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70" r:id="rId4"/>
    <p:sldId id="271" r:id="rId5"/>
    <p:sldId id="273" r:id="rId6"/>
    <p:sldId id="257" r:id="rId7"/>
    <p:sldId id="287" r:id="rId8"/>
    <p:sldId id="285" r:id="rId9"/>
    <p:sldId id="288" r:id="rId10"/>
    <p:sldId id="289" r:id="rId11"/>
    <p:sldId id="276" r:id="rId12"/>
    <p:sldId id="277" r:id="rId13"/>
    <p:sldId id="278" r:id="rId14"/>
    <p:sldId id="279" r:id="rId15"/>
    <p:sldId id="281" r:id="rId16"/>
    <p:sldId id="282" r:id="rId17"/>
    <p:sldId id="280" r:id="rId18"/>
    <p:sldId id="290" r:id="rId19"/>
    <p:sldId id="283" r:id="rId20"/>
    <p:sldId id="291" r:id="rId21"/>
    <p:sldId id="284" r:id="rId22"/>
    <p:sldId id="268" r:id="rId23"/>
  </p:sldIdLst>
  <p:sldSz cx="12192000" cy="6858000"/>
  <p:notesSz cx="6858000" cy="9144000"/>
  <p:embeddedFontLst>
    <p:embeddedFont>
      <p:font typeface="Dosis"/>
      <p:regular r:id="rId25"/>
      <p:bold r:id="rId26"/>
    </p:embeddedFont>
    <p:embeddedFont>
      <p:font typeface="Dosis ExtraLight"/>
      <p:regular r:id="rId27"/>
      <p:bold r:id="rId28"/>
    </p:embeddedFont>
    <p:embeddedFont>
      <p:font typeface="Titillium Web Light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n Voong" initials="" lastIdx="11" clrIdx="0"/>
  <p:cmAuthor id="1" name="Lisa S" initials="" lastIdx="5" clrIdx="1"/>
  <p:cmAuthor id="2" name="Toan Ong" initials="" lastIdx="6" clrIdx="2"/>
  <p:cmAuthor id="3" name="Doreen Molk" initials="" lastIdx="2" clrIdx="3"/>
  <p:cmAuthor id="4" name="Gali Baler" initials="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7"/>
  </p:normalViewPr>
  <p:slideViewPr>
    <p:cSldViewPr snapToGrid="0" snapToObjects="1">
      <p:cViewPr varScale="1">
        <p:scale>
          <a:sx n="111" d="100"/>
          <a:sy n="111" d="100"/>
        </p:scale>
        <p:origin x="240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commentAuthors" Target="commentAuthors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0-26T18:22:19.646" idx="1">
    <p:pos x="6000" y="0"/>
    <p:text>Ensure that we remove all comments and notes when we send it out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" name="Google Shape;3904;g44cd4cacb6_12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5" name="Google Shape;3905;g44cd4cacb6_12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77DAE-F9D8-E448-A570-99B1A6E4FA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44cd4cacb6_12_4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44cd4cacb6_12_4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4" name="Google Shape;4074;g44cd4cacb6_12_4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1016000" y="928567"/>
            <a:ext cx="7195500" cy="154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AE7ED"/>
              </a:buClr>
              <a:buSzPts val="8000"/>
              <a:buNone/>
              <a:defRPr sz="8000">
                <a:solidFill>
                  <a:srgbClr val="BAE7E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AE7ED"/>
              </a:buClr>
              <a:buSzPts val="8000"/>
              <a:buNone/>
              <a:defRPr sz="8000">
                <a:solidFill>
                  <a:srgbClr val="BAE7E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AE7ED"/>
              </a:buClr>
              <a:buSzPts val="8000"/>
              <a:buNone/>
              <a:defRPr sz="8000">
                <a:solidFill>
                  <a:srgbClr val="BAE7E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AE7ED"/>
              </a:buClr>
              <a:buSzPts val="8000"/>
              <a:buNone/>
              <a:defRPr sz="8000">
                <a:solidFill>
                  <a:srgbClr val="BAE7E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AE7ED"/>
              </a:buClr>
              <a:buSzPts val="8000"/>
              <a:buNone/>
              <a:defRPr sz="8000">
                <a:solidFill>
                  <a:srgbClr val="BAE7E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AE7ED"/>
              </a:buClr>
              <a:buSzPts val="8000"/>
              <a:buNone/>
              <a:defRPr sz="8000">
                <a:solidFill>
                  <a:srgbClr val="BAE7E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AE7ED"/>
              </a:buClr>
              <a:buSzPts val="8000"/>
              <a:buNone/>
              <a:defRPr sz="8000">
                <a:solidFill>
                  <a:srgbClr val="BAE7E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AE7ED"/>
              </a:buClr>
              <a:buSzPts val="8000"/>
              <a:buNone/>
              <a:defRPr sz="8000">
                <a:solidFill>
                  <a:srgbClr val="BAE7E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AE7ED"/>
              </a:buClr>
              <a:buSzPts val="8000"/>
              <a:buNone/>
              <a:defRPr sz="8000">
                <a:solidFill>
                  <a:srgbClr val="BAE7ED"/>
                </a:solidFill>
              </a:defRPr>
            </a:lvl9pPr>
          </a:lstStyle>
          <a:p>
            <a:endParaRPr/>
          </a:p>
        </p:txBody>
      </p:sp>
      <p:grpSp>
        <p:nvGrpSpPr>
          <p:cNvPr id="90" name="Google Shape;90;p14"/>
          <p:cNvGrpSpPr/>
          <p:nvPr/>
        </p:nvGrpSpPr>
        <p:grpSpPr>
          <a:xfrm rot="10800000">
            <a:off x="11607198" y="38446"/>
            <a:ext cx="546829" cy="6781562"/>
            <a:chOff x="836200" y="238125"/>
            <a:chExt cx="422425" cy="5238750"/>
          </a:xfrm>
        </p:grpSpPr>
        <p:sp>
          <p:nvSpPr>
            <p:cNvPr id="91" name="Google Shape;91;p1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14"/>
          <p:cNvGrpSpPr/>
          <p:nvPr/>
        </p:nvGrpSpPr>
        <p:grpSpPr>
          <a:xfrm rot="10800000">
            <a:off x="8879493" y="38446"/>
            <a:ext cx="3079713" cy="6781562"/>
            <a:chOff x="986700" y="238125"/>
            <a:chExt cx="2379075" cy="5238750"/>
          </a:xfrm>
        </p:grpSpPr>
        <p:sp>
          <p:nvSpPr>
            <p:cNvPr id="172" name="Google Shape;172;p1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4"/>
          <p:cNvGrpSpPr/>
          <p:nvPr/>
        </p:nvGrpSpPr>
        <p:grpSpPr>
          <a:xfrm rot="10800000">
            <a:off x="8489848" y="38446"/>
            <a:ext cx="2690003" cy="6781562"/>
            <a:chOff x="1588750" y="238125"/>
            <a:chExt cx="2078025" cy="5238750"/>
          </a:xfrm>
        </p:grpSpPr>
        <p:sp>
          <p:nvSpPr>
            <p:cNvPr id="292" name="Google Shape;292;p1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14"/>
          <p:cNvGrpSpPr/>
          <p:nvPr/>
        </p:nvGrpSpPr>
        <p:grpSpPr>
          <a:xfrm rot="10800000">
            <a:off x="8489848" y="38446"/>
            <a:ext cx="3079680" cy="6781562"/>
            <a:chOff x="1287725" y="238125"/>
            <a:chExt cx="2379050" cy="5238750"/>
          </a:xfrm>
        </p:grpSpPr>
        <p:sp>
          <p:nvSpPr>
            <p:cNvPr id="502" name="Google Shape;502;p1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5"/>
          <p:cNvSpPr txBox="1">
            <a:spLocks noGrp="1"/>
          </p:cNvSpPr>
          <p:nvPr>
            <p:ph type="ctrTitle"/>
          </p:nvPr>
        </p:nvSpPr>
        <p:spPr>
          <a:xfrm>
            <a:off x="914400" y="3838333"/>
            <a:ext cx="7025100" cy="154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6400"/>
              <a:buNone/>
              <a:defRPr sz="6400">
                <a:solidFill>
                  <a:srgbClr val="2E919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607" name="Google Shape;607;p15"/>
          <p:cNvSpPr txBox="1">
            <a:spLocks noGrp="1"/>
          </p:cNvSpPr>
          <p:nvPr>
            <p:ph type="subTitle" idx="1"/>
          </p:nvPr>
        </p:nvSpPr>
        <p:spPr>
          <a:xfrm>
            <a:off x="914400" y="5310739"/>
            <a:ext cx="7025100" cy="104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3200"/>
              <a:buNone/>
              <a:defRPr>
                <a:solidFill>
                  <a:srgbClr val="2E919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4000"/>
              <a:buNone/>
              <a:defRPr sz="4000">
                <a:solidFill>
                  <a:srgbClr val="2E919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4000"/>
              <a:buNone/>
              <a:defRPr sz="4000">
                <a:solidFill>
                  <a:srgbClr val="2E919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4000"/>
              <a:buNone/>
              <a:defRPr sz="4000">
                <a:solidFill>
                  <a:srgbClr val="2E919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4000"/>
              <a:buNone/>
              <a:defRPr sz="4000">
                <a:solidFill>
                  <a:srgbClr val="2E919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4000"/>
              <a:buNone/>
              <a:defRPr sz="4000">
                <a:solidFill>
                  <a:srgbClr val="2E919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4000"/>
              <a:buNone/>
              <a:defRPr sz="4000">
                <a:solidFill>
                  <a:srgbClr val="2E919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4000"/>
              <a:buNone/>
              <a:defRPr sz="4000">
                <a:solidFill>
                  <a:srgbClr val="2E919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4000"/>
              <a:buNone/>
              <a:defRPr sz="4000">
                <a:solidFill>
                  <a:srgbClr val="2E919E"/>
                </a:solidFill>
              </a:defRPr>
            </a:lvl9pPr>
          </a:lstStyle>
          <a:p>
            <a:endParaRPr/>
          </a:p>
        </p:txBody>
      </p:sp>
      <p:grpSp>
        <p:nvGrpSpPr>
          <p:cNvPr id="608" name="Google Shape;608;p15"/>
          <p:cNvGrpSpPr/>
          <p:nvPr/>
        </p:nvGrpSpPr>
        <p:grpSpPr>
          <a:xfrm rot="10800000">
            <a:off x="11607198" y="38446"/>
            <a:ext cx="546829" cy="6781562"/>
            <a:chOff x="836200" y="238125"/>
            <a:chExt cx="422425" cy="5238750"/>
          </a:xfrm>
        </p:grpSpPr>
        <p:sp>
          <p:nvSpPr>
            <p:cNvPr id="609" name="Google Shape;609;p15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15"/>
          <p:cNvGrpSpPr/>
          <p:nvPr/>
        </p:nvGrpSpPr>
        <p:grpSpPr>
          <a:xfrm rot="10800000">
            <a:off x="8879493" y="38446"/>
            <a:ext cx="3079713" cy="6781562"/>
            <a:chOff x="986700" y="238125"/>
            <a:chExt cx="2379075" cy="5238750"/>
          </a:xfrm>
        </p:grpSpPr>
        <p:sp>
          <p:nvSpPr>
            <p:cNvPr id="690" name="Google Shape;690;p15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15"/>
          <p:cNvGrpSpPr/>
          <p:nvPr/>
        </p:nvGrpSpPr>
        <p:grpSpPr>
          <a:xfrm rot="10800000">
            <a:off x="8489848" y="38446"/>
            <a:ext cx="2690003" cy="6781562"/>
            <a:chOff x="1588750" y="238125"/>
            <a:chExt cx="2078025" cy="5238750"/>
          </a:xfrm>
        </p:grpSpPr>
        <p:sp>
          <p:nvSpPr>
            <p:cNvPr id="810" name="Google Shape;810;p15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5"/>
          <p:cNvGrpSpPr/>
          <p:nvPr/>
        </p:nvGrpSpPr>
        <p:grpSpPr>
          <a:xfrm rot="10800000">
            <a:off x="8489848" y="38446"/>
            <a:ext cx="3079680" cy="6781562"/>
            <a:chOff x="1287725" y="238125"/>
            <a:chExt cx="2379050" cy="5238750"/>
          </a:xfrm>
        </p:grpSpPr>
        <p:sp>
          <p:nvSpPr>
            <p:cNvPr id="1020" name="Google Shape;1020;p15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B87A1"/>
        </a:solidFill>
        <a:effectLst/>
      </p:bgPr>
    </p:bg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6"/>
          <p:cNvSpPr txBox="1">
            <a:spLocks noGrp="1"/>
          </p:cNvSpPr>
          <p:nvPr>
            <p:ph type="body" idx="1"/>
          </p:nvPr>
        </p:nvSpPr>
        <p:spPr>
          <a:xfrm>
            <a:off x="1704767" y="986067"/>
            <a:ext cx="5708100" cy="492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8260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Char char="▪"/>
              <a:defRPr sz="4000" i="1">
                <a:solidFill>
                  <a:srgbClr val="FFFFFF"/>
                </a:solidFill>
              </a:defRPr>
            </a:lvl1pPr>
            <a:lvl2pPr marL="914400" lvl="1" indent="-482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▫"/>
              <a:defRPr sz="4000" i="1">
                <a:solidFill>
                  <a:srgbClr val="FFFFFF"/>
                </a:solidFill>
              </a:defRPr>
            </a:lvl2pPr>
            <a:lvl3pPr marL="1371600" lvl="2" indent="-482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▫"/>
              <a:defRPr sz="4000" i="1">
                <a:solidFill>
                  <a:srgbClr val="FFFFFF"/>
                </a:solidFill>
              </a:defRPr>
            </a:lvl3pPr>
            <a:lvl4pPr marL="1828800" lvl="3" indent="-482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▫"/>
              <a:defRPr sz="4000" i="1">
                <a:solidFill>
                  <a:srgbClr val="FFFFFF"/>
                </a:solidFill>
              </a:defRPr>
            </a:lvl4pPr>
            <a:lvl5pPr marL="2286000" lvl="4" indent="-482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▫"/>
              <a:defRPr sz="4000" i="1">
                <a:solidFill>
                  <a:srgbClr val="FFFFFF"/>
                </a:solidFill>
              </a:defRPr>
            </a:lvl5pPr>
            <a:lvl6pPr marL="2743200" lvl="5" indent="-482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▫"/>
              <a:defRPr sz="4000" i="1">
                <a:solidFill>
                  <a:srgbClr val="FFFFFF"/>
                </a:solidFill>
              </a:defRPr>
            </a:lvl6pPr>
            <a:lvl7pPr marL="3200400" lvl="6" indent="-482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 sz="4000" i="1">
                <a:solidFill>
                  <a:srgbClr val="FFFFFF"/>
                </a:solidFill>
              </a:defRPr>
            </a:lvl7pPr>
            <a:lvl8pPr marL="3657600" lvl="7" indent="-482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○"/>
              <a:defRPr sz="4000" i="1">
                <a:solidFill>
                  <a:srgbClr val="FFFFFF"/>
                </a:solidFill>
              </a:defRPr>
            </a:lvl8pPr>
            <a:lvl9pPr marL="4114800" lvl="8" indent="-482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■"/>
              <a:defRPr sz="4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25" name="Google Shape;1125;p16"/>
          <p:cNvSpPr txBox="1"/>
          <p:nvPr/>
        </p:nvSpPr>
        <p:spPr>
          <a:xfrm>
            <a:off x="879900" y="552100"/>
            <a:ext cx="1003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6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126" name="Google Shape;1126;p16"/>
          <p:cNvGrpSpPr/>
          <p:nvPr/>
        </p:nvGrpSpPr>
        <p:grpSpPr>
          <a:xfrm rot="10800000">
            <a:off x="11607198" y="38446"/>
            <a:ext cx="546829" cy="6781562"/>
            <a:chOff x="836200" y="238125"/>
            <a:chExt cx="422425" cy="5238750"/>
          </a:xfrm>
        </p:grpSpPr>
        <p:sp>
          <p:nvSpPr>
            <p:cNvPr id="1127" name="Google Shape;1127;p16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6"/>
          <p:cNvGrpSpPr/>
          <p:nvPr/>
        </p:nvGrpSpPr>
        <p:grpSpPr>
          <a:xfrm rot="10800000">
            <a:off x="8879493" y="38446"/>
            <a:ext cx="3079713" cy="6781562"/>
            <a:chOff x="986700" y="238125"/>
            <a:chExt cx="2379075" cy="5238750"/>
          </a:xfrm>
        </p:grpSpPr>
        <p:sp>
          <p:nvSpPr>
            <p:cNvPr id="1208" name="Google Shape;1208;p16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6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6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6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6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6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6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6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6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6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6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6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6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6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6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6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6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6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6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6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6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6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6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6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6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6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6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6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7" name="Google Shape;1327;p16"/>
          <p:cNvGrpSpPr/>
          <p:nvPr/>
        </p:nvGrpSpPr>
        <p:grpSpPr>
          <a:xfrm rot="10800000">
            <a:off x="8489848" y="38446"/>
            <a:ext cx="2690003" cy="6781562"/>
            <a:chOff x="1588750" y="238125"/>
            <a:chExt cx="2078025" cy="5238750"/>
          </a:xfrm>
        </p:grpSpPr>
        <p:sp>
          <p:nvSpPr>
            <p:cNvPr id="1328" name="Google Shape;1328;p16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6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6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6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6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6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6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6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6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6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6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6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6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6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6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6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6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6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6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6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6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6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6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6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6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6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6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6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6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6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6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6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6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6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6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6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6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6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6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6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6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6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6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6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6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6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6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6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6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6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6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6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6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6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6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6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6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6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6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6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6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6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6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6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6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16"/>
          <p:cNvGrpSpPr/>
          <p:nvPr/>
        </p:nvGrpSpPr>
        <p:grpSpPr>
          <a:xfrm rot="10800000">
            <a:off x="8489848" y="38446"/>
            <a:ext cx="3079680" cy="6781562"/>
            <a:chOff x="1287725" y="238125"/>
            <a:chExt cx="2379050" cy="5238750"/>
          </a:xfrm>
        </p:grpSpPr>
        <p:sp>
          <p:nvSpPr>
            <p:cNvPr id="1538" name="Google Shape;1538;p16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6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6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6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6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6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6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6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6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6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6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6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6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1" name="Google Shape;1641;p16"/>
          <p:cNvSpPr txBox="1">
            <a:spLocks noGrp="1"/>
          </p:cNvSpPr>
          <p:nvPr>
            <p:ph type="sldNum" idx="12"/>
          </p:nvPr>
        </p:nvSpPr>
        <p:spPr>
          <a:xfrm>
            <a:off x="122042" y="629360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42" name="Google Shape;16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301" y="6351917"/>
            <a:ext cx="3056401" cy="408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7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700" cy="1143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17"/>
          <p:cNvSpPr txBox="1">
            <a:spLocks noGrp="1"/>
          </p:cNvSpPr>
          <p:nvPr>
            <p:ph type="body" idx="1"/>
          </p:nvPr>
        </p:nvSpPr>
        <p:spPr>
          <a:xfrm>
            <a:off x="957733" y="2311399"/>
            <a:ext cx="9014700" cy="397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31800" rtl="0">
              <a:spcBef>
                <a:spcPts val="800"/>
              </a:spcBef>
              <a:spcAft>
                <a:spcPts val="0"/>
              </a:spcAft>
              <a:buSzPts val="3200"/>
              <a:buChar char="▪"/>
              <a:defRPr/>
            </a:lvl1pPr>
            <a:lvl2pPr marL="914400" lvl="1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/>
            </a:lvl2pPr>
            <a:lvl3pPr marL="1371600" lvl="2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/>
            </a:lvl3pPr>
            <a:lvl4pPr marL="1828800" lvl="3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/>
            </a:lvl4pPr>
            <a:lvl5pPr marL="2286000" lvl="4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/>
            </a:lvl5pPr>
            <a:lvl6pPr marL="2743200" lvl="5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/>
            </a:lvl6pPr>
            <a:lvl7pPr marL="3200400" lvl="6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7pPr>
            <a:lvl8pPr marL="3657600" lvl="7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/>
            </a:lvl8pPr>
            <a:lvl9pPr marL="4114800" lvl="8" indent="-431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/>
            </a:lvl9pPr>
          </a:lstStyle>
          <a:p>
            <a:endParaRPr/>
          </a:p>
        </p:txBody>
      </p:sp>
      <p:grpSp>
        <p:nvGrpSpPr>
          <p:cNvPr id="1646" name="Google Shape;1646;p17"/>
          <p:cNvGrpSpPr/>
          <p:nvPr/>
        </p:nvGrpSpPr>
        <p:grpSpPr>
          <a:xfrm rot="10800000">
            <a:off x="11802169" y="38458"/>
            <a:ext cx="352007" cy="6781562"/>
            <a:chOff x="5307800" y="238125"/>
            <a:chExt cx="271925" cy="5238750"/>
          </a:xfrm>
        </p:grpSpPr>
        <p:sp>
          <p:nvSpPr>
            <p:cNvPr id="1647" name="Google Shape;1647;p1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4" name="Google Shape;1704;p17"/>
          <p:cNvGrpSpPr/>
          <p:nvPr/>
        </p:nvGrpSpPr>
        <p:grpSpPr>
          <a:xfrm rot="10800000">
            <a:off x="10438316" y="38458"/>
            <a:ext cx="1521005" cy="6781562"/>
            <a:chOff x="5458325" y="238125"/>
            <a:chExt cx="1174975" cy="5238750"/>
          </a:xfrm>
        </p:grpSpPr>
        <p:sp>
          <p:nvSpPr>
            <p:cNvPr id="1705" name="Google Shape;1705;p1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7" name="Google Shape;1767;p17"/>
          <p:cNvGrpSpPr/>
          <p:nvPr/>
        </p:nvGrpSpPr>
        <p:grpSpPr>
          <a:xfrm rot="10800000">
            <a:off x="10243494" y="38458"/>
            <a:ext cx="1326151" cy="6586740"/>
            <a:chOff x="5759350" y="388625"/>
            <a:chExt cx="1024450" cy="5088250"/>
          </a:xfrm>
        </p:grpSpPr>
        <p:sp>
          <p:nvSpPr>
            <p:cNvPr id="1768" name="Google Shape;1768;p1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9" name="Google Shape;1869;p17"/>
          <p:cNvGrpSpPr/>
          <p:nvPr/>
        </p:nvGrpSpPr>
        <p:grpSpPr>
          <a:xfrm rot="10800000">
            <a:off x="10243494" y="38458"/>
            <a:ext cx="1521005" cy="6781562"/>
            <a:chOff x="5608825" y="238125"/>
            <a:chExt cx="1174975" cy="5238750"/>
          </a:xfrm>
        </p:grpSpPr>
        <p:sp>
          <p:nvSpPr>
            <p:cNvPr id="1870" name="Google Shape;1870;p1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0" name="Google Shape;1920;p17"/>
          <p:cNvSpPr txBox="1">
            <a:spLocks noGrp="1"/>
          </p:cNvSpPr>
          <p:nvPr>
            <p:ph type="sldNum" idx="12"/>
          </p:nvPr>
        </p:nvSpPr>
        <p:spPr>
          <a:xfrm>
            <a:off x="122042" y="629360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21" name="Google Shape;192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99867" y="6067550"/>
            <a:ext cx="791045" cy="5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2" name="Google Shape;19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301" y="6351917"/>
            <a:ext cx="3056401" cy="408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p20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700" cy="1143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grpSp>
        <p:nvGrpSpPr>
          <p:cNvPr id="2488" name="Google Shape;2488;p20"/>
          <p:cNvGrpSpPr/>
          <p:nvPr/>
        </p:nvGrpSpPr>
        <p:grpSpPr>
          <a:xfrm rot="10800000">
            <a:off x="11802169" y="38458"/>
            <a:ext cx="352007" cy="6781562"/>
            <a:chOff x="5307800" y="238125"/>
            <a:chExt cx="271925" cy="5238750"/>
          </a:xfrm>
        </p:grpSpPr>
        <p:sp>
          <p:nvSpPr>
            <p:cNvPr id="2489" name="Google Shape;2489;p2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6" name="Google Shape;2546;p20"/>
          <p:cNvGrpSpPr/>
          <p:nvPr/>
        </p:nvGrpSpPr>
        <p:grpSpPr>
          <a:xfrm rot="10800000">
            <a:off x="10438316" y="38458"/>
            <a:ext cx="1521005" cy="6781562"/>
            <a:chOff x="5458325" y="238125"/>
            <a:chExt cx="1174975" cy="5238750"/>
          </a:xfrm>
        </p:grpSpPr>
        <p:sp>
          <p:nvSpPr>
            <p:cNvPr id="2547" name="Google Shape;2547;p2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9" name="Google Shape;2609;p20"/>
          <p:cNvGrpSpPr/>
          <p:nvPr/>
        </p:nvGrpSpPr>
        <p:grpSpPr>
          <a:xfrm rot="10800000">
            <a:off x="10243494" y="38458"/>
            <a:ext cx="1326151" cy="6586740"/>
            <a:chOff x="5759350" y="388625"/>
            <a:chExt cx="1024450" cy="5088250"/>
          </a:xfrm>
        </p:grpSpPr>
        <p:sp>
          <p:nvSpPr>
            <p:cNvPr id="2610" name="Google Shape;2610;p2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1" name="Google Shape;2711;p20"/>
          <p:cNvGrpSpPr/>
          <p:nvPr/>
        </p:nvGrpSpPr>
        <p:grpSpPr>
          <a:xfrm rot="10800000">
            <a:off x="10243494" y="38458"/>
            <a:ext cx="1521005" cy="6781562"/>
            <a:chOff x="5608825" y="238125"/>
            <a:chExt cx="1174975" cy="5238750"/>
          </a:xfrm>
        </p:grpSpPr>
        <p:sp>
          <p:nvSpPr>
            <p:cNvPr id="2712" name="Google Shape;2712;p2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2" name="Google Shape;2762;p20"/>
          <p:cNvSpPr txBox="1">
            <a:spLocks noGrp="1"/>
          </p:cNvSpPr>
          <p:nvPr>
            <p:ph type="sldNum" idx="12"/>
          </p:nvPr>
        </p:nvSpPr>
        <p:spPr>
          <a:xfrm>
            <a:off x="122042" y="629360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63" name="Google Shape;276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99867" y="6067550"/>
            <a:ext cx="791045" cy="5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4" name="Google Shape;276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301" y="6351917"/>
            <a:ext cx="3056401" cy="408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p21"/>
          <p:cNvSpPr txBox="1">
            <a:spLocks noGrp="1"/>
          </p:cNvSpPr>
          <p:nvPr>
            <p:ph type="body" idx="1"/>
          </p:nvPr>
        </p:nvSpPr>
        <p:spPr>
          <a:xfrm>
            <a:off x="833233" y="5570267"/>
            <a:ext cx="9012300" cy="69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>
            <a:endParaRPr/>
          </a:p>
        </p:txBody>
      </p:sp>
      <p:grpSp>
        <p:nvGrpSpPr>
          <p:cNvPr id="2767" name="Google Shape;2767;p21"/>
          <p:cNvGrpSpPr/>
          <p:nvPr/>
        </p:nvGrpSpPr>
        <p:grpSpPr>
          <a:xfrm rot="10800000">
            <a:off x="11802169" y="38458"/>
            <a:ext cx="352007" cy="6781562"/>
            <a:chOff x="5307800" y="238125"/>
            <a:chExt cx="271925" cy="5238750"/>
          </a:xfrm>
        </p:grpSpPr>
        <p:sp>
          <p:nvSpPr>
            <p:cNvPr id="2768" name="Google Shape;2768;p2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2E91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5" name="Google Shape;2825;p21"/>
          <p:cNvGrpSpPr/>
          <p:nvPr/>
        </p:nvGrpSpPr>
        <p:grpSpPr>
          <a:xfrm rot="10800000">
            <a:off x="10438316" y="38458"/>
            <a:ext cx="1521005" cy="6781562"/>
            <a:chOff x="5458325" y="238125"/>
            <a:chExt cx="1174975" cy="5238750"/>
          </a:xfrm>
        </p:grpSpPr>
        <p:sp>
          <p:nvSpPr>
            <p:cNvPr id="2826" name="Google Shape;2826;p2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49BD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21"/>
          <p:cNvGrpSpPr/>
          <p:nvPr/>
        </p:nvGrpSpPr>
        <p:grpSpPr>
          <a:xfrm rot="10800000">
            <a:off x="10243494" y="38458"/>
            <a:ext cx="1326151" cy="6586740"/>
            <a:chOff x="5759350" y="388625"/>
            <a:chExt cx="1024450" cy="5088250"/>
          </a:xfrm>
        </p:grpSpPr>
        <p:sp>
          <p:nvSpPr>
            <p:cNvPr id="2889" name="Google Shape;2889;p2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BA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0" name="Google Shape;2990;p21"/>
          <p:cNvGrpSpPr/>
          <p:nvPr/>
        </p:nvGrpSpPr>
        <p:grpSpPr>
          <a:xfrm rot="10800000">
            <a:off x="10243494" y="38458"/>
            <a:ext cx="1521005" cy="6781562"/>
            <a:chOff x="5608825" y="238125"/>
            <a:chExt cx="1174975" cy="5238750"/>
          </a:xfrm>
        </p:grpSpPr>
        <p:sp>
          <p:nvSpPr>
            <p:cNvPr id="2991" name="Google Shape;2991;p2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1D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21"/>
          <p:cNvSpPr txBox="1">
            <a:spLocks noGrp="1"/>
          </p:cNvSpPr>
          <p:nvPr>
            <p:ph type="sldNum" idx="12"/>
          </p:nvPr>
        </p:nvSpPr>
        <p:spPr>
          <a:xfrm>
            <a:off x="122042" y="629360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42" name="Google Shape;304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99867" y="6067550"/>
            <a:ext cx="791045" cy="5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3" name="Google Shape;30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301" y="6351917"/>
            <a:ext cx="3056401" cy="408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solidFill>
          <a:srgbClr val="1D1D1B"/>
        </a:solidFill>
        <a:effectLst/>
      </p:bgPr>
    </p:bg>
    <p:spTree>
      <p:nvGrpSpPr>
        <p:cNvPr id="1" name="Shape 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9" name="Google Shape;3589;p24"/>
          <p:cNvGrpSpPr/>
          <p:nvPr/>
        </p:nvGrpSpPr>
        <p:grpSpPr>
          <a:xfrm>
            <a:off x="10437930" y="38262"/>
            <a:ext cx="1715829" cy="6781567"/>
            <a:chOff x="6367294" y="28698"/>
            <a:chExt cx="1286904" cy="5086302"/>
          </a:xfrm>
        </p:grpSpPr>
        <p:sp>
          <p:nvSpPr>
            <p:cNvPr id="3590" name="Google Shape;3590;p24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4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4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4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4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4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4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4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4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4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4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4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4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4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4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4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4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4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4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4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4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4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4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4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4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4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4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4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4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4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4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4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4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4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4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4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4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4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4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4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4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4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4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4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4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4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4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4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4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4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4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4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4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4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4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4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4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4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4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4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4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4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4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4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4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4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4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4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4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4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4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4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4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4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4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4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4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4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4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4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4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4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4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4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4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4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4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4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4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4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4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4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4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4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4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4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4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4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4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4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4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4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4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4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4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4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4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4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4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4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4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4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4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4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4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4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4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4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4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4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4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4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4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4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4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4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4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4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4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4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4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4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4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4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4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4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4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4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4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4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4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4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4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4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4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4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4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4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4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4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4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4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4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4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4" name="Google Shape;3744;p24"/>
          <p:cNvGrpSpPr/>
          <p:nvPr/>
        </p:nvGrpSpPr>
        <p:grpSpPr>
          <a:xfrm rot="10800000">
            <a:off x="38574" y="38434"/>
            <a:ext cx="1715829" cy="6781567"/>
            <a:chOff x="6367294" y="28698"/>
            <a:chExt cx="1286904" cy="5086302"/>
          </a:xfrm>
        </p:grpSpPr>
        <p:sp>
          <p:nvSpPr>
            <p:cNvPr id="3745" name="Google Shape;3745;p24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4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4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4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4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4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4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4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4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4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4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4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4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4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4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4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4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4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4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4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4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4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4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4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4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4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4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4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4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4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4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4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4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4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4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4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4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4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4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4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4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4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4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4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4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4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4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4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4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4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4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4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4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4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4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4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4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4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4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4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4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4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4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4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4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4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4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4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4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4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4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4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4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4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4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4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4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4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4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4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4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4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4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4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4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4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4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4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4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4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4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4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4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4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4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4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4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4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4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4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4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4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4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4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4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4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4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4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4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4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4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4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4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4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4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4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4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4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4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4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4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4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4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4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4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4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4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4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4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4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4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4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4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4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4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4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4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4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4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4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4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4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4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4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4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4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4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4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4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4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4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4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4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4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4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0" name="Google Shape;3900;p24"/>
          <p:cNvSpPr txBox="1">
            <a:spLocks noGrp="1"/>
          </p:cNvSpPr>
          <p:nvPr>
            <p:ph type="sldNum" idx="12"/>
          </p:nvPr>
        </p:nvSpPr>
        <p:spPr>
          <a:xfrm>
            <a:off x="122042" y="629360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01" name="Google Shape;390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1085200" y="6050166"/>
            <a:ext cx="997534" cy="6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2" name="Google Shape;390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634" y="6351900"/>
            <a:ext cx="3056401" cy="408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0DCF-732C-074E-A100-DE555CE2B422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9BA0-3E28-4E4B-90F7-8F9E99805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9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7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4800"/>
              <a:buFont typeface="Dosis ExtraLight"/>
              <a:buNone/>
              <a:defRPr sz="4800">
                <a:solidFill>
                  <a:srgbClr val="2E919E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4800"/>
              <a:buFont typeface="Dosis ExtraLight"/>
              <a:buNone/>
              <a:defRPr sz="4800">
                <a:solidFill>
                  <a:srgbClr val="2E919E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4800"/>
              <a:buFont typeface="Dosis ExtraLight"/>
              <a:buNone/>
              <a:defRPr sz="4800">
                <a:solidFill>
                  <a:srgbClr val="2E919E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4800"/>
              <a:buFont typeface="Dosis ExtraLight"/>
              <a:buNone/>
              <a:defRPr sz="4800">
                <a:solidFill>
                  <a:srgbClr val="2E919E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4800"/>
              <a:buFont typeface="Dosis ExtraLight"/>
              <a:buNone/>
              <a:defRPr sz="4800">
                <a:solidFill>
                  <a:srgbClr val="2E919E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4800"/>
              <a:buFont typeface="Dosis ExtraLight"/>
              <a:buNone/>
              <a:defRPr sz="4800">
                <a:solidFill>
                  <a:srgbClr val="2E919E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4800"/>
              <a:buFont typeface="Dosis ExtraLight"/>
              <a:buNone/>
              <a:defRPr sz="4800">
                <a:solidFill>
                  <a:srgbClr val="2E919E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4800"/>
              <a:buFont typeface="Dosis ExtraLight"/>
              <a:buNone/>
              <a:defRPr sz="4800">
                <a:solidFill>
                  <a:srgbClr val="2E919E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E919E"/>
              </a:buClr>
              <a:buSzPts val="4800"/>
              <a:buFont typeface="Dosis ExtraLight"/>
              <a:buNone/>
              <a:defRPr sz="4800">
                <a:solidFill>
                  <a:srgbClr val="2E919E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957733" y="2311399"/>
            <a:ext cx="9014700" cy="3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31800" rtl="0">
              <a:spcBef>
                <a:spcPts val="80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▪"/>
              <a:defRPr sz="32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4318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▫"/>
              <a:defRPr sz="32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4318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▫"/>
              <a:defRPr sz="32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4318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▫"/>
              <a:defRPr sz="32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4318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▫"/>
              <a:defRPr sz="32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4318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▫"/>
              <a:defRPr sz="32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4318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●"/>
              <a:defRPr sz="32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4318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○"/>
              <a:defRPr sz="32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4318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■"/>
              <a:defRPr sz="32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22042" y="629360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rtl="0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 rtl="0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 rtl="0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 rtl="0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 rtl="0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 rtl="0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 rtl="0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 rtl="0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5" r:id="rId5"/>
    <p:sldLayoutId id="2147483666" r:id="rId6"/>
    <p:sldLayoutId id="2147483669" r:id="rId7"/>
    <p:sldLayoutId id="2147483672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7" name="Google Shape;390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467" y="521205"/>
            <a:ext cx="4590273" cy="71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8" name="Google Shape;39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9169" y="124474"/>
            <a:ext cx="1742220" cy="19553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C503A7A-FBF1-A644-85FC-163B77297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71" y="3281082"/>
            <a:ext cx="9251576" cy="1452283"/>
          </a:xfrm>
        </p:spPr>
        <p:txBody>
          <a:bodyPr/>
          <a:lstStyle/>
          <a:p>
            <a:r>
              <a:rPr lang="en-US" sz="6000" dirty="0">
                <a:latin typeface="+mj-lt"/>
              </a:rPr>
              <a:t>Patient Health Record </a:t>
            </a:r>
            <a:br>
              <a:rPr lang="en-US" sz="6000" dirty="0">
                <a:latin typeface="+mj-lt"/>
              </a:rPr>
            </a:br>
            <a:r>
              <a:rPr lang="en-US" sz="6000" dirty="0">
                <a:latin typeface="+mj-lt"/>
              </a:rPr>
              <a:t>Linkage Methods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3FA59D6-B44B-9542-9C49-F7DA1260B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271" y="4712598"/>
            <a:ext cx="6804211" cy="1492437"/>
          </a:xfrm>
        </p:spPr>
        <p:txBody>
          <a:bodyPr/>
          <a:lstStyle/>
          <a:p>
            <a:r>
              <a:rPr lang="en-US" dirty="0"/>
              <a:t>Toan C. Ong, PhD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18F9-37DB-9F46-A953-A10146E6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75605"/>
            <a:ext cx="9014700" cy="1143300"/>
          </a:xfrm>
        </p:spPr>
        <p:txBody>
          <a:bodyPr/>
          <a:lstStyle/>
          <a:p>
            <a:r>
              <a:rPr lang="en-US" dirty="0"/>
              <a:t>Data normalization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F82AD-6F6A-3748-9983-C83342BB2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3" y="1318905"/>
            <a:ext cx="9014700" cy="4966594"/>
          </a:xfrm>
        </p:spPr>
        <p:txBody>
          <a:bodyPr/>
          <a:lstStyle/>
          <a:p>
            <a:pPr lvl="0"/>
            <a:r>
              <a:rPr lang="en-US" dirty="0"/>
              <a:t>First and last names: non-alphabetical characters, including spaces, were removed. </a:t>
            </a:r>
          </a:p>
          <a:p>
            <a:pPr lvl="0"/>
            <a:r>
              <a:rPr lang="en-US" dirty="0"/>
              <a:t>Middle name: shortened to middle initial. </a:t>
            </a:r>
          </a:p>
          <a:p>
            <a:pPr lvl="0"/>
            <a:r>
              <a:rPr lang="en-US" dirty="0"/>
              <a:t>Gender: all genders were converted to one of three possible values: F, M, or NULL.</a:t>
            </a:r>
          </a:p>
          <a:p>
            <a:pPr lvl="0"/>
            <a:r>
              <a:rPr lang="en-US" dirty="0"/>
              <a:t>Date of birth: converted to YYYYMMDD format.</a:t>
            </a:r>
          </a:p>
          <a:p>
            <a:pPr lvl="0"/>
            <a:r>
              <a:rPr lang="en-US" dirty="0"/>
              <a:t>SSN4: Extract last 4 digits from full SSN.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0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9458-DE22-9B41-9145-88243BDA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233479"/>
            <a:ext cx="9014700" cy="1143300"/>
          </a:xfrm>
        </p:spPr>
        <p:txBody>
          <a:bodyPr/>
          <a:lstStyle/>
          <a:p>
            <a:r>
              <a:rPr lang="en-US" dirty="0"/>
              <a:t>Data hashing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45585-2C2B-CA40-8606-E9041904B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3" y="1376779"/>
            <a:ext cx="9014700" cy="4908720"/>
          </a:xfrm>
        </p:spPr>
        <p:txBody>
          <a:bodyPr/>
          <a:lstStyle/>
          <a:p>
            <a:r>
              <a:rPr lang="en-US" dirty="0"/>
              <a:t>Data encryption/hashing</a:t>
            </a:r>
          </a:p>
          <a:p>
            <a:pPr lvl="1"/>
            <a:r>
              <a:rPr lang="en-US" dirty="0"/>
              <a:t>Advanced encryption standard (AES) methods</a:t>
            </a:r>
          </a:p>
          <a:p>
            <a:pPr lvl="1"/>
            <a:r>
              <a:rPr lang="en-US" dirty="0"/>
              <a:t>One-way hashing methods</a:t>
            </a:r>
          </a:p>
          <a:p>
            <a:pPr lvl="1"/>
            <a:r>
              <a:rPr lang="en-US" dirty="0"/>
              <a:t>Bloom filters, locality-sensitivity hashing</a:t>
            </a:r>
          </a:p>
          <a:p>
            <a:endParaRPr lang="en-US" dirty="0"/>
          </a:p>
        </p:txBody>
      </p:sp>
      <p:pic>
        <p:nvPicPr>
          <p:cNvPr id="4" name="Picture 3" descr="Screen Shot 2016-02-10 at 2.29.05 PM.png">
            <a:extLst>
              <a:ext uri="{FF2B5EF4-FFF2-40B4-BE49-F238E27FC236}">
                <a16:creationId xmlns:a16="http://schemas.microsoft.com/office/drawing/2014/main" id="{37DF28DA-625D-9B41-99F2-0653608A5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53" y="4062661"/>
            <a:ext cx="4310530" cy="19062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737A19-B1C1-0B4B-AE83-CD8C2B977C6E}"/>
              </a:ext>
            </a:extLst>
          </p:cNvPr>
          <p:cNvSpPr/>
          <p:nvPr/>
        </p:nvSpPr>
        <p:spPr>
          <a:xfrm>
            <a:off x="6379810" y="4229868"/>
            <a:ext cx="3122194" cy="87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8C5F80-21F1-0D48-AA01-5C99B97FE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042" y="4385700"/>
            <a:ext cx="1457325" cy="542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DF7E98-DC8F-0142-BAFE-4AA913B8EB6D}"/>
              </a:ext>
            </a:extLst>
          </p:cNvPr>
          <p:cNvSpPr txBox="1"/>
          <p:nvPr/>
        </p:nvSpPr>
        <p:spPr>
          <a:xfrm>
            <a:off x="6554379" y="4455931"/>
            <a:ext cx="18530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Dice coefficient = </a:t>
            </a:r>
          </a:p>
        </p:txBody>
      </p:sp>
    </p:spTree>
    <p:extLst>
      <p:ext uri="{BB962C8B-B14F-4D97-AF65-F5344CB8AC3E}">
        <p14:creationId xmlns:p14="http://schemas.microsoft.com/office/powerpoint/2010/main" val="335064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1BF0-B16F-A848-BB20-9808272A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245053"/>
            <a:ext cx="9014700" cy="1143300"/>
          </a:xfrm>
        </p:spPr>
        <p:txBody>
          <a:bodyPr/>
          <a:lstStyle/>
          <a:p>
            <a:r>
              <a:rPr lang="en-US" dirty="0"/>
              <a:t>Deterministic linkage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E44FAD1-8C50-B943-8984-DABFF70A18E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57733" y="1388353"/>
                <a:ext cx="9014700" cy="4897146"/>
              </a:xfrm>
            </p:spPr>
            <p:txBody>
              <a:bodyPr/>
              <a:lstStyle/>
              <a:p>
                <a:r>
                  <a:rPr lang="en-US" dirty="0"/>
                  <a:t>Exact match</a:t>
                </a:r>
              </a:p>
              <a:p>
                <a:pPr lvl="1"/>
                <a:r>
                  <a:rPr lang="en-US" dirty="0"/>
                  <a:t>”Michael”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“Michael”</a:t>
                </a:r>
              </a:p>
              <a:p>
                <a:pPr lvl="1"/>
                <a:r>
                  <a:rPr lang="en-US" dirty="0"/>
                  <a:t>“</a:t>
                </a:r>
                <a:r>
                  <a:rPr lang="en-US" dirty="0" err="1"/>
                  <a:t>Micheal</a:t>
                </a:r>
                <a:r>
                  <a:rPr lang="en-US" dirty="0"/>
                  <a:t>”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“Michael”</a:t>
                </a:r>
              </a:p>
              <a:p>
                <a:r>
                  <a:rPr lang="en-US" dirty="0"/>
                  <a:t>Fuzzy match</a:t>
                </a:r>
              </a:p>
              <a:p>
                <a:pPr lvl="1"/>
                <a:r>
                  <a:rPr lang="en-US" dirty="0"/>
                  <a:t>“</a:t>
                </a:r>
                <a:r>
                  <a:rPr lang="en-US" dirty="0" err="1"/>
                  <a:t>Micheal</a:t>
                </a:r>
                <a:r>
                  <a:rPr lang="en-US" dirty="0"/>
                  <a:t>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“Michael”</a:t>
                </a:r>
              </a:p>
              <a:p>
                <a:pPr lvl="1"/>
                <a:r>
                  <a:rPr lang="en-US" dirty="0"/>
                  <a:t>“M240”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“M240”</a:t>
                </a:r>
              </a:p>
              <a:p>
                <a:r>
                  <a:rPr lang="en-US" dirty="0"/>
                  <a:t>Key match - Key = 3 FN initial + birth year</a:t>
                </a:r>
              </a:p>
              <a:p>
                <a:pPr lvl="1"/>
                <a:r>
                  <a:rPr lang="en-US" dirty="0"/>
                  <a:t>“Mic2010” = “Mic2010”</a:t>
                </a:r>
              </a:p>
              <a:p>
                <a:pPr marL="5397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E44FAD1-8C50-B943-8984-DABFF70A18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57733" y="1388353"/>
                <a:ext cx="9014700" cy="4897146"/>
              </a:xfrm>
              <a:blipFill>
                <a:blip r:embed="rId2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191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284A-4F98-A246-A1B3-56167252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245054"/>
            <a:ext cx="9014700" cy="1143300"/>
          </a:xfrm>
        </p:spPr>
        <p:txBody>
          <a:bodyPr/>
          <a:lstStyle/>
          <a:p>
            <a:r>
              <a:rPr lang="en-US" dirty="0"/>
              <a:t>Probabilistic linkage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AE5A5-BDB0-CB48-A7D5-315D4A582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3" y="1234953"/>
            <a:ext cx="9528930" cy="473758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err="1"/>
              <a:t>w</a:t>
            </a:r>
            <a:r>
              <a:rPr lang="en-US" sz="2400" baseline="-25000" dirty="0" err="1"/>
              <a:t>i</a:t>
            </a:r>
            <a:r>
              <a:rPr lang="en-US" sz="2400" dirty="0"/>
              <a:t> : Weight of linkage variable </a:t>
            </a:r>
            <a:r>
              <a:rPr lang="en-US" sz="2400" dirty="0" err="1"/>
              <a:t>i</a:t>
            </a:r>
            <a:r>
              <a:rPr lang="en-US" sz="2400" dirty="0"/>
              <a:t> – Value Range: 0-1</a:t>
            </a:r>
          </a:p>
          <a:p>
            <a:pPr marL="0" indent="0">
              <a:buNone/>
            </a:pPr>
            <a:r>
              <a:rPr lang="en-US" sz="2400" dirty="0"/>
              <a:t>d : Edit distance – Value Range: 0-100</a:t>
            </a:r>
          </a:p>
          <a:p>
            <a:pPr marL="0" indent="0">
              <a:buNone/>
            </a:pPr>
            <a:endParaRPr lang="en-US" dirty="0"/>
          </a:p>
          <a:p>
            <a:pPr indent="-457200"/>
            <a:r>
              <a:rPr lang="en-US" sz="2400" dirty="0"/>
              <a:t>Expectation Maximization (EM) for optimal weights</a:t>
            </a:r>
          </a:p>
          <a:p>
            <a:pPr indent="-457200"/>
            <a:r>
              <a:rPr lang="en-US" sz="2400" dirty="0"/>
              <a:t>Edit distance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7A903-7FD7-C743-9715-027E23D6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620" y="1234953"/>
            <a:ext cx="3590925" cy="118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B998DC-CB9D-934D-B60D-8A08E1428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668" y="3603744"/>
            <a:ext cx="1980602" cy="293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62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11E4-6DEC-8E40-9C48-66037EAF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87180"/>
            <a:ext cx="9014700" cy="1143300"/>
          </a:xfrm>
        </p:spPr>
        <p:txBody>
          <a:bodyPr/>
          <a:lstStyle/>
          <a:p>
            <a:r>
              <a:rPr lang="en-US" dirty="0"/>
              <a:t>Linkage classification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0FFB8-2BA8-2B4E-A3CF-1546CE7EC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3" y="1330480"/>
            <a:ext cx="9014700" cy="4955019"/>
          </a:xfrm>
        </p:spPr>
        <p:txBody>
          <a:bodyPr/>
          <a:lstStyle/>
          <a:p>
            <a:r>
              <a:rPr lang="en-US" dirty="0"/>
              <a:t>Two classes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/>
              <a:t>match_score</a:t>
            </a:r>
            <a:r>
              <a:rPr lang="en-US" dirty="0"/>
              <a:t> ≥ threshold</a:t>
            </a:r>
            <a:r>
              <a:rPr lang="en-US" dirty="0">
                <a:sym typeface="Wingdings" panose="05000000000000000000" pitchFamily="2" charset="2"/>
              </a:rPr>
              <a:t> Matches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/>
              <a:t>match_score</a:t>
            </a:r>
            <a:r>
              <a:rPr lang="en-US" dirty="0"/>
              <a:t> &lt; threshold </a:t>
            </a:r>
            <a:r>
              <a:rPr lang="en-US" dirty="0">
                <a:sym typeface="Wingdings" panose="05000000000000000000" pitchFamily="2" charset="2"/>
              </a:rPr>
              <a:t> Non-Matches</a:t>
            </a:r>
          </a:p>
          <a:p>
            <a:endParaRPr lang="en-US" dirty="0"/>
          </a:p>
          <a:p>
            <a:r>
              <a:rPr lang="en-US" dirty="0"/>
              <a:t>Two classes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/>
              <a:t>match_score</a:t>
            </a:r>
            <a:r>
              <a:rPr lang="en-US" dirty="0"/>
              <a:t> ≥ threshold</a:t>
            </a:r>
            <a:r>
              <a:rPr lang="en-US" dirty="0">
                <a:sym typeface="Wingdings" panose="05000000000000000000" pitchFamily="2" charset="2"/>
              </a:rPr>
              <a:t> Matches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/>
              <a:t>match_score</a:t>
            </a:r>
            <a:r>
              <a:rPr lang="en-US" dirty="0"/>
              <a:t> &lt; threshold </a:t>
            </a:r>
            <a:r>
              <a:rPr lang="en-US" dirty="0">
                <a:sym typeface="Wingdings" panose="05000000000000000000" pitchFamily="2" charset="2"/>
              </a:rPr>
              <a:t> Non-Matches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7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15474-BB8A-A843-A21B-6689A8DC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233479"/>
            <a:ext cx="9014700" cy="1143300"/>
          </a:xfrm>
        </p:spPr>
        <p:txBody>
          <a:bodyPr/>
          <a:lstStyle/>
          <a:p>
            <a:r>
              <a:rPr lang="en-US" dirty="0"/>
              <a:t>Validation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76D71-A5A5-0249-9316-5B40B8655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3" y="1376779"/>
            <a:ext cx="9014700" cy="4908720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Sample: Potential linkages</a:t>
            </a:r>
          </a:p>
          <a:p>
            <a:r>
              <a:rPr lang="en-US" dirty="0">
                <a:sym typeface="Wingdings" panose="05000000000000000000" pitchFamily="2" charset="2"/>
              </a:rPr>
              <a:t>Adjudicators: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Two reviewers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One tie-breaker</a:t>
            </a:r>
          </a:p>
          <a:p>
            <a:r>
              <a:rPr lang="en-US" dirty="0">
                <a:sym typeface="Wingdings" panose="05000000000000000000" pitchFamily="2" charset="2"/>
              </a:rPr>
              <a:t>Validation result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True match: &gt;=2 yeses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Incorrect match: &gt;=2 </a:t>
            </a:r>
            <a:r>
              <a:rPr lang="en-US" dirty="0" err="1">
                <a:sym typeface="Wingdings" panose="05000000000000000000" pitchFamily="2" charset="2"/>
              </a:rPr>
              <a:t>nos</a:t>
            </a:r>
            <a:r>
              <a:rPr lang="en-US" dirty="0">
                <a:sym typeface="Wingdings" panose="05000000000000000000" pitchFamily="2" charset="2"/>
              </a:rPr>
              <a:t> OR 1 no + 1 maybe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Undecided: &gt;= 2 maybes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08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1F2D-6D84-454C-9614-0ED1DB37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221904"/>
            <a:ext cx="9014700" cy="1143300"/>
          </a:xfrm>
        </p:spPr>
        <p:txBody>
          <a:bodyPr/>
          <a:lstStyle/>
          <a:p>
            <a:r>
              <a:rPr lang="en-US" dirty="0"/>
              <a:t>Linkage methods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25B215-B8C5-8945-9591-4AFF4A0E8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739" y="1665387"/>
            <a:ext cx="5103390" cy="385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06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1F2D-6D84-454C-9614-0ED1DB37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221904"/>
            <a:ext cx="9014700" cy="1143300"/>
          </a:xfrm>
        </p:spPr>
        <p:txBody>
          <a:bodyPr/>
          <a:lstStyle/>
          <a:p>
            <a:r>
              <a:rPr lang="en-US" dirty="0"/>
              <a:t>Hybrid linkage methods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88758-E07B-984A-904F-31B4EA4CC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82" y="1490802"/>
            <a:ext cx="7274920" cy="460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91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48A9-041E-4B47-9BF1-3AF3A8B7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233478"/>
            <a:ext cx="9014700" cy="11433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D0C28-1226-0142-A39E-51AF08354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3" y="1376778"/>
            <a:ext cx="9014700" cy="4908721"/>
          </a:xfrm>
        </p:spPr>
        <p:txBody>
          <a:bodyPr/>
          <a:lstStyle/>
          <a:p>
            <a:r>
              <a:rPr lang="en-US" dirty="0"/>
              <a:t>CURL = CU Record Linkage</a:t>
            </a:r>
          </a:p>
          <a:p>
            <a:r>
              <a:rPr lang="en-US" dirty="0"/>
              <a:t>Linkage data</a:t>
            </a:r>
          </a:p>
          <a:p>
            <a:pPr lvl="1"/>
            <a:r>
              <a:rPr lang="en-US" dirty="0"/>
              <a:t>Linkability measures</a:t>
            </a:r>
          </a:p>
          <a:p>
            <a:pPr lvl="1"/>
            <a:r>
              <a:rPr lang="en-US" dirty="0"/>
              <a:t>Data normalization</a:t>
            </a:r>
          </a:p>
          <a:p>
            <a:pPr lvl="1"/>
            <a:r>
              <a:rPr lang="en-US" dirty="0"/>
              <a:t>Data hashing</a:t>
            </a:r>
          </a:p>
          <a:p>
            <a:r>
              <a:rPr lang="en-US" dirty="0"/>
              <a:t>Linkage method</a:t>
            </a:r>
          </a:p>
          <a:p>
            <a:pPr lvl="1"/>
            <a:r>
              <a:rPr lang="en-US" dirty="0"/>
              <a:t>Deterministic</a:t>
            </a:r>
          </a:p>
          <a:p>
            <a:pPr lvl="1"/>
            <a:r>
              <a:rPr lang="en-US" dirty="0"/>
              <a:t>Probabilistic</a:t>
            </a:r>
          </a:p>
          <a:p>
            <a:pPr lvl="1"/>
            <a:r>
              <a:rPr lang="en-US" dirty="0"/>
              <a:t>Hybrid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42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19081-6181-4848-9419-4D7AFB80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D4B46-E8A8-D64C-97EE-96548A614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D2V </a:t>
            </a:r>
          </a:p>
          <a:p>
            <a:r>
              <a:rPr lang="en-US" dirty="0" err="1"/>
              <a:t>CDIFund</a:t>
            </a:r>
            <a:endParaRPr lang="en-US" dirty="0"/>
          </a:p>
          <a:p>
            <a:r>
              <a:rPr lang="en-US" dirty="0"/>
              <a:t>PCORI</a:t>
            </a:r>
          </a:p>
        </p:txBody>
      </p:sp>
    </p:spTree>
    <p:extLst>
      <p:ext uri="{BB962C8B-B14F-4D97-AF65-F5344CB8AC3E}">
        <p14:creationId xmlns:p14="http://schemas.microsoft.com/office/powerpoint/2010/main" val="7622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D7DDD-C492-874D-A8E1-312452FF4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223833"/>
            <a:ext cx="9014700" cy="11433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D6929-B2C6-6E41-BEFB-B38BD7B2A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3" y="1367133"/>
            <a:ext cx="9014700" cy="39741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Definition and objectives of record linkage</a:t>
            </a:r>
          </a:p>
          <a:p>
            <a:r>
              <a:rPr lang="en-US" dirty="0"/>
              <a:t>Linkage process</a:t>
            </a:r>
          </a:p>
          <a:p>
            <a:r>
              <a:rPr lang="en-US" dirty="0"/>
              <a:t>Linkage variables</a:t>
            </a:r>
          </a:p>
          <a:p>
            <a:r>
              <a:rPr lang="en-US" dirty="0"/>
              <a:t>Linkage methods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84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2AB1-7567-2747-89B2-155E5440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985833"/>
            <a:ext cx="9014700" cy="1143300"/>
          </a:xfrm>
        </p:spPr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CD78F-EF1E-8146-808B-462A438D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366" y="2129133"/>
            <a:ext cx="3417497" cy="3974100"/>
          </a:xfrm>
        </p:spPr>
        <p:txBody>
          <a:bodyPr/>
          <a:lstStyle/>
          <a:p>
            <a:r>
              <a:rPr lang="en-US" dirty="0"/>
              <a:t>Michael Kahn</a:t>
            </a:r>
          </a:p>
          <a:p>
            <a:r>
              <a:rPr lang="en-US" dirty="0"/>
              <a:t>Lisa Schilling</a:t>
            </a:r>
          </a:p>
          <a:p>
            <a:r>
              <a:rPr lang="en-US" dirty="0"/>
              <a:t>Chan Voong</a:t>
            </a:r>
          </a:p>
          <a:p>
            <a:r>
              <a:rPr lang="en-US" dirty="0"/>
              <a:t>Bethany Kwan</a:t>
            </a:r>
          </a:p>
          <a:p>
            <a:r>
              <a:rPr lang="en-US" dirty="0"/>
              <a:t>Jenna Reno</a:t>
            </a:r>
          </a:p>
          <a:p>
            <a:r>
              <a:rPr lang="en-US" dirty="0"/>
              <a:t>Chris </a:t>
            </a:r>
            <a:r>
              <a:rPr lang="en-US" dirty="0" err="1"/>
              <a:t>Uhrich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D06311-9FED-7F4B-BCFD-B5AE9008FABC}"/>
              </a:ext>
            </a:extLst>
          </p:cNvPr>
          <p:cNvSpPr txBox="1">
            <a:spLocks/>
          </p:cNvSpPr>
          <p:nvPr/>
        </p:nvSpPr>
        <p:spPr>
          <a:xfrm>
            <a:off x="7093386" y="2129133"/>
            <a:ext cx="3417497" cy="3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▪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▫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▫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▫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▫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▫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●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○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■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r>
              <a:rPr lang="en-US" dirty="0" err="1"/>
              <a:t>Gali</a:t>
            </a:r>
            <a:r>
              <a:rPr lang="en-US" dirty="0"/>
              <a:t> Baler</a:t>
            </a:r>
          </a:p>
          <a:p>
            <a:r>
              <a:rPr lang="en-US" dirty="0"/>
              <a:t>Tessa </a:t>
            </a:r>
            <a:r>
              <a:rPr lang="en-US" dirty="0" err="1"/>
              <a:t>Crume</a:t>
            </a:r>
            <a:endParaRPr lang="en-US" dirty="0"/>
          </a:p>
          <a:p>
            <a:r>
              <a:rPr lang="en-US" dirty="0"/>
              <a:t>Lindsey </a:t>
            </a:r>
            <a:r>
              <a:rPr lang="en-US" dirty="0" err="1"/>
              <a:t>Duca</a:t>
            </a:r>
            <a:endParaRPr lang="en-US" dirty="0"/>
          </a:p>
          <a:p>
            <a:r>
              <a:rPr lang="en-US" dirty="0"/>
              <a:t>Jessica </a:t>
            </a:r>
            <a:r>
              <a:rPr lang="en-US" dirty="0" err="1"/>
              <a:t>Toth</a:t>
            </a:r>
            <a:endParaRPr lang="en-US" dirty="0"/>
          </a:p>
          <a:p>
            <a:r>
              <a:rPr lang="en-US" dirty="0"/>
              <a:t>Hossein </a:t>
            </a:r>
            <a:r>
              <a:rPr lang="en-US" dirty="0" err="1"/>
              <a:t>Esteri</a:t>
            </a:r>
            <a:endParaRPr lang="en-US" dirty="0"/>
          </a:p>
          <a:p>
            <a:r>
              <a:rPr lang="en-US" dirty="0"/>
              <a:t>Ibrahim </a:t>
            </a:r>
            <a:r>
              <a:rPr lang="en-US" dirty="0" err="1"/>
              <a:t>Lazrig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94BDE17-2206-C045-9693-FCD40F22A37C}"/>
              </a:ext>
            </a:extLst>
          </p:cNvPr>
          <p:cNvSpPr txBox="1">
            <a:spLocks/>
          </p:cNvSpPr>
          <p:nvPr/>
        </p:nvSpPr>
        <p:spPr>
          <a:xfrm>
            <a:off x="3755792" y="2141316"/>
            <a:ext cx="3417497" cy="3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▪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▫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▫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▫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▫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▫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●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○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3200"/>
              <a:buFont typeface="Titillium Web Light"/>
              <a:buChar char="■"/>
              <a:defRPr sz="32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r>
              <a:rPr lang="en-US" dirty="0"/>
              <a:t>Andrew Hill</a:t>
            </a:r>
          </a:p>
          <a:p>
            <a:r>
              <a:rPr lang="en-US" dirty="0"/>
              <a:t>Will Carter</a:t>
            </a:r>
          </a:p>
          <a:p>
            <a:r>
              <a:rPr lang="en-US" dirty="0"/>
              <a:t>Rachel Zucker</a:t>
            </a:r>
          </a:p>
          <a:p>
            <a:r>
              <a:rPr lang="en-US" dirty="0"/>
              <a:t>Kimberly Muller</a:t>
            </a:r>
          </a:p>
          <a:p>
            <a:r>
              <a:rPr lang="en-US" dirty="0"/>
              <a:t>Doreen </a:t>
            </a:r>
            <a:r>
              <a:rPr lang="en-US" dirty="0" err="1"/>
              <a:t>Molk</a:t>
            </a:r>
            <a:endParaRPr lang="en-US" dirty="0"/>
          </a:p>
          <a:p>
            <a:r>
              <a:rPr lang="en-US" dirty="0"/>
              <a:t>James Roberts</a:t>
            </a:r>
          </a:p>
        </p:txBody>
      </p:sp>
    </p:spTree>
    <p:extLst>
      <p:ext uri="{BB962C8B-B14F-4D97-AF65-F5344CB8AC3E}">
        <p14:creationId xmlns:p14="http://schemas.microsoft.com/office/powerpoint/2010/main" val="2257744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6" name="Google Shape;4076;p37"/>
          <p:cNvSpPr txBox="1">
            <a:spLocks noGrp="1"/>
          </p:cNvSpPr>
          <p:nvPr>
            <p:ph type="title"/>
          </p:nvPr>
        </p:nvSpPr>
        <p:spPr>
          <a:xfrm>
            <a:off x="969308" y="2860931"/>
            <a:ext cx="9014700" cy="1143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Thank You!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AD79-E4DB-C94E-836E-237325A0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214868"/>
            <a:ext cx="9014700" cy="1143300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A12C3-57CA-044E-9277-0FDDA4D42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3" y="1358168"/>
            <a:ext cx="9014700" cy="4927331"/>
          </a:xfrm>
        </p:spPr>
        <p:txBody>
          <a:bodyPr/>
          <a:lstStyle/>
          <a:p>
            <a:pPr marL="2540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Record linkage: a process to determine if two or more records belong to the same individual</a:t>
            </a:r>
          </a:p>
        </p:txBody>
      </p:sp>
    </p:spTree>
    <p:extLst>
      <p:ext uri="{BB962C8B-B14F-4D97-AF65-F5344CB8AC3E}">
        <p14:creationId xmlns:p14="http://schemas.microsoft.com/office/powerpoint/2010/main" val="292170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B659-5D9A-B540-9E36-8F2DAA71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250727"/>
            <a:ext cx="9014700" cy="11433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A00DBA-874A-6844-8931-4809AB2E7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20" y="1801159"/>
            <a:ext cx="6450479" cy="43376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FCE2EC-BBFF-DC42-B32F-C876A1881B77}"/>
              </a:ext>
            </a:extLst>
          </p:cNvPr>
          <p:cNvSpPr txBox="1"/>
          <p:nvPr/>
        </p:nvSpPr>
        <p:spPr>
          <a:xfrm>
            <a:off x="3083859" y="1394027"/>
            <a:ext cx="5346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de-duplication versus data enrichment using record-linkage </a:t>
            </a:r>
          </a:p>
        </p:txBody>
      </p:sp>
    </p:spTree>
    <p:extLst>
      <p:ext uri="{BB962C8B-B14F-4D97-AF65-F5344CB8AC3E}">
        <p14:creationId xmlns:p14="http://schemas.microsoft.com/office/powerpoint/2010/main" val="41123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211134" y="5445516"/>
            <a:ext cx="11840522" cy="131991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/>
              <a:t>CURL Honest Broker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11135" y="4057647"/>
            <a:ext cx="11840522" cy="13879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/>
              <a:t>Site 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11135" y="2765294"/>
            <a:ext cx="11838127" cy="129324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/>
              <a:t>Site 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60" name="TextBox 359"/>
          <p:cNvSpPr txBox="1"/>
          <p:nvPr/>
        </p:nvSpPr>
        <p:spPr>
          <a:xfrm>
            <a:off x="211134" y="448969"/>
            <a:ext cx="11840523" cy="132221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/>
              <a:t>(U of Colorado)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86" name="TextBox 385"/>
          <p:cNvSpPr txBox="1"/>
          <p:nvPr/>
        </p:nvSpPr>
        <p:spPr>
          <a:xfrm>
            <a:off x="3018108" y="3853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 Record Linkage (CURL) Data Flow </a:t>
            </a:r>
          </a:p>
        </p:txBody>
      </p:sp>
      <p:sp>
        <p:nvSpPr>
          <p:cNvPr id="66" name="Magnetic Disk 364"/>
          <p:cNvSpPr/>
          <p:nvPr/>
        </p:nvSpPr>
        <p:spPr>
          <a:xfrm>
            <a:off x="1610467" y="2999367"/>
            <a:ext cx="1027809" cy="744695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4926 w 10000"/>
              <a:gd name="connsiteY1" fmla="*/ 95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4852 w 10000"/>
              <a:gd name="connsiteY1" fmla="*/ 528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4852 w 10000"/>
              <a:gd name="connsiteY1" fmla="*/ 317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761" y="2490"/>
                  <a:pt x="5000" y="2490"/>
                </a:cubicBezTo>
                <a:cubicBezTo>
                  <a:pt x="2239" y="249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091" y="317"/>
                  <a:pt x="4852" y="317"/>
                </a:cubicBezTo>
                <a:cubicBezTo>
                  <a:pt x="7613" y="317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Site A Source data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2638276" y="3386774"/>
            <a:ext cx="771814" cy="1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7988104" y="108096"/>
            <a:ext cx="1015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Color code: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0460069" y="76621"/>
            <a:ext cx="140023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Hashed PHI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9077831" y="82854"/>
            <a:ext cx="1307725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Clear-text PHI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11135" y="1775482"/>
            <a:ext cx="11838126" cy="98426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/>
              <a:t>CURL Key Master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3" name="Process 42"/>
          <p:cNvSpPr/>
          <p:nvPr/>
        </p:nvSpPr>
        <p:spPr>
          <a:xfrm>
            <a:off x="2941124" y="824573"/>
            <a:ext cx="1237337" cy="62386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Linkage</a:t>
            </a:r>
          </a:p>
          <a:p>
            <a:pPr algn="ctr"/>
            <a:r>
              <a:rPr lang="en-US" sz="1200" dirty="0"/>
              <a:t>Configurations</a:t>
            </a:r>
          </a:p>
        </p:txBody>
      </p:sp>
      <p:sp>
        <p:nvSpPr>
          <p:cNvPr id="57" name="Magnetic Disk 364"/>
          <p:cNvSpPr/>
          <p:nvPr/>
        </p:nvSpPr>
        <p:spPr>
          <a:xfrm>
            <a:off x="7149509" y="2832518"/>
            <a:ext cx="764100" cy="1039497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4926 w 10000"/>
              <a:gd name="connsiteY1" fmla="*/ 95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4852 w 10000"/>
              <a:gd name="connsiteY1" fmla="*/ 528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4852 w 10000"/>
              <a:gd name="connsiteY1" fmla="*/ 317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761" y="2490"/>
                  <a:pt x="5000" y="2490"/>
                </a:cubicBezTo>
                <a:cubicBezTo>
                  <a:pt x="2239" y="249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091" y="317"/>
                  <a:pt x="4852" y="317"/>
                </a:cubicBezTo>
                <a:cubicBezTo>
                  <a:pt x="7613" y="317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Hashed data</a:t>
            </a:r>
          </a:p>
        </p:txBody>
      </p:sp>
      <p:sp>
        <p:nvSpPr>
          <p:cNvPr id="10" name="Oval 9"/>
          <p:cNvSpPr/>
          <p:nvPr/>
        </p:nvSpPr>
        <p:spPr>
          <a:xfrm>
            <a:off x="3410091" y="2964619"/>
            <a:ext cx="1011276" cy="87799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Clean and profile data</a:t>
            </a:r>
          </a:p>
        </p:txBody>
      </p:sp>
      <p:sp>
        <p:nvSpPr>
          <p:cNvPr id="84" name="Oval 83"/>
          <p:cNvSpPr/>
          <p:nvPr/>
        </p:nvSpPr>
        <p:spPr>
          <a:xfrm>
            <a:off x="7329332" y="5609261"/>
            <a:ext cx="1317544" cy="93294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Load, block and profile hashed data</a:t>
            </a:r>
          </a:p>
        </p:txBody>
      </p:sp>
      <p:sp>
        <p:nvSpPr>
          <p:cNvPr id="41" name="Oval 40"/>
          <p:cNvSpPr/>
          <p:nvPr/>
        </p:nvSpPr>
        <p:spPr>
          <a:xfrm>
            <a:off x="5912007" y="2995979"/>
            <a:ext cx="1004363" cy="8779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Review Hashed Data</a:t>
            </a:r>
          </a:p>
        </p:txBody>
      </p:sp>
      <p:sp>
        <p:nvSpPr>
          <p:cNvPr id="63" name="Oval 62"/>
          <p:cNvSpPr/>
          <p:nvPr/>
        </p:nvSpPr>
        <p:spPr>
          <a:xfrm>
            <a:off x="3289828" y="1855119"/>
            <a:ext cx="1191879" cy="7946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Generate Key</a:t>
            </a:r>
          </a:p>
        </p:txBody>
      </p:sp>
      <p:cxnSp>
        <p:nvCxnSpPr>
          <p:cNvPr id="67" name="Straight Arrow Connector 66"/>
          <p:cNvCxnSpPr>
            <a:cxnSpLocks/>
            <a:stCxn id="41" idx="6"/>
          </p:cNvCxnSpPr>
          <p:nvPr/>
        </p:nvCxnSpPr>
        <p:spPr>
          <a:xfrm>
            <a:off x="6916370" y="3434975"/>
            <a:ext cx="233139" cy="3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84" idx="2"/>
          </p:cNvCxnSpPr>
          <p:nvPr/>
        </p:nvCxnSpPr>
        <p:spPr>
          <a:xfrm rot="16200000" flipH="1">
            <a:off x="2929022" y="1675423"/>
            <a:ext cx="4616989" cy="418363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cxnSpLocks/>
            <a:endCxn id="84" idx="0"/>
          </p:cNvCxnSpPr>
          <p:nvPr/>
        </p:nvCxnSpPr>
        <p:spPr>
          <a:xfrm rot="16200000" flipH="1">
            <a:off x="6864856" y="4486013"/>
            <a:ext cx="2178778" cy="67718"/>
          </a:xfrm>
          <a:prstGeom prst="bentConnector3">
            <a:avLst>
              <a:gd name="adj1" fmla="val 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8992121" y="5603185"/>
            <a:ext cx="1033076" cy="93294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Link data</a:t>
            </a:r>
          </a:p>
        </p:txBody>
      </p:sp>
      <p:cxnSp>
        <p:nvCxnSpPr>
          <p:cNvPr id="26" name="Straight Arrow Connector 25"/>
          <p:cNvCxnSpPr>
            <a:stCxn id="84" idx="6"/>
          </p:cNvCxnSpPr>
          <p:nvPr/>
        </p:nvCxnSpPr>
        <p:spPr>
          <a:xfrm flipV="1">
            <a:off x="8646876" y="6069658"/>
            <a:ext cx="345245" cy="6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84" idx="0"/>
          </p:cNvCxnSpPr>
          <p:nvPr/>
        </p:nvCxnSpPr>
        <p:spPr>
          <a:xfrm rot="16200000" flipH="1">
            <a:off x="7191043" y="4812199"/>
            <a:ext cx="935351" cy="658772"/>
          </a:xfrm>
          <a:prstGeom prst="bentConnector3">
            <a:avLst>
              <a:gd name="adj1" fmla="val 1751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Magnetic Disk 364"/>
          <p:cNvSpPr/>
          <p:nvPr/>
        </p:nvSpPr>
        <p:spPr>
          <a:xfrm>
            <a:off x="10539019" y="5686677"/>
            <a:ext cx="1027809" cy="744695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4926 w 10000"/>
              <a:gd name="connsiteY1" fmla="*/ 95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4852 w 10000"/>
              <a:gd name="connsiteY1" fmla="*/ 528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4852 w 10000"/>
              <a:gd name="connsiteY1" fmla="*/ 317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761" y="2490"/>
                  <a:pt x="5000" y="2490"/>
                </a:cubicBezTo>
                <a:cubicBezTo>
                  <a:pt x="2239" y="249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091" y="317"/>
                  <a:pt x="4852" y="317"/>
                </a:cubicBezTo>
                <a:cubicBezTo>
                  <a:pt x="7613" y="317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Linked data</a:t>
            </a:r>
          </a:p>
        </p:txBody>
      </p:sp>
      <p:cxnSp>
        <p:nvCxnSpPr>
          <p:cNvPr id="65" name="Straight Arrow Connector 64"/>
          <p:cNvCxnSpPr>
            <a:stCxn id="89" idx="6"/>
          </p:cNvCxnSpPr>
          <p:nvPr/>
        </p:nvCxnSpPr>
        <p:spPr>
          <a:xfrm>
            <a:off x="10025197" y="6069658"/>
            <a:ext cx="5138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382220" y="4384414"/>
            <a:ext cx="1137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Data transfer</a:t>
            </a:r>
          </a:p>
        </p:txBody>
      </p:sp>
      <p:sp>
        <p:nvSpPr>
          <p:cNvPr id="135" name="Magnetic Disk 364"/>
          <p:cNvSpPr/>
          <p:nvPr/>
        </p:nvSpPr>
        <p:spPr>
          <a:xfrm>
            <a:off x="1601885" y="4407257"/>
            <a:ext cx="1027809" cy="744695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4926 w 10000"/>
              <a:gd name="connsiteY1" fmla="*/ 95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4852 w 10000"/>
              <a:gd name="connsiteY1" fmla="*/ 528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4852 w 10000"/>
              <a:gd name="connsiteY1" fmla="*/ 317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761" y="2490"/>
                  <a:pt x="5000" y="2490"/>
                </a:cubicBezTo>
                <a:cubicBezTo>
                  <a:pt x="2239" y="249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091" y="317"/>
                  <a:pt x="4852" y="317"/>
                </a:cubicBezTo>
                <a:cubicBezTo>
                  <a:pt x="7613" y="317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Site B Source data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flipV="1">
            <a:off x="2629694" y="4794664"/>
            <a:ext cx="771814" cy="1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Magnetic Disk 364"/>
          <p:cNvSpPr/>
          <p:nvPr/>
        </p:nvSpPr>
        <p:spPr>
          <a:xfrm>
            <a:off x="7140926" y="4240408"/>
            <a:ext cx="779458" cy="1039497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4926 w 10000"/>
              <a:gd name="connsiteY1" fmla="*/ 95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4852 w 10000"/>
              <a:gd name="connsiteY1" fmla="*/ 528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249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4852 w 10000"/>
              <a:gd name="connsiteY1" fmla="*/ 317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761" y="2490"/>
                  <a:pt x="5000" y="2490"/>
                </a:cubicBezTo>
                <a:cubicBezTo>
                  <a:pt x="2239" y="249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091" y="317"/>
                  <a:pt x="4852" y="317"/>
                </a:cubicBezTo>
                <a:cubicBezTo>
                  <a:pt x="7613" y="317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Hashed data</a:t>
            </a:r>
          </a:p>
        </p:txBody>
      </p:sp>
      <p:sp>
        <p:nvSpPr>
          <p:cNvPr id="140" name="Oval 139"/>
          <p:cNvSpPr/>
          <p:nvPr/>
        </p:nvSpPr>
        <p:spPr>
          <a:xfrm>
            <a:off x="3401509" y="4340610"/>
            <a:ext cx="1011276" cy="87799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Clean and profile data</a:t>
            </a:r>
          </a:p>
        </p:txBody>
      </p:sp>
      <p:sp>
        <p:nvSpPr>
          <p:cNvPr id="141" name="Oval 140"/>
          <p:cNvSpPr/>
          <p:nvPr/>
        </p:nvSpPr>
        <p:spPr>
          <a:xfrm>
            <a:off x="5921130" y="4403869"/>
            <a:ext cx="999627" cy="8779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Review Hashed Data</a:t>
            </a:r>
          </a:p>
        </p:txBody>
      </p:sp>
      <p:cxnSp>
        <p:nvCxnSpPr>
          <p:cNvPr id="142" name="Straight Arrow Connector 141"/>
          <p:cNvCxnSpPr>
            <a:cxnSpLocks/>
            <a:stCxn id="141" idx="6"/>
          </p:cNvCxnSpPr>
          <p:nvPr/>
        </p:nvCxnSpPr>
        <p:spPr>
          <a:xfrm>
            <a:off x="6920757" y="4842865"/>
            <a:ext cx="220170" cy="3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cxnSpLocks/>
          </p:cNvCxnSpPr>
          <p:nvPr/>
        </p:nvCxnSpPr>
        <p:spPr>
          <a:xfrm>
            <a:off x="4431030" y="3430481"/>
            <a:ext cx="363331" cy="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4403791" y="4811847"/>
            <a:ext cx="363331" cy="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cxnSpLocks/>
            <a:endCxn id="41" idx="2"/>
          </p:cNvCxnSpPr>
          <p:nvPr/>
        </p:nvCxnSpPr>
        <p:spPr>
          <a:xfrm>
            <a:off x="5712089" y="3430499"/>
            <a:ext cx="199918" cy="4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5694384" y="4826289"/>
            <a:ext cx="217623" cy="4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>
            <a:cxnSpLocks/>
            <a:stCxn id="63" idx="6"/>
            <a:endCxn id="52" idx="2"/>
          </p:cNvCxnSpPr>
          <p:nvPr/>
        </p:nvCxnSpPr>
        <p:spPr>
          <a:xfrm>
            <a:off x="4481707" y="2252425"/>
            <a:ext cx="292402" cy="254691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4607372" y="2341954"/>
            <a:ext cx="835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Hash key</a:t>
            </a:r>
          </a:p>
        </p:txBody>
      </p:sp>
      <p:cxnSp>
        <p:nvCxnSpPr>
          <p:cNvPr id="156" name="Straight Arrow Connector 155"/>
          <p:cNvCxnSpPr>
            <a:cxnSpLocks/>
            <a:endCxn id="63" idx="2"/>
          </p:cNvCxnSpPr>
          <p:nvPr/>
        </p:nvCxnSpPr>
        <p:spPr>
          <a:xfrm flipV="1">
            <a:off x="3137118" y="2252425"/>
            <a:ext cx="152710" cy="13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11248308" y="5414778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NWI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74907" y="6334830"/>
            <a:ext cx="2016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NWI = </a:t>
            </a:r>
            <a:r>
              <a:rPr lang="en-US" sz="1400"/>
              <a:t>Network identifier</a:t>
            </a:r>
            <a:endParaRPr lang="en-US" sz="140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5C223E-F8CE-CA4D-9698-A6A07168577B}"/>
              </a:ext>
            </a:extLst>
          </p:cNvPr>
          <p:cNvSpPr/>
          <p:nvPr/>
        </p:nvSpPr>
        <p:spPr>
          <a:xfrm>
            <a:off x="4800096" y="2980667"/>
            <a:ext cx="917728" cy="877991"/>
          </a:xfrm>
          <a:prstGeom prst="ellipse">
            <a:avLst/>
          </a:prstGeom>
          <a:gradFill flip="none" rotWithShape="1">
            <a:gsLst>
              <a:gs pos="85000">
                <a:srgbClr val="FF0000"/>
              </a:gs>
              <a:gs pos="0">
                <a:schemeClr val="accent4">
                  <a:lumMod val="45000"/>
                  <a:lumOff val="55000"/>
                </a:schemeClr>
              </a:gs>
              <a:gs pos="39000">
                <a:schemeClr val="accent4">
                  <a:lumMod val="45000"/>
                  <a:lumOff val="55000"/>
                </a:schemeClr>
              </a:gs>
              <a:gs pos="41000">
                <a:schemeClr val="accent4">
                  <a:lumMod val="30000"/>
                  <a:lumOff val="70000"/>
                </a:schemeClr>
              </a:gs>
            </a:gsLst>
            <a:lin ang="108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Hash Data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ECAEB85-A649-3345-8541-5010367CE927}"/>
              </a:ext>
            </a:extLst>
          </p:cNvPr>
          <p:cNvSpPr/>
          <p:nvPr/>
        </p:nvSpPr>
        <p:spPr>
          <a:xfrm>
            <a:off x="4774109" y="4360344"/>
            <a:ext cx="917728" cy="877991"/>
          </a:xfrm>
          <a:prstGeom prst="ellipse">
            <a:avLst/>
          </a:prstGeom>
          <a:gradFill flip="none" rotWithShape="1">
            <a:gsLst>
              <a:gs pos="85000">
                <a:srgbClr val="FF0000"/>
              </a:gs>
              <a:gs pos="0">
                <a:schemeClr val="accent4">
                  <a:lumMod val="45000"/>
                  <a:lumOff val="55000"/>
                </a:schemeClr>
              </a:gs>
              <a:gs pos="39000">
                <a:schemeClr val="accent4">
                  <a:lumMod val="45000"/>
                  <a:lumOff val="55000"/>
                </a:schemeClr>
              </a:gs>
              <a:gs pos="41000">
                <a:schemeClr val="accent4">
                  <a:lumMod val="30000"/>
                  <a:lumOff val="70000"/>
                </a:schemeClr>
              </a:gs>
            </a:gsLst>
            <a:lin ang="108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Hash Data</a:t>
            </a:r>
          </a:p>
        </p:txBody>
      </p:sp>
    </p:spTree>
    <p:extLst>
      <p:ext uri="{BB962C8B-B14F-4D97-AF65-F5344CB8AC3E}">
        <p14:creationId xmlns:p14="http://schemas.microsoft.com/office/powerpoint/2010/main" val="323480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AD79-E4DB-C94E-836E-237325A0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214868"/>
            <a:ext cx="9014700" cy="1143300"/>
          </a:xfrm>
        </p:spPr>
        <p:txBody>
          <a:bodyPr/>
          <a:lstStyle/>
          <a:p>
            <a:r>
              <a:rPr lang="en-US" dirty="0" err="1"/>
              <a:t>www.curl.center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76AC1D-2170-4B4B-85D4-EBAD173FC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459" y="1358168"/>
            <a:ext cx="7017247" cy="48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4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FE66-DA4F-3342-BE9E-94F6F6F2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210329"/>
            <a:ext cx="9014700" cy="1143300"/>
          </a:xfrm>
        </p:spPr>
        <p:txBody>
          <a:bodyPr/>
          <a:lstStyle/>
          <a:p>
            <a:r>
              <a:rPr lang="en-US" dirty="0"/>
              <a:t>Linkage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BA024-1C3A-E74D-B409-68707CE1D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32" y="1353629"/>
            <a:ext cx="8164009" cy="459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3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FE66-DA4F-3342-BE9E-94F6F6F2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210329"/>
            <a:ext cx="9014700" cy="1143300"/>
          </a:xfrm>
        </p:spPr>
        <p:txBody>
          <a:bodyPr/>
          <a:lstStyle/>
          <a:p>
            <a:r>
              <a:rPr lang="en-US" dirty="0"/>
              <a:t>Linkability measures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D397098-E037-E64B-9316-558DE2822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3" y="1353628"/>
            <a:ext cx="9014700" cy="4734655"/>
          </a:xfrm>
        </p:spPr>
        <p:txBody>
          <a:bodyPr/>
          <a:lstStyle/>
          <a:p>
            <a:r>
              <a:rPr lang="en-US" dirty="0"/>
              <a:t>Missing data ratio</a:t>
            </a:r>
          </a:p>
          <a:p>
            <a:r>
              <a:rPr lang="en-US" dirty="0"/>
              <a:t>Unique data ratio</a:t>
            </a:r>
          </a:p>
          <a:p>
            <a:r>
              <a:rPr lang="en-US" dirty="0"/>
              <a:t>Group size</a:t>
            </a:r>
          </a:p>
          <a:p>
            <a:r>
              <a:rPr lang="en-US" dirty="0"/>
              <a:t>Information amount</a:t>
            </a:r>
          </a:p>
          <a:p>
            <a:pPr lvl="1"/>
            <a:r>
              <a:rPr lang="en-US" dirty="0"/>
              <a:t>Shannon entropy</a:t>
            </a:r>
          </a:p>
          <a:p>
            <a:pPr lvl="1"/>
            <a:r>
              <a:rPr lang="en-US" dirty="0"/>
              <a:t>Maximum theoretical entropy</a:t>
            </a:r>
          </a:p>
          <a:p>
            <a:pPr lvl="1"/>
            <a:r>
              <a:rPr lang="en-US" dirty="0"/>
              <a:t>Percent of Maximum theoretical entropy</a:t>
            </a:r>
          </a:p>
        </p:txBody>
      </p:sp>
    </p:spTree>
    <p:extLst>
      <p:ext uri="{BB962C8B-B14F-4D97-AF65-F5344CB8AC3E}">
        <p14:creationId xmlns:p14="http://schemas.microsoft.com/office/powerpoint/2010/main" val="77887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09EF-0C98-DC49-A124-FF3D98C8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395524"/>
            <a:ext cx="9014700" cy="1143300"/>
          </a:xfrm>
        </p:spPr>
        <p:txBody>
          <a:bodyPr/>
          <a:lstStyle/>
          <a:p>
            <a:r>
              <a:rPr lang="en-US" dirty="0"/>
              <a:t>Linkability measures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5C139-5D65-994D-B0F4-252236DCF6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4684" y="1538824"/>
            <a:ext cx="8400798" cy="40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A55783-A556-5542-823E-FBE689846461}"/>
              </a:ext>
            </a:extLst>
          </p:cNvPr>
          <p:cNvSpPr txBox="1"/>
          <p:nvPr/>
        </p:nvSpPr>
        <p:spPr>
          <a:xfrm>
            <a:off x="1588775" y="5660022"/>
            <a:ext cx="796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Results of key quality and linkability measures using the 300K corrupted synthetic data set </a:t>
            </a:r>
          </a:p>
        </p:txBody>
      </p:sp>
    </p:spTree>
    <p:extLst>
      <p:ext uri="{BB962C8B-B14F-4D97-AF65-F5344CB8AC3E}">
        <p14:creationId xmlns:p14="http://schemas.microsoft.com/office/powerpoint/2010/main" val="240055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E5E76C3AB934E92BA63E654426101" ma:contentTypeVersion="1" ma:contentTypeDescription="Create a new document." ma:contentTypeScope="" ma:versionID="cfbb1d7bbe532fd64db0d464b961b4e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810986b036840e28274f9fca8f918e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4F001A2-0AD1-4E8D-800A-01F48DCEED8B}"/>
</file>

<file path=customXml/itemProps2.xml><?xml version="1.0" encoding="utf-8"?>
<ds:datastoreItem xmlns:ds="http://schemas.openxmlformats.org/officeDocument/2006/customXml" ds:itemID="{091ACF67-7F67-44C1-AB68-0DD7636C1073}"/>
</file>

<file path=customXml/itemProps3.xml><?xml version="1.0" encoding="utf-8"?>
<ds:datastoreItem xmlns:ds="http://schemas.openxmlformats.org/officeDocument/2006/customXml" ds:itemID="{27312964-03D4-4581-8421-D0E1157A6B67}"/>
</file>

<file path=docProps/app.xml><?xml version="1.0" encoding="utf-8"?>
<Properties xmlns="http://schemas.openxmlformats.org/officeDocument/2006/extended-properties" xmlns:vt="http://schemas.openxmlformats.org/officeDocument/2006/docPropsVTypes">
  <TotalTime>5618</TotalTime>
  <Words>492</Words>
  <Application>Microsoft Macintosh PowerPoint</Application>
  <PresentationFormat>Widescreen</PresentationFormat>
  <Paragraphs>153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Dosis ExtraLight</vt:lpstr>
      <vt:lpstr>Cambria Math</vt:lpstr>
      <vt:lpstr>Dosis</vt:lpstr>
      <vt:lpstr>Calibri</vt:lpstr>
      <vt:lpstr>Arial</vt:lpstr>
      <vt:lpstr>Wingdings</vt:lpstr>
      <vt:lpstr>Titillium Web Light</vt:lpstr>
      <vt:lpstr>Office Theme</vt:lpstr>
      <vt:lpstr>Mowbray template</vt:lpstr>
      <vt:lpstr>Patient Health Record  Linkage Methods</vt:lpstr>
      <vt:lpstr>Agenda</vt:lpstr>
      <vt:lpstr>Definition</vt:lpstr>
      <vt:lpstr>Objectives</vt:lpstr>
      <vt:lpstr>PowerPoint Presentation</vt:lpstr>
      <vt:lpstr>www.curl.center</vt:lpstr>
      <vt:lpstr>Linkage variables</vt:lpstr>
      <vt:lpstr>Linkability measures</vt:lpstr>
      <vt:lpstr>Linkability measures</vt:lpstr>
      <vt:lpstr>Data normalization</vt:lpstr>
      <vt:lpstr>Data hashing</vt:lpstr>
      <vt:lpstr>Deterministic linkage methods</vt:lpstr>
      <vt:lpstr>Probabilistic linkage methods</vt:lpstr>
      <vt:lpstr>Linkage classification</vt:lpstr>
      <vt:lpstr>Validation method</vt:lpstr>
      <vt:lpstr>Linkage methods</vt:lpstr>
      <vt:lpstr>Hybrid linkage methods</vt:lpstr>
      <vt:lpstr>Summary</vt:lpstr>
      <vt:lpstr>Funding</vt:lpstr>
      <vt:lpstr>Acknowledgement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Ong, Toan</cp:lastModifiedBy>
  <cp:revision>32</cp:revision>
  <dcterms:modified xsi:type="dcterms:W3CDTF">2019-08-19T17:48:00Z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0x010100C47E5E76C3AB934E92BA63E654426101</vt:lpwstr>
  </property>
</Properties>
</file>