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57" r:id="rId3"/>
    <p:sldId id="7141" r:id="rId4"/>
    <p:sldId id="258" r:id="rId5"/>
    <p:sldId id="1484" r:id="rId6"/>
    <p:sldId id="342" r:id="rId7"/>
    <p:sldId id="307" r:id="rId8"/>
    <p:sldId id="465" r:id="rId9"/>
    <p:sldId id="1483" r:id="rId10"/>
    <p:sldId id="1486" r:id="rId11"/>
    <p:sldId id="7142" r:id="rId12"/>
    <p:sldId id="285" r:id="rId13"/>
    <p:sldId id="7151" r:id="rId14"/>
    <p:sldId id="7152" r:id="rId15"/>
    <p:sldId id="7139" r:id="rId16"/>
    <p:sldId id="7143" r:id="rId17"/>
    <p:sldId id="260" r:id="rId18"/>
    <p:sldId id="337" r:id="rId19"/>
    <p:sldId id="314" r:id="rId20"/>
    <p:sldId id="7155" r:id="rId21"/>
    <p:sldId id="1034" r:id="rId22"/>
    <p:sldId id="1255" r:id="rId23"/>
    <p:sldId id="1164" r:id="rId24"/>
    <p:sldId id="7149" r:id="rId25"/>
    <p:sldId id="1163" r:id="rId26"/>
    <p:sldId id="274" r:id="rId27"/>
    <p:sldId id="7157" r:id="rId28"/>
    <p:sldId id="7158" r:id="rId29"/>
    <p:sldId id="7161" r:id="rId30"/>
    <p:sldId id="1482" r:id="rId31"/>
    <p:sldId id="1148" r:id="rId32"/>
    <p:sldId id="487" r:id="rId33"/>
    <p:sldId id="7145" r:id="rId34"/>
    <p:sldId id="262" r:id="rId35"/>
    <p:sldId id="7159" r:id="rId36"/>
    <p:sldId id="7150" r:id="rId37"/>
    <p:sldId id="1489" r:id="rId38"/>
    <p:sldId id="7146" r:id="rId39"/>
    <p:sldId id="1427" r:id="rId40"/>
    <p:sldId id="1491" r:id="rId41"/>
    <p:sldId id="270" r:id="rId42"/>
    <p:sldId id="7147" r:id="rId43"/>
    <p:sldId id="1443" r:id="rId44"/>
    <p:sldId id="1365" r:id="rId45"/>
    <p:sldId id="1417" r:id="rId46"/>
    <p:sldId id="7154" r:id="rId47"/>
    <p:sldId id="7160" r:id="rId48"/>
    <p:sldId id="1253" r:id="rId49"/>
    <p:sldId id="1436" r:id="rId50"/>
    <p:sldId id="1452" r:id="rId51"/>
    <p:sldId id="311" r:id="rId52"/>
    <p:sldId id="1442" r:id="rId53"/>
    <p:sldId id="7156" r:id="rId54"/>
    <p:sldId id="1457" r:id="rId55"/>
    <p:sldId id="1481" r:id="rId56"/>
    <p:sldId id="277" r:id="rId57"/>
    <p:sldId id="145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7FA1"/>
    <a:srgbClr val="ECE3CA"/>
    <a:srgbClr val="CFB87C"/>
    <a:srgbClr val="F3EDDD"/>
    <a:srgbClr val="8DA8C1"/>
    <a:srgbClr val="FFFFFC"/>
    <a:srgbClr val="3D576F"/>
    <a:srgbClr val="ECECEC"/>
    <a:srgbClr val="2C642B"/>
    <a:srgbClr val="366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3"/>
    <p:restoredTop sz="96327"/>
  </p:normalViewPr>
  <p:slideViewPr>
    <p:cSldViewPr snapToGrid="0">
      <p:cViewPr varScale="1">
        <p:scale>
          <a:sx n="127" d="100"/>
          <a:sy n="127" d="100"/>
        </p:scale>
        <p:origin x="9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86A057-D418-2346-A5FF-AC40843FF7A7}" type="datetimeFigureOut">
              <a:rPr lang="en-US" smtClean="0"/>
              <a:t>4/27/26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70F05-75B5-904C-B4F6-BB48BD5767B1}" type="slidenum">
              <a:rPr lang="en-US" smtClean="0"/>
              <a:t>‹#›</a:t>
            </a:fld>
            <a:endParaRPr lang="en-US"/>
          </a:p>
        </p:txBody>
      </p:sp>
    </p:spTree>
    <p:extLst>
      <p:ext uri="{BB962C8B-B14F-4D97-AF65-F5344CB8AC3E}">
        <p14:creationId xmlns:p14="http://schemas.microsoft.com/office/powerpoint/2010/main" val="261438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EB70F05-75B5-904C-B4F6-BB48BD5767B1}" type="slidenum">
              <a:rPr lang="en-US" smtClean="0"/>
              <a:t>2</a:t>
            </a:fld>
            <a:endParaRPr lang="en-US"/>
          </a:p>
        </p:txBody>
      </p:sp>
    </p:spTree>
    <p:extLst>
      <p:ext uri="{BB962C8B-B14F-4D97-AF65-F5344CB8AC3E}">
        <p14:creationId xmlns:p14="http://schemas.microsoft.com/office/powerpoint/2010/main" val="401323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D701A38-2EBD-F24B-92CB-EC96FF9C7C31}"/>
              </a:ext>
            </a:extLst>
          </p:cNvPr>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5368C662-6258-8247-95FF-9CBEA5C26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26628" name="Slide Number Placeholder 3">
            <a:extLst>
              <a:ext uri="{FF2B5EF4-FFF2-40B4-BE49-F238E27FC236}">
                <a16:creationId xmlns:a16="http://schemas.microsoft.com/office/drawing/2014/main" id="{98680B84-DA35-9645-A6CB-6B64E49435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defTabSz="466618" eaLnBrk="0" fontAlgn="base" hangingPunct="0">
              <a:spcBef>
                <a:spcPct val="0"/>
              </a:spcBef>
              <a:spcAft>
                <a:spcPct val="0"/>
              </a:spcAft>
              <a:defRPr>
                <a:solidFill>
                  <a:schemeClr val="tx1"/>
                </a:solidFill>
                <a:latin typeface="Calibri" panose="020F0502020204030204" pitchFamily="34" charset="0"/>
              </a:defRPr>
            </a:lvl6pPr>
            <a:lvl7pPr marL="3033019" indent="-233309" defTabSz="466618" eaLnBrk="0" fontAlgn="base" hangingPunct="0">
              <a:spcBef>
                <a:spcPct val="0"/>
              </a:spcBef>
              <a:spcAft>
                <a:spcPct val="0"/>
              </a:spcAft>
              <a:defRPr>
                <a:solidFill>
                  <a:schemeClr val="tx1"/>
                </a:solidFill>
                <a:latin typeface="Calibri" panose="020F0502020204030204" pitchFamily="34" charset="0"/>
              </a:defRPr>
            </a:lvl7pPr>
            <a:lvl8pPr marL="3499637" indent="-233309" defTabSz="466618" eaLnBrk="0" fontAlgn="base" hangingPunct="0">
              <a:spcBef>
                <a:spcPct val="0"/>
              </a:spcBef>
              <a:spcAft>
                <a:spcPct val="0"/>
              </a:spcAft>
              <a:defRPr>
                <a:solidFill>
                  <a:schemeClr val="tx1"/>
                </a:solidFill>
                <a:latin typeface="Calibri" panose="020F0502020204030204" pitchFamily="34" charset="0"/>
              </a:defRPr>
            </a:lvl8pPr>
            <a:lvl9pPr marL="3966256" indent="-233309" defTabSz="46661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537E24-7A96-C043-BC07-A76DDE59354A}" type="slidenum">
              <a:rPr lang="en-US" altLang="en-US" smtClean="0">
                <a:ea typeface="MS PGothic" panose="020B0600070205080204" pitchFamily="34" charset="-128"/>
                <a:cs typeface="Arial" panose="020B0604020202020204" pitchFamily="34" charset="0"/>
              </a:rPr>
              <a:pPr fontAlgn="base">
                <a:spcBef>
                  <a:spcPct val="0"/>
                </a:spcBef>
                <a:spcAft>
                  <a:spcPct val="0"/>
                </a:spcAft>
              </a:pPr>
              <a:t>19</a:t>
            </a:fld>
            <a:endParaRPr lang="en-US" altLang="en-US">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6419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6268-24CD-B6B4-002C-37011A76F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195B4-C9C5-BF3E-0A0B-BD5FA772E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E7614-48C2-33B1-89A1-9823FC4EDA02}"/>
              </a:ext>
            </a:extLst>
          </p:cNvPr>
          <p:cNvSpPr>
            <a:spLocks noGrp="1"/>
          </p:cNvSpPr>
          <p:nvPr>
            <p:ph type="body" idx="1"/>
          </p:nvPr>
        </p:nvSpPr>
        <p:spPr/>
        <p:txBody>
          <a:bodyPr/>
          <a:lstStyle/>
          <a:p>
            <a:r>
              <a:rPr lang="en-US" b="1"/>
              <a:t>Louden or </a:t>
            </a:r>
            <a:r>
              <a:rPr lang="en-US" b="1" err="1"/>
              <a:t>Treework</a:t>
            </a:r>
            <a:r>
              <a:rPr lang="en-US" b="1"/>
              <a:t> ref</a:t>
            </a:r>
          </a:p>
        </p:txBody>
      </p:sp>
      <p:sp>
        <p:nvSpPr>
          <p:cNvPr id="4" name="Slide Number Placeholder 3">
            <a:extLst>
              <a:ext uri="{FF2B5EF4-FFF2-40B4-BE49-F238E27FC236}">
                <a16:creationId xmlns:a16="http://schemas.microsoft.com/office/drawing/2014/main" id="{A6245768-1560-18F0-0AD2-754C8D1AADD1}"/>
              </a:ext>
            </a:extLst>
          </p:cNvPr>
          <p:cNvSpPr>
            <a:spLocks noGrp="1"/>
          </p:cNvSpPr>
          <p:nvPr>
            <p:ph type="sldNum" sz="quarter" idx="5"/>
          </p:nvPr>
        </p:nvSpPr>
        <p:spPr/>
        <p:txBody>
          <a:bodyPr/>
          <a:lstStyle/>
          <a:p>
            <a:fld id="{FFA41FB2-0C52-6249-BC17-326E3E7809DC}" type="slidenum">
              <a:rPr lang="en-US" smtClean="0"/>
              <a:t>20</a:t>
            </a:fld>
            <a:endParaRPr lang="en-US"/>
          </a:p>
        </p:txBody>
      </p:sp>
    </p:spTree>
    <p:extLst>
      <p:ext uri="{BB962C8B-B14F-4D97-AF65-F5344CB8AC3E}">
        <p14:creationId xmlns:p14="http://schemas.microsoft.com/office/powerpoint/2010/main" val="185028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D0F4195-1E7C-1246-8D09-4D2B8285CC5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14592206-E897-1D4F-8D39-E7997250D0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45513201-E9FC-B544-9748-ACC126A253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520A38C9-3E63-AC47-B7D8-C961D98020BE}" type="slidenum">
              <a:rPr lang="en-US" altLang="en-US">
                <a:ea typeface="MS PGothic" panose="020B0600070205080204" pitchFamily="34" charset="-128"/>
              </a:rPr>
              <a:pPr eaLnBrk="0" hangingPunct="0">
                <a:spcBef>
                  <a:spcPct val="0"/>
                </a:spcBef>
              </a:pPr>
              <a:t>21</a:t>
            </a:fld>
            <a:endParaRPr lang="en-US" altLang="en-US">
              <a:ea typeface="MS PGothic" panose="020B0600070205080204" pitchFamily="34" charset="-128"/>
            </a:endParaRPr>
          </a:p>
        </p:txBody>
      </p:sp>
    </p:spTree>
    <p:extLst>
      <p:ext uri="{BB962C8B-B14F-4D97-AF65-F5344CB8AC3E}">
        <p14:creationId xmlns:p14="http://schemas.microsoft.com/office/powerpoint/2010/main" val="23635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cs typeface="Calibri"/>
            </a:endParaRP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512404-5BAB-A048-A3A7-871171E2793B}" type="slidenum">
              <a:rPr lang="en-US" sz="1200">
                <a:latin typeface="Calibri" charset="0"/>
              </a:rPr>
              <a:pPr eaLnBrk="1" hangingPunct="1"/>
              <a:t>22</a:t>
            </a:fld>
            <a:endParaRPr lang="en-US" sz="1200">
              <a:latin typeface="Calibri" charset="0"/>
            </a:endParaRPr>
          </a:p>
        </p:txBody>
      </p:sp>
    </p:spTree>
    <p:extLst>
      <p:ext uri="{BB962C8B-B14F-4D97-AF65-F5344CB8AC3E}">
        <p14:creationId xmlns:p14="http://schemas.microsoft.com/office/powerpoint/2010/main" val="216443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1FB2-0C52-6249-BC17-326E3E7809DC}" type="slidenum">
              <a:rPr lang="en-US" smtClean="0"/>
              <a:t>23</a:t>
            </a:fld>
            <a:endParaRPr lang="en-US"/>
          </a:p>
        </p:txBody>
      </p:sp>
    </p:spTree>
    <p:extLst>
      <p:ext uri="{BB962C8B-B14F-4D97-AF65-F5344CB8AC3E}">
        <p14:creationId xmlns:p14="http://schemas.microsoft.com/office/powerpoint/2010/main" val="244389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3BBE8373-4F10-D144-9F56-35382D5792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8D239235-4A4B-894C-95A7-FE3449F052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7" name="Slide Number Placeholder 3">
            <a:extLst>
              <a:ext uri="{FF2B5EF4-FFF2-40B4-BE49-F238E27FC236}">
                <a16:creationId xmlns:a16="http://schemas.microsoft.com/office/drawing/2014/main" id="{F3B7FDCB-DC95-6142-863B-CE0E373FD3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8F1C85-40B2-CF40-A37D-06ABD115008D}" type="slidenum">
              <a:rPr lang="en-US" altLang="en-US" smtClean="0"/>
              <a:pPr/>
              <a:t>25</a:t>
            </a:fld>
            <a:endParaRPr lang="en-US" altLang="en-US"/>
          </a:p>
        </p:txBody>
      </p:sp>
    </p:spTree>
    <p:extLst>
      <p:ext uri="{BB962C8B-B14F-4D97-AF65-F5344CB8AC3E}">
        <p14:creationId xmlns:p14="http://schemas.microsoft.com/office/powerpoint/2010/main" val="29491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70F05-75B5-904C-B4F6-BB48BD5767B1}" type="slidenum">
              <a:rPr lang="en-US" smtClean="0"/>
              <a:t>26</a:t>
            </a:fld>
            <a:endParaRPr lang="en-US"/>
          </a:p>
        </p:txBody>
      </p:sp>
    </p:spTree>
    <p:extLst>
      <p:ext uri="{BB962C8B-B14F-4D97-AF65-F5344CB8AC3E}">
        <p14:creationId xmlns:p14="http://schemas.microsoft.com/office/powerpoint/2010/main" val="122096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t>
            </a:r>
            <a:r>
              <a:rPr lang="en-US" err="1"/>
              <a:t>orgins</a:t>
            </a:r>
            <a:r>
              <a:rPr lang="en-US"/>
              <a:t> SBM    </a:t>
            </a:r>
          </a:p>
        </p:txBody>
      </p:sp>
      <p:sp>
        <p:nvSpPr>
          <p:cNvPr id="4" name="Slide Number Placeholder 3"/>
          <p:cNvSpPr>
            <a:spLocks noGrp="1"/>
          </p:cNvSpPr>
          <p:nvPr>
            <p:ph type="sldNum" sz="quarter" idx="5"/>
          </p:nvPr>
        </p:nvSpPr>
        <p:spPr/>
        <p:txBody>
          <a:bodyPr/>
          <a:lstStyle/>
          <a:p>
            <a:fld id="{0EB70F05-75B5-904C-B4F6-BB48BD5767B1}" type="slidenum">
              <a:rPr lang="en-US" smtClean="0"/>
              <a:t>27</a:t>
            </a:fld>
            <a:endParaRPr lang="en-US"/>
          </a:p>
        </p:txBody>
      </p:sp>
    </p:spTree>
    <p:extLst>
      <p:ext uri="{BB962C8B-B14F-4D97-AF65-F5344CB8AC3E}">
        <p14:creationId xmlns:p14="http://schemas.microsoft.com/office/powerpoint/2010/main" val="15801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love this slide! And I love thew term beautiful measures. Made some formatting edits.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resulted in ‘beautiful measures’ (albeit extremely long, burdensome) that no one could use – also led to inequitable completion by those more resourced, better off not </a:t>
            </a:r>
            <a:r>
              <a:rPr lang="en-US" err="1"/>
              <a:t>not</a:t>
            </a:r>
            <a:r>
              <a:rPr lang="en-US"/>
              <a:t> by participants with competing issues????</a:t>
            </a:r>
          </a:p>
        </p:txBody>
      </p:sp>
      <p:sp>
        <p:nvSpPr>
          <p:cNvPr id="4" name="Slide Number Placeholder 3"/>
          <p:cNvSpPr>
            <a:spLocks noGrp="1"/>
          </p:cNvSpPr>
          <p:nvPr>
            <p:ph type="sldNum" sz="quarter" idx="5"/>
          </p:nvPr>
        </p:nvSpPr>
        <p:spPr/>
        <p:txBody>
          <a:bodyPr/>
          <a:lstStyle/>
          <a:p>
            <a:fld id="{FFA41FB2-0C52-6249-BC17-326E3E7809DC}" type="slidenum">
              <a:rPr lang="en-US" smtClean="0"/>
              <a:t>30</a:t>
            </a:fld>
            <a:endParaRPr lang="en-US"/>
          </a:p>
        </p:txBody>
      </p:sp>
    </p:spTree>
    <p:extLst>
      <p:ext uri="{BB962C8B-B14F-4D97-AF65-F5344CB8AC3E}">
        <p14:creationId xmlns:p14="http://schemas.microsoft.com/office/powerpoint/2010/main" val="3567959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A7D8B99A-E7E7-D44F-A8A1-CC7F6F6ECE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99B4069A-E39D-EA40-849F-5D5D045D5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113667" name="Slide Number Placeholder 3">
            <a:extLst>
              <a:ext uri="{FF2B5EF4-FFF2-40B4-BE49-F238E27FC236}">
                <a16:creationId xmlns:a16="http://schemas.microsoft.com/office/drawing/2014/main" id="{6881F2EB-6235-6744-9D04-D9BF032ADF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93F2D5-6B67-0644-B1D1-43C3089B2A92}" type="slidenum">
              <a:rPr lang="en-US" altLang="en-US" smtClean="0"/>
              <a:pPr/>
              <a:t>31</a:t>
            </a:fld>
            <a:endParaRPr lang="en-US" altLang="en-US"/>
          </a:p>
        </p:txBody>
      </p:sp>
    </p:spTree>
    <p:extLst>
      <p:ext uri="{BB962C8B-B14F-4D97-AF65-F5344CB8AC3E}">
        <p14:creationId xmlns:p14="http://schemas.microsoft.com/office/powerpoint/2010/main" val="190804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70F05-75B5-904C-B4F6-BB48BD5767B1}" type="slidenum">
              <a:rPr lang="en-US" smtClean="0"/>
              <a:t>5</a:t>
            </a:fld>
            <a:endParaRPr lang="en-US"/>
          </a:p>
        </p:txBody>
      </p:sp>
    </p:spTree>
    <p:extLst>
      <p:ext uri="{BB962C8B-B14F-4D97-AF65-F5344CB8AC3E}">
        <p14:creationId xmlns:p14="http://schemas.microsoft.com/office/powerpoint/2010/main" val="790714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E39492D-689B-37B9-75AB-7B72758527E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7C700391-5984-CD95-B5FD-8B9FDE9DC49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cs typeface="Arial" panose="020B0604020202020204" pitchFamily="34" charset="0"/>
              </a:rPr>
              <a:t>We also created pragmatic measures rating criteria because we believe that measures should not only be sound with respect to their psychometric strength but they could be a valuable tool for our stakeholders to inform their implementation work. To ensure measures are valued by stakeholders, we learned that they need to be acceptable, offer relative advantage over existing methods… These are all features that the stakeholder must rate. In addition, we learned there are objective measure criteria including cost, language, assessor burden, and length. </a:t>
            </a:r>
          </a:p>
          <a:p>
            <a:endParaRPr lang="en-US" altLang="en-US">
              <a:latin typeface="Arial" panose="020B0604020202020204" pitchFamily="34" charset="0"/>
              <a:cs typeface="Arial" panose="020B0604020202020204" pitchFamily="34" charset="0"/>
            </a:endParaRPr>
          </a:p>
        </p:txBody>
      </p:sp>
      <p:sp>
        <p:nvSpPr>
          <p:cNvPr id="53252" name="Slide Number Placeholder 3">
            <a:extLst>
              <a:ext uri="{FF2B5EF4-FFF2-40B4-BE49-F238E27FC236}">
                <a16:creationId xmlns:a16="http://schemas.microsoft.com/office/drawing/2014/main" id="{2651B8A0-BE15-74AB-136A-8F5D24BA0CD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lnSpc>
                <a:spcPct val="95000"/>
              </a:lnSpc>
              <a:spcBef>
                <a:spcPct val="35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36600" indent="-282575" defTabSz="911225">
              <a:lnSpc>
                <a:spcPct val="95000"/>
              </a:lnSpc>
              <a:spcBef>
                <a:spcPct val="35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33475" indent="-225425" defTabSz="911225">
              <a:lnSpc>
                <a:spcPct val="95000"/>
              </a:lnSpc>
              <a:spcBef>
                <a:spcPct val="35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87500" indent="-225425" defTabSz="911225">
              <a:lnSpc>
                <a:spcPct val="95000"/>
              </a:lnSpc>
              <a:spcBef>
                <a:spcPct val="35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41525" indent="-225425" defTabSz="911225">
              <a:lnSpc>
                <a:spcPct val="95000"/>
              </a:lnSpc>
              <a:spcBef>
                <a:spcPct val="35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98725" indent="-225425" defTabSz="911225" eaLnBrk="0" fontAlgn="base" hangingPunct="0">
              <a:lnSpc>
                <a:spcPct val="95000"/>
              </a:lnSpc>
              <a:spcBef>
                <a:spcPct val="35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55925" indent="-225425" defTabSz="911225" eaLnBrk="0" fontAlgn="base" hangingPunct="0">
              <a:lnSpc>
                <a:spcPct val="95000"/>
              </a:lnSpc>
              <a:spcBef>
                <a:spcPct val="35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13125" indent="-225425" defTabSz="911225" eaLnBrk="0" fontAlgn="base" hangingPunct="0">
              <a:lnSpc>
                <a:spcPct val="95000"/>
              </a:lnSpc>
              <a:spcBef>
                <a:spcPct val="35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70325" indent="-225425" defTabSz="911225" eaLnBrk="0" fontAlgn="base" hangingPunct="0">
              <a:lnSpc>
                <a:spcPct val="95000"/>
              </a:lnSpc>
              <a:spcBef>
                <a:spcPct val="35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ct val="100000"/>
              </a:lnSpc>
              <a:spcBef>
                <a:spcPct val="0"/>
              </a:spcBef>
            </a:pPr>
            <a:fld id="{609B7A9F-299F-D843-94C9-5C85C8C9E8ED}" type="slidenum">
              <a:rPr lang="en-US" altLang="en-US" sz="3400" smtClean="0">
                <a:solidFill>
                  <a:srgbClr val="000000"/>
                </a:solidFill>
                <a:latin typeface="Helvetica Light" panose="020B0403020202020204" pitchFamily="34" charset="0"/>
                <a:sym typeface="Helvetica Light" panose="020B0403020202020204" pitchFamily="34" charset="0"/>
              </a:rPr>
              <a:pPr algn="ctr">
                <a:lnSpc>
                  <a:spcPct val="100000"/>
                </a:lnSpc>
                <a:spcBef>
                  <a:spcPct val="0"/>
                </a:spcBef>
              </a:pPr>
              <a:t>32</a:t>
            </a:fld>
            <a:endParaRPr lang="en-US" altLang="en-US" sz="3400">
              <a:solidFill>
                <a:srgbClr val="000000"/>
              </a:solidFill>
              <a:latin typeface="Helvetica Light" panose="020B0403020202020204" pitchFamily="34" charset="0"/>
              <a:sym typeface="Helvetica Light" panose="020B0403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70F05-75B5-904C-B4F6-BB48BD5767B1}" type="slidenum">
              <a:rPr lang="en-US" smtClean="0"/>
              <a:t>36</a:t>
            </a:fld>
            <a:endParaRPr lang="en-US"/>
          </a:p>
        </p:txBody>
      </p:sp>
    </p:spTree>
    <p:extLst>
      <p:ext uri="{BB962C8B-B14F-4D97-AF65-F5344CB8AC3E}">
        <p14:creationId xmlns:p14="http://schemas.microsoft.com/office/powerpoint/2010/main" val="3540888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50EB3-791A-4D65-90F8-C9D10A3EB847}" type="slidenum">
              <a:rPr lang="en-US" smtClean="0"/>
              <a:t>39</a:t>
            </a:fld>
            <a:endParaRPr lang="en-US"/>
          </a:p>
        </p:txBody>
      </p:sp>
    </p:spTree>
    <p:extLst>
      <p:ext uri="{BB962C8B-B14F-4D97-AF65-F5344CB8AC3E}">
        <p14:creationId xmlns:p14="http://schemas.microsoft.com/office/powerpoint/2010/main" val="151771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4C12-96CD-94D3-8AA8-A333AB75F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CA55F-01F1-20F1-1007-1534BBF66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F220C-4EC0-0C21-4068-E1859474C2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F2616F-8E88-1D3F-E69B-06FB5FA3F751}"/>
              </a:ext>
            </a:extLst>
          </p:cNvPr>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4089932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EC415-B94E-4F4A-B8F2-DB6487355CA9}" type="slidenum">
              <a:rPr lang="en-US" smtClean="0"/>
              <a:t>45</a:t>
            </a:fld>
            <a:endParaRPr lang="en-US"/>
          </a:p>
        </p:txBody>
      </p:sp>
    </p:spTree>
    <p:extLst>
      <p:ext uri="{BB962C8B-B14F-4D97-AF65-F5344CB8AC3E}">
        <p14:creationId xmlns:p14="http://schemas.microsoft.com/office/powerpoint/2010/main" val="2239804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EB70F05-75B5-904C-B4F6-BB48BD5767B1}" type="slidenum">
              <a:rPr lang="en-US" smtClean="0"/>
              <a:t>46</a:t>
            </a:fld>
            <a:endParaRPr lang="en-US"/>
          </a:p>
        </p:txBody>
      </p:sp>
    </p:spTree>
    <p:extLst>
      <p:ext uri="{BB962C8B-B14F-4D97-AF65-F5344CB8AC3E}">
        <p14:creationId xmlns:p14="http://schemas.microsoft.com/office/powerpoint/2010/main" val="4242066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EE227740-F443-4C7D-933B-B97BFBA4CABF}" type="slidenum">
              <a:rPr lang="en-US" smtClean="0"/>
              <a:t>48</a:t>
            </a:fld>
            <a:endParaRPr lang="en-US"/>
          </a:p>
        </p:txBody>
      </p:sp>
    </p:spTree>
    <p:extLst>
      <p:ext uri="{BB962C8B-B14F-4D97-AF65-F5344CB8AC3E}">
        <p14:creationId xmlns:p14="http://schemas.microsoft.com/office/powerpoint/2010/main" val="4074178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4979C-2AD8-1EC6-B3EE-5EB2F8392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B0C35-9450-BC6C-ACC3-A9FB3307F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BA3B8-0CCA-CCFB-D0C7-3302C7FBDE5E}"/>
              </a:ext>
            </a:extLst>
          </p:cNvPr>
          <p:cNvSpPr>
            <a:spLocks noGrp="1"/>
          </p:cNvSpPr>
          <p:nvPr>
            <p:ph type="body" idx="1"/>
          </p:nvPr>
        </p:nvSpPr>
        <p:spPr/>
        <p:txBody>
          <a:bodyPr/>
          <a:lstStyle/>
          <a:p>
            <a:pPr marL="0" indent="0">
              <a:buFont typeface="Calibri"/>
              <a:buNone/>
            </a:pPr>
            <a:r>
              <a:rPr lang="en-US"/>
              <a:t>BF: consider making all of there a statement and then a “you need” call to action like the first few. Makes the message hit harder and stick. </a:t>
            </a:r>
          </a:p>
        </p:txBody>
      </p:sp>
      <p:sp>
        <p:nvSpPr>
          <p:cNvPr id="4" name="Slide Number Placeholder 3">
            <a:extLst>
              <a:ext uri="{FF2B5EF4-FFF2-40B4-BE49-F238E27FC236}">
                <a16:creationId xmlns:a16="http://schemas.microsoft.com/office/drawing/2014/main" id="{5DF35AE5-6EEE-5194-57D9-D07BEF8AA8D6}"/>
              </a:ext>
            </a:extLst>
          </p:cNvPr>
          <p:cNvSpPr>
            <a:spLocks noGrp="1"/>
          </p:cNvSpPr>
          <p:nvPr>
            <p:ph type="sldNum" sz="quarter" idx="5"/>
          </p:nvPr>
        </p:nvSpPr>
        <p:spPr/>
        <p:txBody>
          <a:bodyPr/>
          <a:lstStyle/>
          <a:p>
            <a:fld id="{02A50EB3-791A-4D65-90F8-C9D10A3EB847}" type="slidenum">
              <a:rPr lang="en-US" smtClean="0"/>
              <a:t>49</a:t>
            </a:fld>
            <a:endParaRPr lang="en-US"/>
          </a:p>
        </p:txBody>
      </p:sp>
    </p:spTree>
    <p:extLst>
      <p:ext uri="{BB962C8B-B14F-4D97-AF65-F5344CB8AC3E}">
        <p14:creationId xmlns:p14="http://schemas.microsoft.com/office/powerpoint/2010/main" val="1814915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 I am going through these slides, the salient messages are building – maybe have a slide at the beginning and/or end that just lists the salient messages/</a:t>
            </a:r>
            <a:r>
              <a:rPr lang="en-US" b="1" err="1"/>
              <a:t>ahas</a:t>
            </a:r>
            <a:r>
              <a:rPr lang="en-US" b="1"/>
              <a:t>?</a:t>
            </a:r>
          </a:p>
          <a:p>
            <a:r>
              <a:rPr lang="en-US" b="1"/>
              <a:t>This may just be more of my own reflection, but sharing in case helpful - I continue to internally wonder what people really mean when they use the terms scale out, replication/replicability, generalizability and I see you have used replication and generalizability in this talk so far. Are the differences in meaning important for the audience to understand? If no, then no need to do anything different, but if yes then maybe articulate. </a:t>
            </a:r>
          </a:p>
        </p:txBody>
      </p:sp>
      <p:sp>
        <p:nvSpPr>
          <p:cNvPr id="4" name="Slide Number Placeholder 3"/>
          <p:cNvSpPr>
            <a:spLocks noGrp="1"/>
          </p:cNvSpPr>
          <p:nvPr>
            <p:ph type="sldNum" sz="quarter" idx="5"/>
          </p:nvPr>
        </p:nvSpPr>
        <p:spPr/>
        <p:txBody>
          <a:bodyPr/>
          <a:lstStyle/>
          <a:p>
            <a:fld id="{FFA41FB2-0C52-6249-BC17-326E3E7809DC}" type="slidenum">
              <a:rPr lang="en-US" smtClean="0"/>
              <a:t>50</a:t>
            </a:fld>
            <a:endParaRPr lang="en-US"/>
          </a:p>
        </p:txBody>
      </p:sp>
    </p:spTree>
    <p:extLst>
      <p:ext uri="{BB962C8B-B14F-4D97-AF65-F5344CB8AC3E}">
        <p14:creationId xmlns:p14="http://schemas.microsoft.com/office/powerpoint/2010/main" val="12279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defTabSz="933237">
              <a:defRPr/>
            </a:pPr>
            <a:fld id="{02F77CA0-55B4-44A6-9A87-C5C6F4D50E5C}" type="slidenum">
              <a:rPr lang="en-US" sz="1800" kern="0">
                <a:solidFill>
                  <a:sysClr val="windowText" lastClr="000000"/>
                </a:solidFill>
              </a:rPr>
              <a:pPr defTabSz="933237">
                <a:defRPr/>
              </a:pPr>
              <a:t>6</a:t>
            </a:fld>
            <a:endParaRPr lang="en-US" sz="1800" kern="0">
              <a:solidFill>
                <a:sysClr val="windowText" lastClr="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549355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I changed aim 1 </a:t>
            </a:r>
            <a:r>
              <a:rPr lang="en-US" b="1"/>
              <a:t>it caught my attention!! </a:t>
            </a:r>
            <a:r>
              <a:rPr lang="en-US" b="1">
                <a:sym typeface="Wingdings" pitchFamily="2" charset="2"/>
              </a:rPr>
              <a:t></a:t>
            </a:r>
          </a:p>
          <a:p>
            <a:endParaRPr lang="en-US" b="1">
              <a:sym typeface="Wingdings" pitchFamily="2" charset="2"/>
            </a:endParaRPr>
          </a:p>
          <a:p>
            <a:r>
              <a:rPr lang="en-US" b="1">
                <a:sym typeface="Wingdings" pitchFamily="2" charset="2"/>
              </a:rPr>
              <a:t>OK, disseminate is another word to throw in the mix with generalizability, scalability etc. Disseminate implies something is generalizable, replicable and scalable. I think I am just going on on a little tangent with these notes about this bucket of words – I don’t think other people get hung up on the intended sentiment of them like I do.</a:t>
            </a:r>
            <a:endParaRPr lang="en-US"/>
          </a:p>
        </p:txBody>
      </p:sp>
      <p:sp>
        <p:nvSpPr>
          <p:cNvPr id="4" name="Slide Number Placeholder 3"/>
          <p:cNvSpPr>
            <a:spLocks noGrp="1"/>
          </p:cNvSpPr>
          <p:nvPr>
            <p:ph type="sldNum" sz="quarter" idx="5"/>
          </p:nvPr>
        </p:nvSpPr>
        <p:spPr/>
        <p:txBody>
          <a:bodyPr/>
          <a:lstStyle/>
          <a:p>
            <a:fld id="{EE227740-F443-4C7D-933B-B97BFBA4CABF}" type="slidenum">
              <a:rPr lang="en-US" smtClean="0"/>
              <a:t>51</a:t>
            </a:fld>
            <a:endParaRPr lang="en-US"/>
          </a:p>
        </p:txBody>
      </p:sp>
    </p:spTree>
    <p:extLst>
      <p:ext uri="{BB962C8B-B14F-4D97-AF65-F5344CB8AC3E}">
        <p14:creationId xmlns:p14="http://schemas.microsoft.com/office/powerpoint/2010/main" val="104728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Perhaps because I ‘grew up’ with RE-AIM, I always modify this figure from Proctor. I see you have some too. I think all the descriptors/examples under each header are distracting so usually simplify those and remove ’strategies’ from the intervention header.</a:t>
            </a:r>
          </a:p>
          <a:p>
            <a:endParaRPr lang="en-US" b="1"/>
          </a:p>
          <a:p>
            <a:r>
              <a:rPr lang="en-US" b="1"/>
              <a:t>Russ –change IS categories to Walz????</a:t>
            </a:r>
          </a:p>
        </p:txBody>
      </p:sp>
      <p:sp>
        <p:nvSpPr>
          <p:cNvPr id="4" name="Slide Number Placeholder 3"/>
          <p:cNvSpPr>
            <a:spLocks noGrp="1"/>
          </p:cNvSpPr>
          <p:nvPr>
            <p:ph type="sldNum" sz="quarter" idx="5"/>
          </p:nvPr>
        </p:nvSpPr>
        <p:spPr/>
        <p:txBody>
          <a:bodyPr/>
          <a:lstStyle/>
          <a:p>
            <a:fld id="{FFA41FB2-0C52-6249-BC17-326E3E7809DC}" type="slidenum">
              <a:rPr lang="en-US" smtClean="0"/>
              <a:t>52</a:t>
            </a:fld>
            <a:endParaRPr lang="en-US"/>
          </a:p>
        </p:txBody>
      </p:sp>
    </p:spTree>
    <p:extLst>
      <p:ext uri="{BB962C8B-B14F-4D97-AF65-F5344CB8AC3E}">
        <p14:creationId xmlns:p14="http://schemas.microsoft.com/office/powerpoint/2010/main" val="208908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Great slide! Perhaps emphasize that it is a good way to push ourselves and see if in areas where we are less pragmatic, should we continue to be exploratory or can we make changes…</a:t>
            </a:r>
          </a:p>
          <a:p>
            <a:r>
              <a:rPr lang="en-US"/>
              <a:t>Mention that it has been also used to compare studies in a topic area??? Show a completed visual for a real world study? Like you did it with 5Rs later?</a:t>
            </a:r>
          </a:p>
        </p:txBody>
      </p:sp>
      <p:sp>
        <p:nvSpPr>
          <p:cNvPr id="4" name="Slide Number Placeholder 3"/>
          <p:cNvSpPr>
            <a:spLocks noGrp="1"/>
          </p:cNvSpPr>
          <p:nvPr>
            <p:ph type="sldNum" sz="quarter" idx="5"/>
          </p:nvPr>
        </p:nvSpPr>
        <p:spPr/>
        <p:txBody>
          <a:bodyPr/>
          <a:lstStyle/>
          <a:p>
            <a:fld id="{FFA41FB2-0C52-6249-BC17-326E3E7809DC}" type="slidenum">
              <a:rPr lang="en-US" smtClean="0"/>
              <a:t>53</a:t>
            </a:fld>
            <a:endParaRPr lang="en-US"/>
          </a:p>
        </p:txBody>
      </p:sp>
    </p:spTree>
    <p:extLst>
      <p:ext uri="{BB962C8B-B14F-4D97-AF65-F5344CB8AC3E}">
        <p14:creationId xmlns:p14="http://schemas.microsoft.com/office/powerpoint/2010/main" val="1308033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Great example!!</a:t>
            </a:r>
          </a:p>
          <a:p>
            <a:endParaRPr lang="en-US" b="1"/>
          </a:p>
          <a:p>
            <a:r>
              <a:rPr lang="en-US" b="1"/>
              <a:t>How about other studies just briefly that speak to patient adherence to many session interventions???</a:t>
            </a:r>
          </a:p>
        </p:txBody>
      </p:sp>
      <p:sp>
        <p:nvSpPr>
          <p:cNvPr id="4" name="Slide Number Placeholder 3"/>
          <p:cNvSpPr>
            <a:spLocks noGrp="1"/>
          </p:cNvSpPr>
          <p:nvPr>
            <p:ph type="sldNum" sz="quarter" idx="5"/>
          </p:nvPr>
        </p:nvSpPr>
        <p:spPr/>
        <p:txBody>
          <a:bodyPr/>
          <a:lstStyle/>
          <a:p>
            <a:fld id="{FFA41FB2-0C52-6249-BC17-326E3E7809DC}" type="slidenum">
              <a:rPr lang="en-US" smtClean="0"/>
              <a:t>54</a:t>
            </a:fld>
            <a:endParaRPr lang="en-US"/>
          </a:p>
        </p:txBody>
      </p:sp>
    </p:spTree>
    <p:extLst>
      <p:ext uri="{BB962C8B-B14F-4D97-AF65-F5344CB8AC3E}">
        <p14:creationId xmlns:p14="http://schemas.microsoft.com/office/powerpoint/2010/main" val="822300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Ohhh</a:t>
            </a:r>
            <a:r>
              <a:rPr lang="en-US" b="1"/>
              <a:t>, I like how you say ‘intervention components’ AND ‘implementation strategies’ in one line!! I think is helps the audience understand these complex and important issues</a:t>
            </a:r>
          </a:p>
          <a:p>
            <a:r>
              <a:rPr lang="en-US" b="1"/>
              <a:t>Ah, you mentioned mechanism!!! I really struggle with how many ppl identify ‘mechanisms’ - maybe because I think of mechanisms in a more traditional sense of cause and effect and most often mechanisms are subjectively identified in our field – a place where AI can help in my opinion </a:t>
            </a:r>
            <a:r>
              <a:rPr lang="en-US" b="1">
                <a:sym typeface="Wingdings" pitchFamily="2" charset="2"/>
              </a:rPr>
              <a:t></a:t>
            </a:r>
          </a:p>
          <a:p>
            <a:endParaRPr lang="en-US" b="1">
              <a:sym typeface="Wingdings" pitchFamily="2" charset="2"/>
            </a:endParaRPr>
          </a:p>
          <a:p>
            <a:r>
              <a:rPr lang="en-US" b="1">
                <a:sym typeface="Wingdings" pitchFamily="2" charset="2"/>
              </a:rPr>
              <a:t>For what populations (and which NOT) at what time points…</a:t>
            </a:r>
          </a:p>
          <a:p>
            <a:endParaRPr lang="en-US" b="1">
              <a:sym typeface="Wingdings" pitchFamily="2" charset="2"/>
            </a:endParaRPr>
          </a:p>
          <a:p>
            <a:r>
              <a:rPr lang="en-US" b="1">
                <a:sym typeface="Wingdings" pitchFamily="2" charset="2"/>
              </a:rPr>
              <a:t>I like this summary slide AND still like the idea of listing out the key messages/</a:t>
            </a:r>
            <a:r>
              <a:rPr lang="en-US" b="1" err="1">
                <a:sym typeface="Wingdings" pitchFamily="2" charset="2"/>
              </a:rPr>
              <a:t>ahas</a:t>
            </a:r>
            <a:r>
              <a:rPr lang="en-US" b="1">
                <a:sym typeface="Wingdings" pitchFamily="2" charset="2"/>
              </a:rPr>
              <a:t> in the talk verbatim – using the headers on the prior slides</a:t>
            </a:r>
            <a:endParaRPr lang="en-US" b="1"/>
          </a:p>
        </p:txBody>
      </p:sp>
      <p:sp>
        <p:nvSpPr>
          <p:cNvPr id="4" name="Slide Number Placeholder 3"/>
          <p:cNvSpPr>
            <a:spLocks noGrp="1"/>
          </p:cNvSpPr>
          <p:nvPr>
            <p:ph type="sldNum" sz="quarter" idx="5"/>
          </p:nvPr>
        </p:nvSpPr>
        <p:spPr/>
        <p:txBody>
          <a:bodyPr/>
          <a:lstStyle/>
          <a:p>
            <a:fld id="{FFA41FB2-0C52-6249-BC17-326E3E7809DC}" type="slidenum">
              <a:rPr lang="en-US" smtClean="0"/>
              <a:t>56</a:t>
            </a:fld>
            <a:endParaRPr lang="en-US"/>
          </a:p>
        </p:txBody>
      </p:sp>
    </p:spTree>
    <p:extLst>
      <p:ext uri="{BB962C8B-B14F-4D97-AF65-F5344CB8AC3E}">
        <p14:creationId xmlns:p14="http://schemas.microsoft.com/office/powerpoint/2010/main" val="2981895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41FB2-0C52-6249-BC17-326E3E7809DC}" type="slidenum">
              <a:rPr lang="en-US" smtClean="0"/>
              <a:t>57</a:t>
            </a:fld>
            <a:endParaRPr lang="en-US"/>
          </a:p>
        </p:txBody>
      </p:sp>
    </p:spTree>
    <p:extLst>
      <p:ext uri="{BB962C8B-B14F-4D97-AF65-F5344CB8AC3E}">
        <p14:creationId xmlns:p14="http://schemas.microsoft.com/office/powerpoint/2010/main" val="36329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EB70F05-75B5-904C-B4F6-BB48BD5767B1}" type="slidenum">
              <a:rPr lang="en-US" smtClean="0"/>
              <a:t>9</a:t>
            </a:fld>
            <a:endParaRPr lang="en-US"/>
          </a:p>
        </p:txBody>
      </p:sp>
    </p:spTree>
    <p:extLst>
      <p:ext uri="{BB962C8B-B14F-4D97-AF65-F5344CB8AC3E}">
        <p14:creationId xmlns:p14="http://schemas.microsoft.com/office/powerpoint/2010/main" val="122191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 main sections – meant to be a one-stop-shop – currently over 110 TMFs included and 46 constructs based on close to a 1000 specific individual elements abstracted from the TMFs grouped to make them manageable and that allow for searching – this is the main CONTEXT FOR AND connection to the assessment instruments and TMFs within the webtool</a:t>
            </a:r>
          </a:p>
          <a:p>
            <a:endParaRPr lang="en-US"/>
          </a:p>
          <a:p>
            <a:r>
              <a:rPr lang="en-US"/>
              <a:t>MIGHT MENTON IN ONE SENTENCE THE SPECIAL TOPIC- COULD CIRCLE IT- ON HEALTH EQUITY... SOME ATTENDESS MIGHT BE INTERESTED IN</a:t>
            </a:r>
          </a:p>
          <a:p>
            <a:endParaRPr lang="en-US"/>
          </a:p>
          <a:p>
            <a:r>
              <a:rPr lang="en-US"/>
              <a:t>MIGHT MENTON GEM HAS CHANGED AND SIRC WAS LIMITED FOCUS AND PAY???</a:t>
            </a:r>
          </a:p>
        </p:txBody>
      </p:sp>
      <p:sp>
        <p:nvSpPr>
          <p:cNvPr id="4" name="Slide Number Placeholder 3"/>
          <p:cNvSpPr>
            <a:spLocks noGrp="1"/>
          </p:cNvSpPr>
          <p:nvPr>
            <p:ph type="sldNum" sz="quarter" idx="5"/>
          </p:nvPr>
        </p:nvSpPr>
        <p:spPr/>
        <p:txBody>
          <a:bodyPr/>
          <a:lstStyle/>
          <a:p>
            <a:fld id="{F77D4C4E-BD78-254A-9FC1-4787CE94CA11}" type="slidenum">
              <a:rPr lang="en-US" smtClean="0"/>
              <a:t>10</a:t>
            </a:fld>
            <a:endParaRPr lang="en-US"/>
          </a:p>
        </p:txBody>
      </p:sp>
    </p:spTree>
    <p:extLst>
      <p:ext uri="{BB962C8B-B14F-4D97-AF65-F5344CB8AC3E}">
        <p14:creationId xmlns:p14="http://schemas.microsoft.com/office/powerpoint/2010/main" val="218656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FFF6-BA89-3BB0-7B95-75DB4C34C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0DB1D-F20C-9302-1C4F-C974745C5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B93AB-B949-B524-6ECA-759A9CC50C89}"/>
              </a:ext>
            </a:extLst>
          </p:cNvPr>
          <p:cNvSpPr>
            <a:spLocks noGrp="1"/>
          </p:cNvSpPr>
          <p:nvPr>
            <p:ph type="body" idx="1"/>
          </p:nvPr>
        </p:nvSpPr>
        <p:spPr/>
        <p:txBody>
          <a:bodyPr/>
          <a:lstStyle/>
          <a:p>
            <a:r>
              <a:rPr lang="en-US" b="1"/>
              <a:t>Guided adaptation are not ALWAYS controversial anymore…Maybe worth saying ‘sometimes controversial’? </a:t>
            </a:r>
            <a:r>
              <a:rPr lang="en-US" b="1">
                <a:sym typeface="Wingdings" pitchFamily="2" charset="2"/>
              </a:rPr>
              <a:t></a:t>
            </a:r>
          </a:p>
          <a:p>
            <a:endParaRPr lang="en-US" b="1">
              <a:sym typeface="Wingdings" pitchFamily="2" charset="2"/>
            </a:endParaRPr>
          </a:p>
          <a:p>
            <a:r>
              <a:rPr lang="en-US" b="1">
                <a:sym typeface="Wingdings" pitchFamily="2" charset="2"/>
              </a:rPr>
              <a:t>Russ- change ref</a:t>
            </a:r>
            <a:endParaRPr lang="en-US" b="1"/>
          </a:p>
        </p:txBody>
      </p:sp>
      <p:sp>
        <p:nvSpPr>
          <p:cNvPr id="4" name="Slide Number Placeholder 3">
            <a:extLst>
              <a:ext uri="{FF2B5EF4-FFF2-40B4-BE49-F238E27FC236}">
                <a16:creationId xmlns:a16="http://schemas.microsoft.com/office/drawing/2014/main" id="{FA1D469B-FF75-810A-253F-D34F53FB5255}"/>
              </a:ext>
            </a:extLst>
          </p:cNvPr>
          <p:cNvSpPr>
            <a:spLocks noGrp="1"/>
          </p:cNvSpPr>
          <p:nvPr>
            <p:ph type="sldNum" sz="quarter" idx="5"/>
          </p:nvPr>
        </p:nvSpPr>
        <p:spPr/>
        <p:txBody>
          <a:bodyPr/>
          <a:lstStyle/>
          <a:p>
            <a:fld id="{FFA41FB2-0C52-6249-BC17-326E3E7809DC}" type="slidenum">
              <a:rPr lang="en-US" smtClean="0"/>
              <a:t>13</a:t>
            </a:fld>
            <a:endParaRPr lang="en-US"/>
          </a:p>
        </p:txBody>
      </p:sp>
    </p:spTree>
    <p:extLst>
      <p:ext uri="{BB962C8B-B14F-4D97-AF65-F5344CB8AC3E}">
        <p14:creationId xmlns:p14="http://schemas.microsoft.com/office/powerpoint/2010/main" val="110124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6C019-CFB7-5791-98CA-4674582C7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A398F-1496-106F-D4F6-5610CEF40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788FF-0B5B-167B-D4B7-6F2C51EACCFA}"/>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1674DC6F-AE39-00C4-6690-DE082B564532}"/>
              </a:ext>
            </a:extLst>
          </p:cNvPr>
          <p:cNvSpPr>
            <a:spLocks noGrp="1"/>
          </p:cNvSpPr>
          <p:nvPr>
            <p:ph type="sldNum" sz="quarter" idx="5"/>
          </p:nvPr>
        </p:nvSpPr>
        <p:spPr/>
        <p:txBody>
          <a:bodyPr/>
          <a:lstStyle/>
          <a:p>
            <a:fld id="{FFA41FB2-0C52-6249-BC17-326E3E7809DC}" type="slidenum">
              <a:rPr lang="en-US" smtClean="0"/>
              <a:t>14</a:t>
            </a:fld>
            <a:endParaRPr lang="en-US"/>
          </a:p>
        </p:txBody>
      </p:sp>
    </p:spTree>
    <p:extLst>
      <p:ext uri="{BB962C8B-B14F-4D97-AF65-F5344CB8AC3E}">
        <p14:creationId xmlns:p14="http://schemas.microsoft.com/office/powerpoint/2010/main" val="252422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B70F05-75B5-904C-B4F6-BB48BD5767B1}" type="slidenum">
              <a:rPr lang="en-US" smtClean="0"/>
              <a:t>15</a:t>
            </a:fld>
            <a:endParaRPr lang="en-US"/>
          </a:p>
        </p:txBody>
      </p:sp>
    </p:spTree>
    <p:extLst>
      <p:ext uri="{BB962C8B-B14F-4D97-AF65-F5344CB8AC3E}">
        <p14:creationId xmlns:p14="http://schemas.microsoft.com/office/powerpoint/2010/main" val="336839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96ABCE-047F-47BD-8967-25219019F0F4}" type="slidenum">
              <a:rPr lang="en-US" smtClean="0"/>
              <a:t>18</a:t>
            </a:fld>
            <a:endParaRPr lang="en-US"/>
          </a:p>
        </p:txBody>
      </p:sp>
    </p:spTree>
    <p:extLst>
      <p:ext uri="{BB962C8B-B14F-4D97-AF65-F5344CB8AC3E}">
        <p14:creationId xmlns:p14="http://schemas.microsoft.com/office/powerpoint/2010/main" val="286357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FAB8-A825-D7EB-24AC-873276C7A1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D95F8-288B-D610-2A9F-5F76B91DD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61CF0-8509-90DF-EF32-2E4A1FE9FBBD}"/>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5" name="Footer Placeholder 4">
            <a:extLst>
              <a:ext uri="{FF2B5EF4-FFF2-40B4-BE49-F238E27FC236}">
                <a16:creationId xmlns:a16="http://schemas.microsoft.com/office/drawing/2014/main" id="{1E6DDF2B-AA83-635C-F403-FA8FFC3DD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7E5ED-1EC8-4422-CCAF-7584C7EF9683}"/>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127249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B049-F712-D8F6-3C04-8B498F370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0CD62D-D143-A5DC-B7B9-4FFF8CF2F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A99E0-5A2A-038C-8D69-6BB3357C7788}"/>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5" name="Footer Placeholder 4">
            <a:extLst>
              <a:ext uri="{FF2B5EF4-FFF2-40B4-BE49-F238E27FC236}">
                <a16:creationId xmlns:a16="http://schemas.microsoft.com/office/drawing/2014/main" id="{450F0A86-ED0F-A324-0E00-F56D5FF0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A4695-F723-B7EE-59D3-3F1C39E11424}"/>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201290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373F09-B9FC-340C-BD15-9784714AA3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33FDAA-605B-F17C-9C19-65F22E202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5B0C6-D3AF-49A2-4D5A-5623DE06C1B5}"/>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5" name="Footer Placeholder 4">
            <a:extLst>
              <a:ext uri="{FF2B5EF4-FFF2-40B4-BE49-F238E27FC236}">
                <a16:creationId xmlns:a16="http://schemas.microsoft.com/office/drawing/2014/main" id="{266BE818-8866-8289-CDD1-36B80B297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D8620-8133-937E-0EB1-69059A212A21}"/>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202292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31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20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8E0E-039C-A8A3-500D-1DA8CA1AA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A43DB-DBF4-7F87-DD86-CF7DA75A96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F8029-C7A5-416C-B759-B3B20FFA9FE5}"/>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5" name="Footer Placeholder 4">
            <a:extLst>
              <a:ext uri="{FF2B5EF4-FFF2-40B4-BE49-F238E27FC236}">
                <a16:creationId xmlns:a16="http://schemas.microsoft.com/office/drawing/2014/main" id="{E2738719-EFC4-5FB3-1F84-4F9A1F50E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E65E0-1D8C-2DF8-4EDA-F492AB45271F}"/>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301770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E19E-E5EF-0096-2DF8-893FF79AF2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FDFCBD-34DA-2ED8-7010-2A399810C3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64317-FC46-E2F5-6FC9-F9F47DB89F86}"/>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5" name="Footer Placeholder 4">
            <a:extLst>
              <a:ext uri="{FF2B5EF4-FFF2-40B4-BE49-F238E27FC236}">
                <a16:creationId xmlns:a16="http://schemas.microsoft.com/office/drawing/2014/main" id="{391D463E-B2D7-66D8-32B1-1A34E8F84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80CBC-57BD-5FEE-A882-5793DB13A6A7}"/>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15104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7166-3AFA-41FD-BAF9-2427F20A7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7BC10-42F6-7C60-6FB7-DFC8BEFBEF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2A4ACD-7977-D868-ED9D-9AED3FE11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ECF393-3CC4-53E8-A22D-C2E0BC182F51}"/>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6" name="Footer Placeholder 5">
            <a:extLst>
              <a:ext uri="{FF2B5EF4-FFF2-40B4-BE49-F238E27FC236}">
                <a16:creationId xmlns:a16="http://schemas.microsoft.com/office/drawing/2014/main" id="{B1A57841-E296-717B-539D-89A474350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ED0A3-5791-F329-8119-EB6424D4989F}"/>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60724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F349-F489-5F85-85A9-76E0E096F3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B934C5-D0F4-E2D9-8085-939A94048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F1172E-A253-29DD-EB79-A6441477D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E9D11C-E2AA-9F4D-D727-DACA63918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E72A8B-5830-BA3D-6389-8A8EA3CC74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336423-26B3-E21D-781C-AB87C6E6C2F5}"/>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8" name="Footer Placeholder 7">
            <a:extLst>
              <a:ext uri="{FF2B5EF4-FFF2-40B4-BE49-F238E27FC236}">
                <a16:creationId xmlns:a16="http://schemas.microsoft.com/office/drawing/2014/main" id="{A755A929-2A61-68C9-3647-B193C3D273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2A85FA-F7B3-500B-BEB9-4CA353044131}"/>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105492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C8AF-8F84-6F1E-97C6-8C89EFB61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D317FC-DAEC-23BA-FF96-789AFFF0A138}"/>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4" name="Footer Placeholder 3">
            <a:extLst>
              <a:ext uri="{FF2B5EF4-FFF2-40B4-BE49-F238E27FC236}">
                <a16:creationId xmlns:a16="http://schemas.microsoft.com/office/drawing/2014/main" id="{854EA00E-B7A5-8BA6-D0C2-E7B6308256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9294FE-8644-05DD-364B-1E91D572A493}"/>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125512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78F4B-A2EA-A83B-2A25-783658823835}"/>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3" name="Footer Placeholder 2">
            <a:extLst>
              <a:ext uri="{FF2B5EF4-FFF2-40B4-BE49-F238E27FC236}">
                <a16:creationId xmlns:a16="http://schemas.microsoft.com/office/drawing/2014/main" id="{1BDAA794-B3B7-31A2-AE53-8DB79B2EF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280792-01CD-9AFE-E4F0-1574D1EB4710}"/>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122928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40FA-F1EF-DDF8-D2E2-1783E114F6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547A4C-BD2B-16FE-98E0-5FC36444D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DB8E0-81C5-6E95-DE00-0EF41451D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4CA99-782D-C449-AFD5-864BBCF11A2D}"/>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6" name="Footer Placeholder 5">
            <a:extLst>
              <a:ext uri="{FF2B5EF4-FFF2-40B4-BE49-F238E27FC236}">
                <a16:creationId xmlns:a16="http://schemas.microsoft.com/office/drawing/2014/main" id="{DBCD6FB3-442D-B456-369E-2DFD8904E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8C239-4994-AD14-9C56-824CDEF0B771}"/>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247153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E09B-32EB-EEC1-C7B6-16CE34D56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038F92-8C87-30C9-2049-C1B0D5BC5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518E9-F21F-8F94-3FDF-AE95832E8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53061-4BC0-815D-E89B-5BB7129425A9}"/>
              </a:ext>
            </a:extLst>
          </p:cNvPr>
          <p:cNvSpPr>
            <a:spLocks noGrp="1"/>
          </p:cNvSpPr>
          <p:nvPr>
            <p:ph type="dt" sz="half" idx="10"/>
          </p:nvPr>
        </p:nvSpPr>
        <p:spPr/>
        <p:txBody>
          <a:bodyPr/>
          <a:lstStyle/>
          <a:p>
            <a:fld id="{EA3B01ED-41D1-8E4B-8A54-8E0C03A6B574}" type="datetimeFigureOut">
              <a:rPr lang="en-US" smtClean="0"/>
              <a:t>4/27/26</a:t>
            </a:fld>
            <a:endParaRPr lang="en-US"/>
          </a:p>
        </p:txBody>
      </p:sp>
      <p:sp>
        <p:nvSpPr>
          <p:cNvPr id="6" name="Footer Placeholder 5">
            <a:extLst>
              <a:ext uri="{FF2B5EF4-FFF2-40B4-BE49-F238E27FC236}">
                <a16:creationId xmlns:a16="http://schemas.microsoft.com/office/drawing/2014/main" id="{A7323360-DBA2-3670-48F4-CBCFB6A3F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51D85-FFB9-C4D9-8463-B8860F84F4B9}"/>
              </a:ext>
            </a:extLst>
          </p:cNvPr>
          <p:cNvSpPr>
            <a:spLocks noGrp="1"/>
          </p:cNvSpPr>
          <p:nvPr>
            <p:ph type="sldNum" sz="quarter" idx="12"/>
          </p:nvPr>
        </p:nvSpPr>
        <p:spPr/>
        <p:txBody>
          <a:bodyPr/>
          <a:lstStyle/>
          <a:p>
            <a:fld id="{703B0A23-4115-9140-8388-AED8DE340240}" type="slidenum">
              <a:rPr lang="en-US" smtClean="0"/>
              <a:t>‹#›</a:t>
            </a:fld>
            <a:endParaRPr lang="en-US"/>
          </a:p>
        </p:txBody>
      </p:sp>
    </p:spTree>
    <p:extLst>
      <p:ext uri="{BB962C8B-B14F-4D97-AF65-F5344CB8AC3E}">
        <p14:creationId xmlns:p14="http://schemas.microsoft.com/office/powerpoint/2010/main" val="94396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BE416-3FC2-24C5-7733-F68642423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206D9B-E857-1219-3CA6-B2F26F4B2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4EA6D-8169-EDE2-087A-107E39C9F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3B01ED-41D1-8E4B-8A54-8E0C03A6B574}" type="datetimeFigureOut">
              <a:rPr lang="en-US" smtClean="0"/>
              <a:t>4/27/26</a:t>
            </a:fld>
            <a:endParaRPr lang="en-US"/>
          </a:p>
        </p:txBody>
      </p:sp>
      <p:sp>
        <p:nvSpPr>
          <p:cNvPr id="5" name="Footer Placeholder 4">
            <a:extLst>
              <a:ext uri="{FF2B5EF4-FFF2-40B4-BE49-F238E27FC236}">
                <a16:creationId xmlns:a16="http://schemas.microsoft.com/office/drawing/2014/main" id="{D1B84B16-072B-D07C-74F7-B425DDB9B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6FEF2A-C862-F11A-57E6-BF8EB19B5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3B0A23-4115-9140-8388-AED8DE340240}" type="slidenum">
              <a:rPr lang="en-US" smtClean="0"/>
              <a:t>‹#›</a:t>
            </a:fld>
            <a:endParaRPr lang="en-US"/>
          </a:p>
        </p:txBody>
      </p:sp>
    </p:spTree>
    <p:extLst>
      <p:ext uri="{BB962C8B-B14F-4D97-AF65-F5344CB8AC3E}">
        <p14:creationId xmlns:p14="http://schemas.microsoft.com/office/powerpoint/2010/main" val="273841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issemination-implementation.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007/s43477-024-00134-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cipher.uk.net/portfolio/the-adaptstud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86/s12939-024-02130-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5888/pcd15.17027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200/JO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77/10901981134868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it.ly/cost-guideboo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07/s13142-015-0384-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affairs.org/toc/hlthaff/31/3" TargetMode="External"/><Relationship Id="rId2" Type="http://schemas.openxmlformats.org/officeDocument/2006/relationships/hyperlink" Target="https://www.healthaffairs.org/journal/hlthaff" TargetMode="External"/><Relationship Id="rId1" Type="http://schemas.openxmlformats.org/officeDocument/2006/relationships/slideLayout" Target="../slideLayouts/slideLayout5.xml"/><Relationship Id="rId5" Type="http://schemas.openxmlformats.org/officeDocument/2006/relationships/hyperlink" Target="https://doi.org/10.1377/hlthaff.2010.1295"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doi.org/10.1186/s13012-022-01201-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16/j.amepre.2018.04.044"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doi.org/10.1186/s12939-024-02130-6"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doi.org/10.1186/s43058-022-00334-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doi.org/10.1186/s43058-022-00334-x" TargetMode="External"/><Relationship Id="rId4" Type="http://schemas.openxmlformats.org/officeDocument/2006/relationships/hyperlink" Target="https://doi.org/10.1186/s43058-023-00494-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 Id="rId9" Type="http://schemas.openxmlformats.org/officeDocument/2006/relationships/image" Target="../media/image9.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186/1748-5908-8-13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0DFBC56-1226-122B-6776-B4EC329FE36C}"/>
              </a:ext>
            </a:extLst>
          </p:cNvPr>
          <p:cNvSpPr>
            <a:spLocks noGrp="1"/>
          </p:cNvSpPr>
          <p:nvPr>
            <p:ph type="subTitle" idx="1"/>
          </p:nvPr>
        </p:nvSpPr>
        <p:spPr>
          <a:xfrm>
            <a:off x="1035268" y="3578958"/>
            <a:ext cx="9987774" cy="1646119"/>
          </a:xfrm>
        </p:spPr>
        <p:txBody>
          <a:bodyPr/>
          <a:lstStyle/>
          <a:p>
            <a:r>
              <a:rPr lang="en-US" dirty="0"/>
              <a:t>Russell E. Glasgow, PhD</a:t>
            </a:r>
          </a:p>
          <a:p>
            <a:r>
              <a:rPr lang="en-US" sz="1800" dirty="0"/>
              <a:t>Research Professor Dept of Family Medicine</a:t>
            </a:r>
          </a:p>
          <a:p>
            <a:r>
              <a:rPr lang="en-US" sz="1800" dirty="0"/>
              <a:t>Director, Dissemination and Implementation Science Core </a:t>
            </a:r>
          </a:p>
          <a:p>
            <a:r>
              <a:rPr lang="en-US" sz="1800" dirty="0"/>
              <a:t>ACCORDS Center, University of Colorado School of Medicine</a:t>
            </a:r>
          </a:p>
        </p:txBody>
      </p:sp>
      <p:sp>
        <p:nvSpPr>
          <p:cNvPr id="8" name="Title 7">
            <a:extLst>
              <a:ext uri="{FF2B5EF4-FFF2-40B4-BE49-F238E27FC236}">
                <a16:creationId xmlns:a16="http://schemas.microsoft.com/office/drawing/2014/main" id="{DF789566-2FE5-BE56-9522-7578587C15C4}"/>
              </a:ext>
            </a:extLst>
          </p:cNvPr>
          <p:cNvSpPr>
            <a:spLocks noGrp="1"/>
          </p:cNvSpPr>
          <p:nvPr>
            <p:ph type="ctrTitle"/>
          </p:nvPr>
        </p:nvSpPr>
        <p:spPr>
          <a:xfrm>
            <a:off x="0" y="692073"/>
            <a:ext cx="12192000" cy="1646119"/>
          </a:xfrm>
        </p:spPr>
        <p:txBody>
          <a:bodyPr>
            <a:normAutofit/>
          </a:bodyPr>
          <a:lstStyle/>
          <a:p>
            <a:r>
              <a:rPr lang="en-US" sz="4400" dirty="0"/>
              <a:t>Integrating Implementation Science and Pragmatic Methods into Behavioral Medicine</a:t>
            </a:r>
          </a:p>
        </p:txBody>
      </p:sp>
      <p:sp>
        <p:nvSpPr>
          <p:cNvPr id="9" name="TextBox 8">
            <a:extLst>
              <a:ext uri="{FF2B5EF4-FFF2-40B4-BE49-F238E27FC236}">
                <a16:creationId xmlns:a16="http://schemas.microsoft.com/office/drawing/2014/main" id="{35707634-EC89-0EA2-75DD-16C32E931FAA}"/>
              </a:ext>
            </a:extLst>
          </p:cNvPr>
          <p:cNvSpPr txBox="1"/>
          <p:nvPr/>
        </p:nvSpPr>
        <p:spPr>
          <a:xfrm>
            <a:off x="1767446" y="5326596"/>
            <a:ext cx="8657105" cy="923330"/>
          </a:xfrm>
          <a:prstGeom prst="rect">
            <a:avLst/>
          </a:prstGeom>
          <a:noFill/>
        </p:spPr>
        <p:txBody>
          <a:bodyPr wrap="square" lIns="91440" tIns="45720" rIns="91440" bIns="45720" rtlCol="0" anchor="t">
            <a:spAutoFit/>
          </a:bodyPr>
          <a:lstStyle/>
          <a:p>
            <a:pPr algn="ctr"/>
            <a:r>
              <a:rPr lang="en-US" dirty="0"/>
              <a:t>Thank you to the many friends, colleagues, mentors, mentees, community members and researchers who have taught me or with whom I discovered these lessons. Many are listed on the following slides, and the rest know who you are.</a:t>
            </a:r>
          </a:p>
        </p:txBody>
      </p:sp>
      <p:sp>
        <p:nvSpPr>
          <p:cNvPr id="2" name="TextBox 1">
            <a:extLst>
              <a:ext uri="{FF2B5EF4-FFF2-40B4-BE49-F238E27FC236}">
                <a16:creationId xmlns:a16="http://schemas.microsoft.com/office/drawing/2014/main" id="{E9C11686-F6B0-7AA5-5D4C-0C79BD577EA2}"/>
              </a:ext>
            </a:extLst>
          </p:cNvPr>
          <p:cNvSpPr txBox="1"/>
          <p:nvPr/>
        </p:nvSpPr>
        <p:spPr>
          <a:xfrm>
            <a:off x="1426866" y="2803490"/>
            <a:ext cx="9264580" cy="400110"/>
          </a:xfrm>
          <a:prstGeom prst="rect">
            <a:avLst/>
          </a:prstGeom>
          <a:noFill/>
        </p:spPr>
        <p:txBody>
          <a:bodyPr wrap="square" rtlCol="0">
            <a:spAutoFit/>
          </a:bodyPr>
          <a:lstStyle/>
          <a:p>
            <a:r>
              <a:rPr lang="en-US" sz="2000" dirty="0"/>
              <a:t>Presented at Society of Behavioral Medicine Annual Meeting, Chicago, April 2026</a:t>
            </a:r>
          </a:p>
        </p:txBody>
      </p:sp>
    </p:spTree>
    <p:extLst>
      <p:ext uri="{BB962C8B-B14F-4D97-AF65-F5344CB8AC3E}">
        <p14:creationId xmlns:p14="http://schemas.microsoft.com/office/powerpoint/2010/main" val="21057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E18BFA-EF76-2D33-4BB6-616A523065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417" y="0"/>
            <a:ext cx="10454333" cy="6596390"/>
          </a:xfrm>
          <a:prstGeom prst="rect">
            <a:avLst/>
          </a:prstGeom>
        </p:spPr>
      </p:pic>
      <p:sp>
        <p:nvSpPr>
          <p:cNvPr id="3" name="Explosion: 8 Points 2">
            <a:extLst>
              <a:ext uri="{FF2B5EF4-FFF2-40B4-BE49-F238E27FC236}">
                <a16:creationId xmlns:a16="http://schemas.microsoft.com/office/drawing/2014/main" id="{9169C18B-88C8-0A8E-B953-6754EC88B60E}"/>
              </a:ext>
            </a:extLst>
          </p:cNvPr>
          <p:cNvSpPr/>
          <p:nvPr/>
        </p:nvSpPr>
        <p:spPr>
          <a:xfrm>
            <a:off x="8890605" y="4917999"/>
            <a:ext cx="2700211" cy="2104633"/>
          </a:xfrm>
          <a:prstGeom prst="irregularSeal1">
            <a:avLst/>
          </a:prstGeom>
          <a:noFill/>
          <a:ln w="76200">
            <a:solidFill>
              <a:srgbClr val="DA3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BDE5BB3-8C01-3492-7590-8D90B0ACEA44}"/>
              </a:ext>
            </a:extLst>
          </p:cNvPr>
          <p:cNvSpPr txBox="1"/>
          <p:nvPr/>
        </p:nvSpPr>
        <p:spPr>
          <a:xfrm>
            <a:off x="219569" y="6466649"/>
            <a:ext cx="8485083" cy="307777"/>
          </a:xfrm>
          <a:prstGeom prst="rect">
            <a:avLst/>
          </a:prstGeom>
          <a:noFill/>
        </p:spPr>
        <p:txBody>
          <a:bodyPr wrap="square" lIns="91440" tIns="45720" rIns="91440" bIns="45720" rtlCol="0" anchor="t">
            <a:spAutoFit/>
          </a:bodyPr>
          <a:lstStyle/>
          <a:p>
            <a:r>
              <a:rPr lang="en-US" sz="1400" spc="15">
                <a:solidFill>
                  <a:schemeClr val="bg2">
                    <a:lumMod val="50000"/>
                  </a:schemeClr>
                </a:solidFill>
                <a:cs typeface="Arial"/>
                <a:hlinkClick r:id="rId4">
                  <a:extLst>
                    <a:ext uri="{A12FA001-AC4F-418D-AE19-62706E023703}">
                      <ahyp:hlinkClr xmlns:ahyp="http://schemas.microsoft.com/office/drawing/2018/hyperlinkcolor" val="tx"/>
                    </a:ext>
                  </a:extLst>
                </a:hlinkClick>
              </a:rPr>
              <a:t>https://dissemination-implementation.org/</a:t>
            </a:r>
            <a:r>
              <a:rPr lang="en-US" sz="1400" spc="15">
                <a:solidFill>
                  <a:schemeClr val="bg2">
                    <a:lumMod val="50000"/>
                  </a:schemeClr>
                </a:solidFill>
                <a:cs typeface="Arial"/>
              </a:rPr>
              <a:t>                With funding from NCI and other NIH centers</a:t>
            </a:r>
          </a:p>
        </p:txBody>
      </p:sp>
    </p:spTree>
    <p:extLst>
      <p:ext uri="{BB962C8B-B14F-4D97-AF65-F5344CB8AC3E}">
        <p14:creationId xmlns:p14="http://schemas.microsoft.com/office/powerpoint/2010/main" val="35412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AEA7-B394-BC6E-4B09-3852C9E19897}"/>
              </a:ext>
            </a:extLst>
          </p:cNvPr>
          <p:cNvSpPr>
            <a:spLocks noGrp="1"/>
          </p:cNvSpPr>
          <p:nvPr>
            <p:ph type="title"/>
          </p:nvPr>
        </p:nvSpPr>
        <p:spPr>
          <a:xfrm>
            <a:off x="599090" y="1418897"/>
            <a:ext cx="10604938" cy="2333296"/>
          </a:xfrm>
        </p:spPr>
        <p:txBody>
          <a:bodyPr/>
          <a:lstStyle/>
          <a:p>
            <a:pPr algn="ctr"/>
            <a:r>
              <a:rPr lang="en-US"/>
              <a:t>Context, Fidelity, and Adaptation: From Theory to Reality</a:t>
            </a:r>
          </a:p>
        </p:txBody>
      </p:sp>
      <p:grpSp>
        <p:nvGrpSpPr>
          <p:cNvPr id="7" name="Group 6">
            <a:extLst>
              <a:ext uri="{FF2B5EF4-FFF2-40B4-BE49-F238E27FC236}">
                <a16:creationId xmlns:a16="http://schemas.microsoft.com/office/drawing/2014/main" id="{E3C12A5F-9154-AAE1-BA26-DB2A0643029D}"/>
              </a:ext>
            </a:extLst>
          </p:cNvPr>
          <p:cNvGrpSpPr/>
          <p:nvPr/>
        </p:nvGrpSpPr>
        <p:grpSpPr>
          <a:xfrm>
            <a:off x="1747520" y="4689365"/>
            <a:ext cx="8674888" cy="954108"/>
            <a:chOff x="1747520" y="4689365"/>
            <a:chExt cx="8674888" cy="954108"/>
          </a:xfrm>
        </p:grpSpPr>
        <p:sp>
          <p:nvSpPr>
            <p:cNvPr id="3" name="TextBox 2">
              <a:extLst>
                <a:ext uri="{FF2B5EF4-FFF2-40B4-BE49-F238E27FC236}">
                  <a16:creationId xmlns:a16="http://schemas.microsoft.com/office/drawing/2014/main" id="{970BCE4F-4C57-605D-F9D3-F958C03A57B9}"/>
                </a:ext>
              </a:extLst>
            </p:cNvPr>
            <p:cNvSpPr txBox="1"/>
            <p:nvPr/>
          </p:nvSpPr>
          <p:spPr>
            <a:xfrm>
              <a:off x="1840711" y="4689366"/>
              <a:ext cx="8510577" cy="954107"/>
            </a:xfrm>
            <a:prstGeom prst="rect">
              <a:avLst/>
            </a:prstGeom>
            <a:noFill/>
          </p:spPr>
          <p:txBody>
            <a:bodyPr wrap="square" rtlCol="0">
              <a:spAutoFit/>
            </a:bodyPr>
            <a:lstStyle/>
            <a:p>
              <a:pPr algn="ctr"/>
              <a:r>
                <a:rPr lang="en-US" sz="2800"/>
                <a:t>If you don’t understand multi-level, dynamic context, you can’t fully explain results– or replication</a:t>
              </a:r>
              <a:endParaRPr lang="en-US" sz="2400"/>
            </a:p>
          </p:txBody>
        </p:sp>
        <p:cxnSp>
          <p:nvCxnSpPr>
            <p:cNvPr id="5" name="Straight Connector 4">
              <a:extLst>
                <a:ext uri="{FF2B5EF4-FFF2-40B4-BE49-F238E27FC236}">
                  <a16:creationId xmlns:a16="http://schemas.microsoft.com/office/drawing/2014/main" id="{1E0AC811-0B8B-8CFE-6336-4FA0E90CBE84}"/>
                </a:ext>
              </a:extLst>
            </p:cNvPr>
            <p:cNvCxnSpPr/>
            <p:nvPr/>
          </p:nvCxnSpPr>
          <p:spPr>
            <a:xfrm>
              <a:off x="1747520" y="4689366"/>
              <a:ext cx="0" cy="954107"/>
            </a:xfrm>
            <a:prstGeom prst="line">
              <a:avLst/>
            </a:prstGeom>
            <a:ln w="571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F3A7CF7-1938-0D98-ED29-D67C2CC98BF3}"/>
                </a:ext>
              </a:extLst>
            </p:cNvPr>
            <p:cNvCxnSpPr/>
            <p:nvPr/>
          </p:nvCxnSpPr>
          <p:spPr>
            <a:xfrm>
              <a:off x="10422408" y="4689365"/>
              <a:ext cx="0" cy="954107"/>
            </a:xfrm>
            <a:prstGeom prst="line">
              <a:avLst/>
            </a:prstGeom>
            <a:ln w="571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023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775" y="1235229"/>
            <a:ext cx="7200900" cy="4810125"/>
          </a:xfrm>
          <a:custGeom>
            <a:avLst/>
            <a:gdLst/>
            <a:ahLst/>
            <a:cxnLst/>
            <a:rect l="l" t="t" r="r" b="b"/>
            <a:pathLst>
              <a:path w="7200900" h="4810125">
                <a:moveTo>
                  <a:pt x="0" y="4810125"/>
                </a:moveTo>
                <a:lnTo>
                  <a:pt x="7200900" y="4810125"/>
                </a:lnTo>
                <a:lnTo>
                  <a:pt x="7200900" y="0"/>
                </a:lnTo>
                <a:lnTo>
                  <a:pt x="0" y="0"/>
                </a:lnTo>
                <a:lnTo>
                  <a:pt x="0" y="4810125"/>
                </a:lnTo>
                <a:close/>
              </a:path>
            </a:pathLst>
          </a:custGeom>
          <a:solidFill>
            <a:srgbClr val="F1EAD7"/>
          </a:solidFill>
        </p:spPr>
        <p:txBody>
          <a:bodyPr wrap="square" lIns="0" tIns="0" rIns="0" bIns="0" rtlCol="0"/>
          <a:lstStyle/>
          <a:p>
            <a:endParaRPr/>
          </a:p>
        </p:txBody>
      </p:sp>
      <p:sp>
        <p:nvSpPr>
          <p:cNvPr id="3" name="object 3"/>
          <p:cNvSpPr txBox="1"/>
          <p:nvPr/>
        </p:nvSpPr>
        <p:spPr>
          <a:xfrm>
            <a:off x="2742055" y="1258660"/>
            <a:ext cx="1929130" cy="299720"/>
          </a:xfrm>
          <a:prstGeom prst="rect">
            <a:avLst/>
          </a:prstGeom>
        </p:spPr>
        <p:txBody>
          <a:bodyPr vert="horz" wrap="square" lIns="0" tIns="12700" rIns="0" bIns="0" rtlCol="0">
            <a:spAutoFit/>
          </a:bodyPr>
          <a:lstStyle/>
          <a:p>
            <a:pPr marL="12700">
              <a:lnSpc>
                <a:spcPct val="100000"/>
              </a:lnSpc>
              <a:spcBef>
                <a:spcPts val="100"/>
              </a:spcBef>
            </a:pPr>
            <a:r>
              <a:rPr sz="1800" u="heavy" spc="-10">
                <a:uFill>
                  <a:solidFill>
                    <a:srgbClr val="000000"/>
                  </a:solidFill>
                </a:uFill>
                <a:latin typeface="Arial"/>
                <a:cs typeface="Arial"/>
              </a:rPr>
              <a:t>Contextual</a:t>
            </a:r>
            <a:r>
              <a:rPr sz="1800" u="heavy" spc="-130">
                <a:uFill>
                  <a:solidFill>
                    <a:srgbClr val="000000"/>
                  </a:solidFill>
                </a:uFill>
                <a:latin typeface="Arial"/>
                <a:cs typeface="Arial"/>
              </a:rPr>
              <a:t> </a:t>
            </a:r>
            <a:r>
              <a:rPr sz="1800" u="heavy" spc="-5">
                <a:uFill>
                  <a:solidFill>
                    <a:srgbClr val="000000"/>
                  </a:solidFill>
                </a:uFill>
                <a:latin typeface="Arial"/>
                <a:cs typeface="Arial"/>
              </a:rPr>
              <a:t>Factors</a:t>
            </a:r>
            <a:endParaRPr sz="1800">
              <a:latin typeface="Arial"/>
              <a:cs typeface="Arial"/>
            </a:endParaRPr>
          </a:p>
        </p:txBody>
      </p:sp>
      <p:sp>
        <p:nvSpPr>
          <p:cNvPr id="4" name="object 4"/>
          <p:cNvSpPr txBox="1"/>
          <p:nvPr/>
        </p:nvSpPr>
        <p:spPr>
          <a:xfrm>
            <a:off x="260350" y="1712965"/>
            <a:ext cx="6915150" cy="423193"/>
          </a:xfrm>
          <a:prstGeom prst="rect">
            <a:avLst/>
          </a:prstGeom>
          <a:solidFill>
            <a:srgbClr val="C4D2DE"/>
          </a:solidFill>
        </p:spPr>
        <p:txBody>
          <a:bodyPr vert="horz" wrap="square" lIns="0" tIns="91440" rIns="0" bIns="91440" rtlCol="0" anchor="ctr" anchorCtr="0">
            <a:spAutoFit/>
          </a:bodyPr>
          <a:lstStyle/>
          <a:p>
            <a:pPr marL="6350" algn="ctr">
              <a:lnSpc>
                <a:spcPct val="100000"/>
              </a:lnSpc>
            </a:pPr>
            <a:r>
              <a:rPr sz="1550" spc="15">
                <a:latin typeface="Arial"/>
                <a:cs typeface="Arial"/>
              </a:rPr>
              <a:t>Implementation and </a:t>
            </a:r>
            <a:r>
              <a:rPr sz="1550" spc="10">
                <a:latin typeface="Arial"/>
                <a:cs typeface="Arial"/>
              </a:rPr>
              <a:t>Sustainability</a:t>
            </a:r>
            <a:r>
              <a:rPr sz="1550" spc="60">
                <a:latin typeface="Arial"/>
                <a:cs typeface="Arial"/>
              </a:rPr>
              <a:t> </a:t>
            </a:r>
            <a:r>
              <a:rPr sz="1550" spc="15">
                <a:latin typeface="Arial"/>
                <a:cs typeface="Arial"/>
              </a:rPr>
              <a:t>Infrastructure</a:t>
            </a:r>
            <a:endParaRPr sz="1550">
              <a:latin typeface="Arial"/>
              <a:cs typeface="Arial"/>
            </a:endParaRPr>
          </a:p>
        </p:txBody>
      </p:sp>
      <p:sp>
        <p:nvSpPr>
          <p:cNvPr id="5" name="object 5"/>
          <p:cNvSpPr txBox="1"/>
          <p:nvPr/>
        </p:nvSpPr>
        <p:spPr>
          <a:xfrm>
            <a:off x="257175" y="5388127"/>
            <a:ext cx="6905625" cy="423193"/>
          </a:xfrm>
          <a:prstGeom prst="rect">
            <a:avLst/>
          </a:prstGeom>
          <a:solidFill>
            <a:srgbClr val="C4D2DE"/>
          </a:solidFill>
        </p:spPr>
        <p:txBody>
          <a:bodyPr vert="horz" wrap="square" lIns="0" tIns="91440" rIns="0" bIns="91440" rtlCol="0">
            <a:spAutoFit/>
          </a:bodyPr>
          <a:lstStyle/>
          <a:p>
            <a:pPr marL="5715" algn="ctr">
              <a:lnSpc>
                <a:spcPct val="100000"/>
              </a:lnSpc>
            </a:pPr>
            <a:r>
              <a:rPr sz="1550" spc="15">
                <a:latin typeface="Arial"/>
                <a:cs typeface="Arial"/>
              </a:rPr>
              <a:t>External</a:t>
            </a:r>
            <a:r>
              <a:rPr sz="1550" spc="-65">
                <a:latin typeface="Arial"/>
                <a:cs typeface="Arial"/>
              </a:rPr>
              <a:t> </a:t>
            </a:r>
            <a:r>
              <a:rPr sz="1550" spc="20">
                <a:latin typeface="Arial"/>
                <a:cs typeface="Arial"/>
              </a:rPr>
              <a:t>Environment</a:t>
            </a:r>
            <a:endParaRPr sz="1550">
              <a:latin typeface="Arial"/>
              <a:cs typeface="Arial"/>
            </a:endParaRPr>
          </a:p>
        </p:txBody>
      </p:sp>
      <p:sp>
        <p:nvSpPr>
          <p:cNvPr id="6" name="object 6"/>
          <p:cNvSpPr/>
          <p:nvPr/>
        </p:nvSpPr>
        <p:spPr>
          <a:xfrm>
            <a:off x="257175" y="2711604"/>
            <a:ext cx="2990850" cy="2085975"/>
          </a:xfrm>
          <a:custGeom>
            <a:avLst/>
            <a:gdLst/>
            <a:ahLst/>
            <a:cxnLst/>
            <a:rect l="l" t="t" r="r" b="b"/>
            <a:pathLst>
              <a:path w="2990850" h="2085975">
                <a:moveTo>
                  <a:pt x="2643124" y="0"/>
                </a:moveTo>
                <a:lnTo>
                  <a:pt x="347675" y="0"/>
                </a:lnTo>
                <a:lnTo>
                  <a:pt x="300494" y="3175"/>
                </a:lnTo>
                <a:lnTo>
                  <a:pt x="255244" y="12420"/>
                </a:lnTo>
                <a:lnTo>
                  <a:pt x="212344" y="27330"/>
                </a:lnTo>
                <a:lnTo>
                  <a:pt x="172186" y="47472"/>
                </a:lnTo>
                <a:lnTo>
                  <a:pt x="135216" y="72453"/>
                </a:lnTo>
                <a:lnTo>
                  <a:pt x="101828" y="101854"/>
                </a:lnTo>
                <a:lnTo>
                  <a:pt x="72440" y="135255"/>
                </a:lnTo>
                <a:lnTo>
                  <a:pt x="47459" y="172224"/>
                </a:lnTo>
                <a:lnTo>
                  <a:pt x="27317" y="212382"/>
                </a:lnTo>
                <a:lnTo>
                  <a:pt x="12420" y="255295"/>
                </a:lnTo>
                <a:lnTo>
                  <a:pt x="3175" y="300545"/>
                </a:lnTo>
                <a:lnTo>
                  <a:pt x="0" y="347726"/>
                </a:lnTo>
                <a:lnTo>
                  <a:pt x="0" y="1738249"/>
                </a:lnTo>
                <a:lnTo>
                  <a:pt x="3175" y="1785429"/>
                </a:lnTo>
                <a:lnTo>
                  <a:pt x="12420" y="1830679"/>
                </a:lnTo>
                <a:lnTo>
                  <a:pt x="27317" y="1873592"/>
                </a:lnTo>
                <a:lnTo>
                  <a:pt x="47459" y="1913750"/>
                </a:lnTo>
                <a:lnTo>
                  <a:pt x="72440" y="1950720"/>
                </a:lnTo>
                <a:lnTo>
                  <a:pt x="101828" y="1984120"/>
                </a:lnTo>
                <a:lnTo>
                  <a:pt x="135216" y="2013508"/>
                </a:lnTo>
                <a:lnTo>
                  <a:pt x="172186" y="2038489"/>
                </a:lnTo>
                <a:lnTo>
                  <a:pt x="212344" y="2058644"/>
                </a:lnTo>
                <a:lnTo>
                  <a:pt x="255244" y="2073554"/>
                </a:lnTo>
                <a:lnTo>
                  <a:pt x="300494" y="2082800"/>
                </a:lnTo>
                <a:lnTo>
                  <a:pt x="347675" y="2085975"/>
                </a:lnTo>
                <a:lnTo>
                  <a:pt x="2643124" y="2085975"/>
                </a:lnTo>
                <a:lnTo>
                  <a:pt x="2690304" y="2082800"/>
                </a:lnTo>
                <a:lnTo>
                  <a:pt x="2735554" y="2073554"/>
                </a:lnTo>
                <a:lnTo>
                  <a:pt x="2778467" y="2058644"/>
                </a:lnTo>
                <a:lnTo>
                  <a:pt x="2818612" y="2038489"/>
                </a:lnTo>
                <a:lnTo>
                  <a:pt x="2855595" y="2013508"/>
                </a:lnTo>
                <a:lnTo>
                  <a:pt x="2888996" y="1984120"/>
                </a:lnTo>
                <a:lnTo>
                  <a:pt x="2918383" y="1950720"/>
                </a:lnTo>
                <a:lnTo>
                  <a:pt x="2943364" y="1913750"/>
                </a:lnTo>
                <a:lnTo>
                  <a:pt x="2963519" y="1873592"/>
                </a:lnTo>
                <a:lnTo>
                  <a:pt x="2978429" y="1830679"/>
                </a:lnTo>
                <a:lnTo>
                  <a:pt x="2987675" y="1785429"/>
                </a:lnTo>
                <a:lnTo>
                  <a:pt x="2990850" y="1738249"/>
                </a:lnTo>
                <a:lnTo>
                  <a:pt x="2990850" y="347725"/>
                </a:lnTo>
                <a:lnTo>
                  <a:pt x="2987675" y="300545"/>
                </a:lnTo>
                <a:lnTo>
                  <a:pt x="2978429" y="255295"/>
                </a:lnTo>
                <a:lnTo>
                  <a:pt x="2963519" y="212382"/>
                </a:lnTo>
                <a:lnTo>
                  <a:pt x="2943364" y="172224"/>
                </a:lnTo>
                <a:lnTo>
                  <a:pt x="2918383" y="135255"/>
                </a:lnTo>
                <a:lnTo>
                  <a:pt x="2888996" y="101854"/>
                </a:lnTo>
                <a:lnTo>
                  <a:pt x="2855595" y="72453"/>
                </a:lnTo>
                <a:lnTo>
                  <a:pt x="2818612" y="47472"/>
                </a:lnTo>
                <a:lnTo>
                  <a:pt x="2778467" y="27330"/>
                </a:lnTo>
                <a:lnTo>
                  <a:pt x="2735554" y="12420"/>
                </a:lnTo>
                <a:lnTo>
                  <a:pt x="2690304" y="3175"/>
                </a:lnTo>
                <a:lnTo>
                  <a:pt x="2643124" y="0"/>
                </a:lnTo>
                <a:close/>
              </a:path>
            </a:pathLst>
          </a:custGeom>
          <a:solidFill>
            <a:srgbClr val="597FA1"/>
          </a:solidFill>
        </p:spPr>
        <p:txBody>
          <a:bodyPr wrap="square" lIns="0" tIns="0" rIns="0" bIns="0" rtlCol="0"/>
          <a:lstStyle/>
          <a:p>
            <a:endParaRPr/>
          </a:p>
        </p:txBody>
      </p:sp>
      <p:sp>
        <p:nvSpPr>
          <p:cNvPr id="7" name="object 7"/>
          <p:cNvSpPr/>
          <p:nvPr/>
        </p:nvSpPr>
        <p:spPr>
          <a:xfrm>
            <a:off x="4162425" y="2711604"/>
            <a:ext cx="3000375" cy="2085975"/>
          </a:xfrm>
          <a:custGeom>
            <a:avLst/>
            <a:gdLst/>
            <a:ahLst/>
            <a:cxnLst/>
            <a:rect l="l" t="t" r="r" b="b"/>
            <a:pathLst>
              <a:path w="3000375" h="2085975">
                <a:moveTo>
                  <a:pt x="2652649" y="0"/>
                </a:moveTo>
                <a:lnTo>
                  <a:pt x="347725" y="0"/>
                </a:lnTo>
                <a:lnTo>
                  <a:pt x="300545" y="3175"/>
                </a:lnTo>
                <a:lnTo>
                  <a:pt x="255295" y="12420"/>
                </a:lnTo>
                <a:lnTo>
                  <a:pt x="212382" y="27330"/>
                </a:lnTo>
                <a:lnTo>
                  <a:pt x="172224" y="47472"/>
                </a:lnTo>
                <a:lnTo>
                  <a:pt x="135255" y="72453"/>
                </a:lnTo>
                <a:lnTo>
                  <a:pt x="101854" y="101854"/>
                </a:lnTo>
                <a:lnTo>
                  <a:pt x="72453" y="135255"/>
                </a:lnTo>
                <a:lnTo>
                  <a:pt x="47472" y="172224"/>
                </a:lnTo>
                <a:lnTo>
                  <a:pt x="27330" y="212382"/>
                </a:lnTo>
                <a:lnTo>
                  <a:pt x="12420" y="255295"/>
                </a:lnTo>
                <a:lnTo>
                  <a:pt x="3175" y="300545"/>
                </a:lnTo>
                <a:lnTo>
                  <a:pt x="0" y="347726"/>
                </a:lnTo>
                <a:lnTo>
                  <a:pt x="0" y="1738249"/>
                </a:lnTo>
                <a:lnTo>
                  <a:pt x="3175" y="1785429"/>
                </a:lnTo>
                <a:lnTo>
                  <a:pt x="12420" y="1830679"/>
                </a:lnTo>
                <a:lnTo>
                  <a:pt x="27330" y="1873592"/>
                </a:lnTo>
                <a:lnTo>
                  <a:pt x="47472" y="1913750"/>
                </a:lnTo>
                <a:lnTo>
                  <a:pt x="72453" y="1950720"/>
                </a:lnTo>
                <a:lnTo>
                  <a:pt x="101854" y="1984120"/>
                </a:lnTo>
                <a:lnTo>
                  <a:pt x="135255" y="2013508"/>
                </a:lnTo>
                <a:lnTo>
                  <a:pt x="172224" y="2038489"/>
                </a:lnTo>
                <a:lnTo>
                  <a:pt x="212382" y="2058644"/>
                </a:lnTo>
                <a:lnTo>
                  <a:pt x="255295" y="2073554"/>
                </a:lnTo>
                <a:lnTo>
                  <a:pt x="300545" y="2082800"/>
                </a:lnTo>
                <a:lnTo>
                  <a:pt x="347725" y="2085975"/>
                </a:lnTo>
                <a:lnTo>
                  <a:pt x="2652649" y="2085975"/>
                </a:lnTo>
                <a:lnTo>
                  <a:pt x="2699829" y="2082800"/>
                </a:lnTo>
                <a:lnTo>
                  <a:pt x="2745079" y="2073554"/>
                </a:lnTo>
                <a:lnTo>
                  <a:pt x="2787992" y="2058644"/>
                </a:lnTo>
                <a:lnTo>
                  <a:pt x="2828137" y="2038489"/>
                </a:lnTo>
                <a:lnTo>
                  <a:pt x="2865120" y="2013508"/>
                </a:lnTo>
                <a:lnTo>
                  <a:pt x="2898521" y="1984120"/>
                </a:lnTo>
                <a:lnTo>
                  <a:pt x="2927908" y="1950720"/>
                </a:lnTo>
                <a:lnTo>
                  <a:pt x="2952889" y="1913750"/>
                </a:lnTo>
                <a:lnTo>
                  <a:pt x="2973044" y="1873592"/>
                </a:lnTo>
                <a:lnTo>
                  <a:pt x="2987954" y="1830679"/>
                </a:lnTo>
                <a:lnTo>
                  <a:pt x="2997200" y="1785429"/>
                </a:lnTo>
                <a:lnTo>
                  <a:pt x="3000375" y="1738249"/>
                </a:lnTo>
                <a:lnTo>
                  <a:pt x="3000375" y="347725"/>
                </a:lnTo>
                <a:lnTo>
                  <a:pt x="2997200" y="300545"/>
                </a:lnTo>
                <a:lnTo>
                  <a:pt x="2987954" y="255295"/>
                </a:lnTo>
                <a:lnTo>
                  <a:pt x="2973044" y="212382"/>
                </a:lnTo>
                <a:lnTo>
                  <a:pt x="2952889" y="172224"/>
                </a:lnTo>
                <a:lnTo>
                  <a:pt x="2927908" y="135255"/>
                </a:lnTo>
                <a:lnTo>
                  <a:pt x="2898521" y="101854"/>
                </a:lnTo>
                <a:lnTo>
                  <a:pt x="2865120" y="72453"/>
                </a:lnTo>
                <a:lnTo>
                  <a:pt x="2828137" y="47472"/>
                </a:lnTo>
                <a:lnTo>
                  <a:pt x="2787992" y="27330"/>
                </a:lnTo>
                <a:lnTo>
                  <a:pt x="2745079" y="12420"/>
                </a:lnTo>
                <a:lnTo>
                  <a:pt x="2699829" y="3175"/>
                </a:lnTo>
                <a:lnTo>
                  <a:pt x="2652649" y="0"/>
                </a:lnTo>
                <a:close/>
              </a:path>
            </a:pathLst>
          </a:custGeom>
          <a:solidFill>
            <a:srgbClr val="597FA1"/>
          </a:solidFill>
        </p:spPr>
        <p:txBody>
          <a:bodyPr wrap="square" lIns="0" tIns="0" rIns="0" bIns="0" rtlCol="0"/>
          <a:lstStyle/>
          <a:p>
            <a:endParaRPr/>
          </a:p>
        </p:txBody>
      </p:sp>
      <p:sp>
        <p:nvSpPr>
          <p:cNvPr id="31" name="object 31"/>
          <p:cNvSpPr/>
          <p:nvPr/>
        </p:nvSpPr>
        <p:spPr>
          <a:xfrm>
            <a:off x="7800975" y="2530629"/>
            <a:ext cx="1905000" cy="2228850"/>
          </a:xfrm>
          <a:custGeom>
            <a:avLst/>
            <a:gdLst/>
            <a:ahLst/>
            <a:cxnLst/>
            <a:rect l="l" t="t" r="r" b="b"/>
            <a:pathLst>
              <a:path w="1905000" h="2228850">
                <a:moveTo>
                  <a:pt x="1587500" y="0"/>
                </a:moveTo>
                <a:lnTo>
                  <a:pt x="317500" y="0"/>
                </a:lnTo>
                <a:lnTo>
                  <a:pt x="270573" y="3441"/>
                </a:lnTo>
                <a:lnTo>
                  <a:pt x="225793" y="13436"/>
                </a:lnTo>
                <a:lnTo>
                  <a:pt x="183629" y="29502"/>
                </a:lnTo>
                <a:lnTo>
                  <a:pt x="144602" y="51142"/>
                </a:lnTo>
                <a:lnTo>
                  <a:pt x="109181" y="77863"/>
                </a:lnTo>
                <a:lnTo>
                  <a:pt x="77863" y="109181"/>
                </a:lnTo>
                <a:lnTo>
                  <a:pt x="51142" y="144602"/>
                </a:lnTo>
                <a:lnTo>
                  <a:pt x="29502" y="183629"/>
                </a:lnTo>
                <a:lnTo>
                  <a:pt x="13436" y="225793"/>
                </a:lnTo>
                <a:lnTo>
                  <a:pt x="3441" y="270573"/>
                </a:lnTo>
                <a:lnTo>
                  <a:pt x="0" y="317500"/>
                </a:lnTo>
                <a:lnTo>
                  <a:pt x="0" y="1911350"/>
                </a:lnTo>
                <a:lnTo>
                  <a:pt x="3441" y="1958276"/>
                </a:lnTo>
                <a:lnTo>
                  <a:pt x="13436" y="2003056"/>
                </a:lnTo>
                <a:lnTo>
                  <a:pt x="29502" y="2045220"/>
                </a:lnTo>
                <a:lnTo>
                  <a:pt x="51142" y="2084247"/>
                </a:lnTo>
                <a:lnTo>
                  <a:pt x="77863" y="2119668"/>
                </a:lnTo>
                <a:lnTo>
                  <a:pt x="109181" y="2150986"/>
                </a:lnTo>
                <a:lnTo>
                  <a:pt x="144602" y="2177707"/>
                </a:lnTo>
                <a:lnTo>
                  <a:pt x="183629" y="2199347"/>
                </a:lnTo>
                <a:lnTo>
                  <a:pt x="225793" y="2215413"/>
                </a:lnTo>
                <a:lnTo>
                  <a:pt x="270573" y="2225408"/>
                </a:lnTo>
                <a:lnTo>
                  <a:pt x="317500" y="2228850"/>
                </a:lnTo>
                <a:lnTo>
                  <a:pt x="1587500" y="2228850"/>
                </a:lnTo>
                <a:lnTo>
                  <a:pt x="1634426" y="2225408"/>
                </a:lnTo>
                <a:lnTo>
                  <a:pt x="1679206" y="2215413"/>
                </a:lnTo>
                <a:lnTo>
                  <a:pt x="1721370" y="2199347"/>
                </a:lnTo>
                <a:lnTo>
                  <a:pt x="1760397" y="2177707"/>
                </a:lnTo>
                <a:lnTo>
                  <a:pt x="1795818" y="2150986"/>
                </a:lnTo>
                <a:lnTo>
                  <a:pt x="1827136" y="2119668"/>
                </a:lnTo>
                <a:lnTo>
                  <a:pt x="1853857" y="2084247"/>
                </a:lnTo>
                <a:lnTo>
                  <a:pt x="1875497" y="2045220"/>
                </a:lnTo>
                <a:lnTo>
                  <a:pt x="1891563" y="2003056"/>
                </a:lnTo>
                <a:lnTo>
                  <a:pt x="1901558" y="1958276"/>
                </a:lnTo>
                <a:lnTo>
                  <a:pt x="1905000" y="1911350"/>
                </a:lnTo>
                <a:lnTo>
                  <a:pt x="1905000" y="317500"/>
                </a:lnTo>
                <a:lnTo>
                  <a:pt x="1901558" y="270573"/>
                </a:lnTo>
                <a:lnTo>
                  <a:pt x="1891563" y="225793"/>
                </a:lnTo>
                <a:lnTo>
                  <a:pt x="1875497" y="183629"/>
                </a:lnTo>
                <a:lnTo>
                  <a:pt x="1853857" y="144602"/>
                </a:lnTo>
                <a:lnTo>
                  <a:pt x="1827136" y="109181"/>
                </a:lnTo>
                <a:lnTo>
                  <a:pt x="1795818" y="77863"/>
                </a:lnTo>
                <a:lnTo>
                  <a:pt x="1760397" y="51142"/>
                </a:lnTo>
                <a:lnTo>
                  <a:pt x="1721370" y="29502"/>
                </a:lnTo>
                <a:lnTo>
                  <a:pt x="1679206" y="13436"/>
                </a:lnTo>
                <a:lnTo>
                  <a:pt x="1634426" y="3441"/>
                </a:lnTo>
                <a:lnTo>
                  <a:pt x="1587500" y="0"/>
                </a:lnTo>
                <a:close/>
              </a:path>
            </a:pathLst>
          </a:custGeom>
          <a:solidFill>
            <a:schemeClr val="bg1">
              <a:lumMod val="50000"/>
            </a:schemeClr>
          </a:solidFill>
        </p:spPr>
        <p:txBody>
          <a:bodyPr wrap="square" lIns="0" tIns="0" rIns="0" bIns="0" rtlCol="0"/>
          <a:lstStyle/>
          <a:p>
            <a:endParaRPr/>
          </a:p>
        </p:txBody>
      </p:sp>
      <p:sp>
        <p:nvSpPr>
          <p:cNvPr id="32" name="object 32"/>
          <p:cNvSpPr txBox="1"/>
          <p:nvPr/>
        </p:nvSpPr>
        <p:spPr>
          <a:xfrm>
            <a:off x="8051893" y="2900072"/>
            <a:ext cx="1407795" cy="497840"/>
          </a:xfrm>
          <a:prstGeom prst="rect">
            <a:avLst/>
          </a:prstGeom>
        </p:spPr>
        <p:txBody>
          <a:bodyPr vert="horz" wrap="square" lIns="0" tIns="12065" rIns="0" bIns="0" rtlCol="0">
            <a:spAutoFit/>
          </a:bodyPr>
          <a:lstStyle/>
          <a:p>
            <a:pPr marL="253365" marR="5080" indent="-241300">
              <a:lnSpc>
                <a:spcPct val="100000"/>
              </a:lnSpc>
              <a:spcBef>
                <a:spcPts val="95"/>
              </a:spcBef>
            </a:pPr>
            <a:r>
              <a:rPr sz="1550" u="heavy" spc="20">
                <a:solidFill>
                  <a:srgbClr val="FFFFFF"/>
                </a:solidFill>
                <a:uFill>
                  <a:solidFill>
                    <a:srgbClr val="FFFFFF"/>
                  </a:solidFill>
                </a:uFill>
                <a:latin typeface="Arial"/>
                <a:cs typeface="Arial"/>
              </a:rPr>
              <a:t>I</a:t>
            </a:r>
            <a:r>
              <a:rPr sz="1550" u="heavy" spc="10">
                <a:solidFill>
                  <a:srgbClr val="FFFFFF"/>
                </a:solidFill>
                <a:uFill>
                  <a:solidFill>
                    <a:srgbClr val="FFFFFF"/>
                  </a:solidFill>
                </a:uFill>
                <a:latin typeface="Arial"/>
                <a:cs typeface="Arial"/>
              </a:rPr>
              <a:t>m</a:t>
            </a:r>
            <a:r>
              <a:rPr sz="1550" u="heavy" spc="20">
                <a:solidFill>
                  <a:srgbClr val="FFFFFF"/>
                </a:solidFill>
                <a:uFill>
                  <a:solidFill>
                    <a:srgbClr val="FFFFFF"/>
                  </a:solidFill>
                </a:uFill>
                <a:latin typeface="Arial"/>
                <a:cs typeface="Arial"/>
              </a:rPr>
              <a:t>ple</a:t>
            </a:r>
            <a:r>
              <a:rPr sz="1550" u="heavy" spc="10">
                <a:solidFill>
                  <a:srgbClr val="FFFFFF"/>
                </a:solidFill>
                <a:uFill>
                  <a:solidFill>
                    <a:srgbClr val="FFFFFF"/>
                  </a:solidFill>
                </a:uFill>
                <a:latin typeface="Arial"/>
                <a:cs typeface="Arial"/>
              </a:rPr>
              <a:t>m</a:t>
            </a:r>
            <a:r>
              <a:rPr sz="1550" u="heavy" spc="20">
                <a:solidFill>
                  <a:srgbClr val="FFFFFF"/>
                </a:solidFill>
                <a:uFill>
                  <a:solidFill>
                    <a:srgbClr val="FFFFFF"/>
                  </a:solidFill>
                </a:uFill>
                <a:latin typeface="Arial"/>
                <a:cs typeface="Arial"/>
              </a:rPr>
              <a:t>en</a:t>
            </a:r>
            <a:r>
              <a:rPr sz="1550" u="heavy" spc="5">
                <a:solidFill>
                  <a:srgbClr val="FFFFFF"/>
                </a:solidFill>
                <a:uFill>
                  <a:solidFill>
                    <a:srgbClr val="FFFFFF"/>
                  </a:solidFill>
                </a:uFill>
                <a:latin typeface="Arial"/>
                <a:cs typeface="Arial"/>
              </a:rPr>
              <a:t>t</a:t>
            </a:r>
            <a:r>
              <a:rPr sz="1550" u="heavy" spc="20">
                <a:solidFill>
                  <a:srgbClr val="FFFFFF"/>
                </a:solidFill>
                <a:uFill>
                  <a:solidFill>
                    <a:srgbClr val="FFFFFF"/>
                  </a:solidFill>
                </a:uFill>
                <a:latin typeface="Arial"/>
                <a:cs typeface="Arial"/>
              </a:rPr>
              <a:t>a</a:t>
            </a:r>
            <a:r>
              <a:rPr sz="1550" u="heavy" spc="5">
                <a:solidFill>
                  <a:srgbClr val="FFFFFF"/>
                </a:solidFill>
                <a:uFill>
                  <a:solidFill>
                    <a:srgbClr val="FFFFFF"/>
                  </a:solidFill>
                </a:uFill>
                <a:latin typeface="Arial"/>
                <a:cs typeface="Arial"/>
              </a:rPr>
              <a:t>t</a:t>
            </a:r>
            <a:r>
              <a:rPr sz="1550" u="heavy" spc="20">
                <a:solidFill>
                  <a:srgbClr val="FFFFFF"/>
                </a:solidFill>
                <a:uFill>
                  <a:solidFill>
                    <a:srgbClr val="FFFFFF"/>
                  </a:solidFill>
                </a:uFill>
                <a:latin typeface="Arial"/>
                <a:cs typeface="Arial"/>
              </a:rPr>
              <a:t>i</a:t>
            </a:r>
            <a:r>
              <a:rPr sz="1550" u="heavy" spc="10">
                <a:solidFill>
                  <a:srgbClr val="FFFFFF"/>
                </a:solidFill>
                <a:uFill>
                  <a:solidFill>
                    <a:srgbClr val="FFFFFF"/>
                  </a:solidFill>
                </a:uFill>
                <a:latin typeface="Arial"/>
                <a:cs typeface="Arial"/>
              </a:rPr>
              <a:t>o</a:t>
            </a:r>
            <a:r>
              <a:rPr sz="1550" u="heavy" spc="-5">
                <a:solidFill>
                  <a:srgbClr val="FFFFFF"/>
                </a:solidFill>
                <a:uFill>
                  <a:solidFill>
                    <a:srgbClr val="FFFFFF"/>
                  </a:solidFill>
                </a:uFill>
                <a:latin typeface="Arial"/>
                <a:cs typeface="Arial"/>
              </a:rPr>
              <a:t>n </a:t>
            </a:r>
            <a:r>
              <a:rPr sz="1550" spc="-5">
                <a:solidFill>
                  <a:srgbClr val="FFFFFF"/>
                </a:solidFill>
                <a:latin typeface="Arial"/>
                <a:cs typeface="Arial"/>
              </a:rPr>
              <a:t> </a:t>
            </a:r>
            <a:r>
              <a:rPr sz="1550" u="heavy" spc="10">
                <a:solidFill>
                  <a:srgbClr val="FFFFFF"/>
                </a:solidFill>
                <a:uFill>
                  <a:solidFill>
                    <a:srgbClr val="FFFFFF"/>
                  </a:solidFill>
                </a:uFill>
                <a:latin typeface="Arial"/>
                <a:cs typeface="Arial"/>
              </a:rPr>
              <a:t>Strategies</a:t>
            </a:r>
            <a:endParaRPr sz="1550">
              <a:latin typeface="Arial"/>
              <a:cs typeface="Arial"/>
            </a:endParaRPr>
          </a:p>
        </p:txBody>
      </p:sp>
      <p:sp>
        <p:nvSpPr>
          <p:cNvPr id="33" name="object 33"/>
          <p:cNvSpPr txBox="1"/>
          <p:nvPr/>
        </p:nvSpPr>
        <p:spPr>
          <a:xfrm>
            <a:off x="8122410" y="3618065"/>
            <a:ext cx="1278255" cy="748030"/>
          </a:xfrm>
          <a:prstGeom prst="rect">
            <a:avLst/>
          </a:prstGeom>
        </p:spPr>
        <p:txBody>
          <a:bodyPr vert="horz" wrap="square" lIns="0" tIns="5715" rIns="0" bIns="0" rtlCol="0">
            <a:spAutoFit/>
          </a:bodyPr>
          <a:lstStyle/>
          <a:p>
            <a:pPr marL="19685" marR="5080" indent="-7620" algn="ctr">
              <a:lnSpc>
                <a:spcPct val="102899"/>
              </a:lnSpc>
              <a:spcBef>
                <a:spcPts val="45"/>
              </a:spcBef>
            </a:pPr>
            <a:r>
              <a:rPr sz="1550" b="1" spc="15">
                <a:solidFill>
                  <a:srgbClr val="FFFFFF"/>
                </a:solidFill>
                <a:latin typeface="Arial"/>
                <a:cs typeface="Arial"/>
              </a:rPr>
              <a:t>(aligned </a:t>
            </a:r>
            <a:r>
              <a:rPr sz="1550" b="1" spc="20">
                <a:solidFill>
                  <a:srgbClr val="FFFFFF"/>
                </a:solidFill>
                <a:latin typeface="Arial"/>
                <a:cs typeface="Arial"/>
              </a:rPr>
              <a:t>with  </a:t>
            </a:r>
            <a:r>
              <a:rPr sz="1550" b="1" spc="15">
                <a:solidFill>
                  <a:srgbClr val="FFFFFF"/>
                </a:solidFill>
                <a:latin typeface="Arial"/>
                <a:cs typeface="Arial"/>
              </a:rPr>
              <a:t>context </a:t>
            </a:r>
            <a:r>
              <a:rPr sz="1550" b="1" spc="10">
                <a:solidFill>
                  <a:srgbClr val="FFFFFF"/>
                </a:solidFill>
                <a:latin typeface="Arial"/>
                <a:cs typeface="Arial"/>
              </a:rPr>
              <a:t>and  </a:t>
            </a:r>
            <a:r>
              <a:rPr sz="1550" b="1" spc="5">
                <a:solidFill>
                  <a:srgbClr val="FFFFFF"/>
                </a:solidFill>
                <a:latin typeface="Arial"/>
                <a:cs typeface="Arial"/>
              </a:rPr>
              <a:t>intervention)</a:t>
            </a:r>
            <a:endParaRPr sz="1550">
              <a:latin typeface="Arial"/>
              <a:cs typeface="Arial"/>
            </a:endParaRPr>
          </a:p>
        </p:txBody>
      </p:sp>
      <p:sp>
        <p:nvSpPr>
          <p:cNvPr id="34" name="object 34"/>
          <p:cNvSpPr/>
          <p:nvPr/>
        </p:nvSpPr>
        <p:spPr>
          <a:xfrm>
            <a:off x="10201275" y="2130579"/>
            <a:ext cx="1914525" cy="3038475"/>
          </a:xfrm>
          <a:custGeom>
            <a:avLst/>
            <a:gdLst/>
            <a:ahLst/>
            <a:cxnLst/>
            <a:rect l="l" t="t" r="r" b="b"/>
            <a:pathLst>
              <a:path w="1914525" h="3038475">
                <a:moveTo>
                  <a:pt x="1595374" y="0"/>
                </a:moveTo>
                <a:lnTo>
                  <a:pt x="319151" y="0"/>
                </a:lnTo>
                <a:lnTo>
                  <a:pt x="271983" y="3454"/>
                </a:lnTo>
                <a:lnTo>
                  <a:pt x="226974" y="13512"/>
                </a:lnTo>
                <a:lnTo>
                  <a:pt x="184594" y="29654"/>
                </a:lnTo>
                <a:lnTo>
                  <a:pt x="145364" y="51409"/>
                </a:lnTo>
                <a:lnTo>
                  <a:pt x="109753" y="78282"/>
                </a:lnTo>
                <a:lnTo>
                  <a:pt x="78282" y="109753"/>
                </a:lnTo>
                <a:lnTo>
                  <a:pt x="51409" y="145364"/>
                </a:lnTo>
                <a:lnTo>
                  <a:pt x="29654" y="184594"/>
                </a:lnTo>
                <a:lnTo>
                  <a:pt x="13512" y="226974"/>
                </a:lnTo>
                <a:lnTo>
                  <a:pt x="3454" y="271983"/>
                </a:lnTo>
                <a:lnTo>
                  <a:pt x="0" y="319151"/>
                </a:lnTo>
                <a:lnTo>
                  <a:pt x="0" y="2719324"/>
                </a:lnTo>
                <a:lnTo>
                  <a:pt x="3454" y="2766491"/>
                </a:lnTo>
                <a:lnTo>
                  <a:pt x="13512" y="2811500"/>
                </a:lnTo>
                <a:lnTo>
                  <a:pt x="29654" y="2853880"/>
                </a:lnTo>
                <a:lnTo>
                  <a:pt x="51409" y="2893110"/>
                </a:lnTo>
                <a:lnTo>
                  <a:pt x="78282" y="2928721"/>
                </a:lnTo>
                <a:lnTo>
                  <a:pt x="109753" y="2960192"/>
                </a:lnTo>
                <a:lnTo>
                  <a:pt x="145364" y="2987065"/>
                </a:lnTo>
                <a:lnTo>
                  <a:pt x="184594" y="3008807"/>
                </a:lnTo>
                <a:lnTo>
                  <a:pt x="226974" y="3024962"/>
                </a:lnTo>
                <a:lnTo>
                  <a:pt x="271983" y="3035007"/>
                </a:lnTo>
                <a:lnTo>
                  <a:pt x="319151" y="3038475"/>
                </a:lnTo>
                <a:lnTo>
                  <a:pt x="1595374" y="3038475"/>
                </a:lnTo>
                <a:lnTo>
                  <a:pt x="1642541" y="3035007"/>
                </a:lnTo>
                <a:lnTo>
                  <a:pt x="1687550" y="3024962"/>
                </a:lnTo>
                <a:lnTo>
                  <a:pt x="1729930" y="3008807"/>
                </a:lnTo>
                <a:lnTo>
                  <a:pt x="1769160" y="2987065"/>
                </a:lnTo>
                <a:lnTo>
                  <a:pt x="1804771" y="2960192"/>
                </a:lnTo>
                <a:lnTo>
                  <a:pt x="1836242" y="2928721"/>
                </a:lnTo>
                <a:lnTo>
                  <a:pt x="1863115" y="2893110"/>
                </a:lnTo>
                <a:lnTo>
                  <a:pt x="1884857" y="2853880"/>
                </a:lnTo>
                <a:lnTo>
                  <a:pt x="1901012" y="2811500"/>
                </a:lnTo>
                <a:lnTo>
                  <a:pt x="1911057" y="2766491"/>
                </a:lnTo>
                <a:lnTo>
                  <a:pt x="1914525" y="2719324"/>
                </a:lnTo>
                <a:lnTo>
                  <a:pt x="1914525" y="319150"/>
                </a:lnTo>
                <a:lnTo>
                  <a:pt x="1911057" y="271983"/>
                </a:lnTo>
                <a:lnTo>
                  <a:pt x="1901012" y="226974"/>
                </a:lnTo>
                <a:lnTo>
                  <a:pt x="1884857" y="184594"/>
                </a:lnTo>
                <a:lnTo>
                  <a:pt x="1863115" y="145364"/>
                </a:lnTo>
                <a:lnTo>
                  <a:pt x="1836242" y="109753"/>
                </a:lnTo>
                <a:lnTo>
                  <a:pt x="1804771" y="78282"/>
                </a:lnTo>
                <a:lnTo>
                  <a:pt x="1769160" y="51409"/>
                </a:lnTo>
                <a:lnTo>
                  <a:pt x="1729930" y="29654"/>
                </a:lnTo>
                <a:lnTo>
                  <a:pt x="1687550" y="13512"/>
                </a:lnTo>
                <a:lnTo>
                  <a:pt x="1642541" y="3454"/>
                </a:lnTo>
                <a:lnTo>
                  <a:pt x="1595374" y="0"/>
                </a:lnTo>
                <a:close/>
              </a:path>
            </a:pathLst>
          </a:custGeom>
          <a:solidFill>
            <a:srgbClr val="BC6354"/>
          </a:solidFill>
        </p:spPr>
        <p:txBody>
          <a:bodyPr wrap="square" lIns="0" tIns="0" rIns="0" bIns="0" rtlCol="0"/>
          <a:lstStyle/>
          <a:p>
            <a:endParaRPr/>
          </a:p>
        </p:txBody>
      </p:sp>
      <p:sp>
        <p:nvSpPr>
          <p:cNvPr id="35" name="object 35"/>
          <p:cNvSpPr txBox="1"/>
          <p:nvPr/>
        </p:nvSpPr>
        <p:spPr>
          <a:xfrm>
            <a:off x="10463122" y="2390230"/>
            <a:ext cx="1405890" cy="751205"/>
          </a:xfrm>
          <a:prstGeom prst="rect">
            <a:avLst/>
          </a:prstGeom>
        </p:spPr>
        <p:txBody>
          <a:bodyPr vert="horz" wrap="square" lIns="0" tIns="12065" rIns="0" bIns="0" rtlCol="0">
            <a:spAutoFit/>
          </a:bodyPr>
          <a:lstStyle/>
          <a:p>
            <a:pPr marR="1270" algn="ctr">
              <a:lnSpc>
                <a:spcPts val="1855"/>
              </a:lnSpc>
              <a:spcBef>
                <a:spcPts val="95"/>
              </a:spcBef>
            </a:pPr>
            <a:r>
              <a:rPr sz="1550" u="heavy" spc="15">
                <a:solidFill>
                  <a:srgbClr val="FFFFFF"/>
                </a:solidFill>
                <a:uFill>
                  <a:solidFill>
                    <a:srgbClr val="FFFFFF"/>
                  </a:solidFill>
                </a:uFill>
                <a:latin typeface="Arial"/>
                <a:cs typeface="Arial"/>
              </a:rPr>
              <a:t>RE-AIM</a:t>
            </a:r>
            <a:endParaRPr sz="1550">
              <a:latin typeface="Arial"/>
              <a:cs typeface="Arial"/>
            </a:endParaRPr>
          </a:p>
          <a:p>
            <a:pPr algn="ctr">
              <a:lnSpc>
                <a:spcPts val="1855"/>
              </a:lnSpc>
            </a:pPr>
            <a:r>
              <a:rPr sz="1550" u="heavy" spc="15">
                <a:solidFill>
                  <a:srgbClr val="FFFFFF"/>
                </a:solidFill>
                <a:uFill>
                  <a:solidFill>
                    <a:srgbClr val="FFFFFF"/>
                  </a:solidFill>
                </a:uFill>
                <a:latin typeface="Arial"/>
                <a:cs typeface="Arial"/>
              </a:rPr>
              <a:t>Implementation</a:t>
            </a:r>
            <a:endParaRPr sz="1550">
              <a:latin typeface="Arial"/>
              <a:cs typeface="Arial"/>
            </a:endParaRPr>
          </a:p>
          <a:p>
            <a:pPr marL="635" algn="ctr">
              <a:lnSpc>
                <a:spcPct val="100000"/>
              </a:lnSpc>
              <a:spcBef>
                <a:spcPts val="145"/>
              </a:spcBef>
            </a:pPr>
            <a:r>
              <a:rPr sz="1550" u="heavy" spc="20">
                <a:solidFill>
                  <a:srgbClr val="FFFFFF"/>
                </a:solidFill>
                <a:uFill>
                  <a:solidFill>
                    <a:srgbClr val="FFFFFF"/>
                  </a:solidFill>
                </a:uFill>
                <a:latin typeface="Arial"/>
                <a:cs typeface="Arial"/>
              </a:rPr>
              <a:t>Outcomes</a:t>
            </a:r>
            <a:endParaRPr sz="1550">
              <a:latin typeface="Arial"/>
              <a:cs typeface="Arial"/>
            </a:endParaRPr>
          </a:p>
        </p:txBody>
      </p:sp>
      <p:sp>
        <p:nvSpPr>
          <p:cNvPr id="36" name="object 36"/>
          <p:cNvSpPr txBox="1"/>
          <p:nvPr/>
        </p:nvSpPr>
        <p:spPr>
          <a:xfrm>
            <a:off x="10381106" y="3350731"/>
            <a:ext cx="1410970" cy="1550035"/>
          </a:xfrm>
          <a:prstGeom prst="rect">
            <a:avLst/>
          </a:prstGeom>
        </p:spPr>
        <p:txBody>
          <a:bodyPr vert="horz" wrap="square" lIns="0" tIns="13335" rIns="0" bIns="0" rtlCol="0">
            <a:spAutoFit/>
          </a:bodyPr>
          <a:lstStyle/>
          <a:p>
            <a:pPr marL="12700" marR="5080">
              <a:lnSpc>
                <a:spcPct val="100000"/>
              </a:lnSpc>
              <a:spcBef>
                <a:spcPts val="105"/>
              </a:spcBef>
            </a:pPr>
            <a:r>
              <a:rPr sz="2000" b="1" spc="10">
                <a:solidFill>
                  <a:srgbClr val="FFFFFF"/>
                </a:solidFill>
                <a:latin typeface="Arial"/>
                <a:cs typeface="Arial"/>
              </a:rPr>
              <a:t>R</a:t>
            </a:r>
            <a:r>
              <a:rPr sz="1550" spc="10">
                <a:solidFill>
                  <a:srgbClr val="FFFFFF"/>
                </a:solidFill>
                <a:latin typeface="Arial"/>
                <a:cs typeface="Arial"/>
              </a:rPr>
              <a:t>each  </a:t>
            </a:r>
            <a:r>
              <a:rPr sz="2000" b="1" spc="5">
                <a:solidFill>
                  <a:srgbClr val="FFFFFF"/>
                </a:solidFill>
                <a:latin typeface="Arial"/>
                <a:cs typeface="Arial"/>
              </a:rPr>
              <a:t>E</a:t>
            </a:r>
            <a:r>
              <a:rPr sz="1550" spc="5">
                <a:solidFill>
                  <a:srgbClr val="FFFFFF"/>
                </a:solidFill>
                <a:latin typeface="Arial"/>
                <a:cs typeface="Arial"/>
              </a:rPr>
              <a:t>ffectiveness  </a:t>
            </a:r>
            <a:r>
              <a:rPr sz="2000" b="1" spc="10">
                <a:solidFill>
                  <a:srgbClr val="FFFFFF"/>
                </a:solidFill>
                <a:latin typeface="Arial"/>
                <a:cs typeface="Arial"/>
              </a:rPr>
              <a:t>A</a:t>
            </a:r>
            <a:r>
              <a:rPr sz="1550" spc="10">
                <a:solidFill>
                  <a:srgbClr val="FFFFFF"/>
                </a:solidFill>
                <a:latin typeface="Arial"/>
                <a:cs typeface="Arial"/>
              </a:rPr>
              <a:t>doption  </a:t>
            </a:r>
            <a:r>
              <a:rPr sz="2000" b="1" spc="-20">
                <a:solidFill>
                  <a:srgbClr val="FFFFFF"/>
                </a:solidFill>
                <a:latin typeface="Arial"/>
                <a:cs typeface="Arial"/>
              </a:rPr>
              <a:t>I</a:t>
            </a:r>
            <a:r>
              <a:rPr sz="1550" spc="45">
                <a:solidFill>
                  <a:srgbClr val="FFFFFF"/>
                </a:solidFill>
                <a:latin typeface="Arial"/>
                <a:cs typeface="Arial"/>
              </a:rPr>
              <a:t>m</a:t>
            </a:r>
            <a:r>
              <a:rPr sz="1550" spc="20">
                <a:solidFill>
                  <a:srgbClr val="FFFFFF"/>
                </a:solidFill>
                <a:latin typeface="Arial"/>
                <a:cs typeface="Arial"/>
              </a:rPr>
              <a:t>p</a:t>
            </a:r>
            <a:r>
              <a:rPr sz="1550" spc="-50">
                <a:solidFill>
                  <a:srgbClr val="FFFFFF"/>
                </a:solidFill>
                <a:latin typeface="Arial"/>
                <a:cs typeface="Arial"/>
              </a:rPr>
              <a:t>l</a:t>
            </a:r>
            <a:r>
              <a:rPr sz="1550" spc="20">
                <a:solidFill>
                  <a:srgbClr val="FFFFFF"/>
                </a:solidFill>
                <a:latin typeface="Arial"/>
                <a:cs typeface="Arial"/>
              </a:rPr>
              <a:t>e</a:t>
            </a:r>
            <a:r>
              <a:rPr sz="1550" spc="45">
                <a:solidFill>
                  <a:srgbClr val="FFFFFF"/>
                </a:solidFill>
                <a:latin typeface="Arial"/>
                <a:cs typeface="Arial"/>
              </a:rPr>
              <a:t>m</a:t>
            </a:r>
            <a:r>
              <a:rPr sz="1550" spc="20">
                <a:solidFill>
                  <a:srgbClr val="FFFFFF"/>
                </a:solidFill>
                <a:latin typeface="Arial"/>
                <a:cs typeface="Arial"/>
              </a:rPr>
              <a:t>en</a:t>
            </a:r>
            <a:r>
              <a:rPr sz="1550" spc="5">
                <a:solidFill>
                  <a:srgbClr val="FFFFFF"/>
                </a:solidFill>
                <a:latin typeface="Arial"/>
                <a:cs typeface="Arial"/>
              </a:rPr>
              <a:t>t</a:t>
            </a:r>
            <a:r>
              <a:rPr sz="1550" spc="20">
                <a:solidFill>
                  <a:srgbClr val="FFFFFF"/>
                </a:solidFill>
                <a:latin typeface="Arial"/>
                <a:cs typeface="Arial"/>
              </a:rPr>
              <a:t>a</a:t>
            </a:r>
            <a:r>
              <a:rPr sz="1550" spc="5">
                <a:solidFill>
                  <a:srgbClr val="FFFFFF"/>
                </a:solidFill>
                <a:latin typeface="Arial"/>
                <a:cs typeface="Arial"/>
              </a:rPr>
              <a:t>t</a:t>
            </a:r>
            <a:r>
              <a:rPr sz="1550" spc="-50">
                <a:solidFill>
                  <a:srgbClr val="FFFFFF"/>
                </a:solidFill>
                <a:latin typeface="Arial"/>
                <a:cs typeface="Arial"/>
              </a:rPr>
              <a:t>i</a:t>
            </a:r>
            <a:r>
              <a:rPr sz="1550" spc="20">
                <a:solidFill>
                  <a:srgbClr val="FFFFFF"/>
                </a:solidFill>
                <a:latin typeface="Arial"/>
                <a:cs typeface="Arial"/>
              </a:rPr>
              <a:t>o</a:t>
            </a:r>
            <a:r>
              <a:rPr sz="1550" spc="-5">
                <a:solidFill>
                  <a:srgbClr val="FFFFFF"/>
                </a:solidFill>
                <a:latin typeface="Arial"/>
                <a:cs typeface="Arial"/>
              </a:rPr>
              <a:t>n  </a:t>
            </a:r>
            <a:r>
              <a:rPr sz="2000" b="1" spc="10">
                <a:solidFill>
                  <a:srgbClr val="FFFFFF"/>
                </a:solidFill>
                <a:latin typeface="Arial"/>
                <a:cs typeface="Arial"/>
              </a:rPr>
              <a:t>M</a:t>
            </a:r>
            <a:r>
              <a:rPr sz="1550" spc="10">
                <a:solidFill>
                  <a:srgbClr val="FFFFFF"/>
                </a:solidFill>
                <a:latin typeface="Arial"/>
                <a:cs typeface="Arial"/>
              </a:rPr>
              <a:t>aintenance</a:t>
            </a:r>
            <a:endParaRPr sz="1550">
              <a:latin typeface="Arial"/>
              <a:cs typeface="Arial"/>
            </a:endParaRPr>
          </a:p>
        </p:txBody>
      </p:sp>
      <p:sp>
        <p:nvSpPr>
          <p:cNvPr id="39" name="object 39"/>
          <p:cNvSpPr txBox="1"/>
          <p:nvPr/>
        </p:nvSpPr>
        <p:spPr>
          <a:xfrm>
            <a:off x="1109789" y="2713699"/>
            <a:ext cx="1293495" cy="254000"/>
          </a:xfrm>
          <a:prstGeom prst="rect">
            <a:avLst/>
          </a:prstGeom>
        </p:spPr>
        <p:txBody>
          <a:bodyPr vert="horz" wrap="square" lIns="0" tIns="12700" rIns="0" bIns="0" rtlCol="0">
            <a:spAutoFit/>
          </a:bodyPr>
          <a:lstStyle/>
          <a:p>
            <a:pPr marL="12700">
              <a:lnSpc>
                <a:spcPct val="100000"/>
              </a:lnSpc>
              <a:spcBef>
                <a:spcPts val="100"/>
              </a:spcBef>
            </a:pPr>
            <a:r>
              <a:rPr sz="1500" u="heavy">
                <a:solidFill>
                  <a:srgbClr val="FFFFFF"/>
                </a:solidFill>
                <a:uFill>
                  <a:solidFill>
                    <a:srgbClr val="FFFFFF"/>
                  </a:solidFill>
                </a:uFill>
                <a:latin typeface="Arial"/>
                <a:cs typeface="Arial"/>
              </a:rPr>
              <a:t>Characteristics</a:t>
            </a:r>
            <a:endParaRPr sz="1500">
              <a:latin typeface="Arial"/>
              <a:cs typeface="Arial"/>
            </a:endParaRPr>
          </a:p>
        </p:txBody>
      </p:sp>
      <p:sp>
        <p:nvSpPr>
          <p:cNvPr id="40" name="object 40"/>
          <p:cNvSpPr txBox="1"/>
          <p:nvPr/>
        </p:nvSpPr>
        <p:spPr>
          <a:xfrm>
            <a:off x="4450841" y="2713699"/>
            <a:ext cx="2422525" cy="254000"/>
          </a:xfrm>
          <a:prstGeom prst="rect">
            <a:avLst/>
          </a:prstGeom>
        </p:spPr>
        <p:txBody>
          <a:bodyPr vert="horz" wrap="square" lIns="0" tIns="12700" rIns="0" bIns="0" rtlCol="0">
            <a:spAutoFit/>
          </a:bodyPr>
          <a:lstStyle/>
          <a:p>
            <a:pPr marL="12700">
              <a:lnSpc>
                <a:spcPct val="100000"/>
              </a:lnSpc>
              <a:spcBef>
                <a:spcPts val="100"/>
              </a:spcBef>
            </a:pPr>
            <a:r>
              <a:rPr sz="1500" u="heavy">
                <a:solidFill>
                  <a:srgbClr val="FFFFFF"/>
                </a:solidFill>
                <a:uFill>
                  <a:solidFill>
                    <a:srgbClr val="FFFFFF"/>
                  </a:solidFill>
                </a:uFill>
                <a:latin typeface="Arial"/>
                <a:cs typeface="Arial"/>
              </a:rPr>
              <a:t>Perspectives </a:t>
            </a:r>
            <a:r>
              <a:rPr sz="1500" u="heavy" spc="-5">
                <a:solidFill>
                  <a:srgbClr val="FFFFFF"/>
                </a:solidFill>
                <a:uFill>
                  <a:solidFill>
                    <a:srgbClr val="FFFFFF"/>
                  </a:solidFill>
                </a:uFill>
                <a:latin typeface="Arial"/>
                <a:cs typeface="Arial"/>
              </a:rPr>
              <a:t>on</a:t>
            </a:r>
            <a:r>
              <a:rPr sz="1500" u="heavy" spc="-180">
                <a:solidFill>
                  <a:srgbClr val="FFFFFF"/>
                </a:solidFill>
                <a:uFill>
                  <a:solidFill>
                    <a:srgbClr val="FFFFFF"/>
                  </a:solidFill>
                </a:uFill>
                <a:latin typeface="Arial"/>
                <a:cs typeface="Arial"/>
              </a:rPr>
              <a:t> </a:t>
            </a:r>
            <a:r>
              <a:rPr sz="1500" u="heavy">
                <a:solidFill>
                  <a:srgbClr val="FFFFFF"/>
                </a:solidFill>
                <a:uFill>
                  <a:solidFill>
                    <a:srgbClr val="FFFFFF"/>
                  </a:solidFill>
                </a:uFill>
                <a:latin typeface="Arial"/>
                <a:cs typeface="Arial"/>
              </a:rPr>
              <a:t>Intervention</a:t>
            </a:r>
            <a:endParaRPr sz="1500">
              <a:latin typeface="Arial"/>
              <a:cs typeface="Arial"/>
            </a:endParaRPr>
          </a:p>
        </p:txBody>
      </p:sp>
      <p:sp>
        <p:nvSpPr>
          <p:cNvPr id="41" name="object 41"/>
          <p:cNvSpPr/>
          <p:nvPr/>
        </p:nvSpPr>
        <p:spPr>
          <a:xfrm>
            <a:off x="1757426" y="3021230"/>
            <a:ext cx="0" cy="1771650"/>
          </a:xfrm>
          <a:custGeom>
            <a:avLst/>
            <a:gdLst/>
            <a:ahLst/>
            <a:cxnLst/>
            <a:rect l="l" t="t" r="r" b="b"/>
            <a:pathLst>
              <a:path h="1771650">
                <a:moveTo>
                  <a:pt x="0" y="0"/>
                </a:moveTo>
                <a:lnTo>
                  <a:pt x="0" y="1771269"/>
                </a:lnTo>
              </a:path>
            </a:pathLst>
          </a:custGeom>
          <a:ln w="6350">
            <a:solidFill>
              <a:srgbClr val="FFFFFF"/>
            </a:solidFill>
            <a:prstDash val="sysDot"/>
          </a:ln>
        </p:spPr>
        <p:txBody>
          <a:bodyPr wrap="square" lIns="0" tIns="0" rIns="0" bIns="0" rtlCol="0"/>
          <a:lstStyle/>
          <a:p>
            <a:endParaRPr/>
          </a:p>
        </p:txBody>
      </p:sp>
      <p:sp>
        <p:nvSpPr>
          <p:cNvPr id="42" name="object 42"/>
          <p:cNvSpPr/>
          <p:nvPr/>
        </p:nvSpPr>
        <p:spPr>
          <a:xfrm>
            <a:off x="5662676" y="3021230"/>
            <a:ext cx="0" cy="1771650"/>
          </a:xfrm>
          <a:custGeom>
            <a:avLst/>
            <a:gdLst/>
            <a:ahLst/>
            <a:cxnLst/>
            <a:rect l="l" t="t" r="r" b="b"/>
            <a:pathLst>
              <a:path h="1771650">
                <a:moveTo>
                  <a:pt x="0" y="0"/>
                </a:moveTo>
                <a:lnTo>
                  <a:pt x="0" y="1771269"/>
                </a:lnTo>
              </a:path>
            </a:pathLst>
          </a:custGeom>
          <a:ln w="6350">
            <a:solidFill>
              <a:srgbClr val="FFFFFF"/>
            </a:solidFill>
            <a:prstDash val="sysDot"/>
          </a:ln>
        </p:spPr>
        <p:txBody>
          <a:bodyPr wrap="square" lIns="0" tIns="0" rIns="0" bIns="0" rtlCol="0"/>
          <a:lstStyle/>
          <a:p>
            <a:endParaRPr/>
          </a:p>
        </p:txBody>
      </p:sp>
      <p:sp>
        <p:nvSpPr>
          <p:cNvPr id="43" name="object 43"/>
          <p:cNvSpPr/>
          <p:nvPr/>
        </p:nvSpPr>
        <p:spPr>
          <a:xfrm>
            <a:off x="314325" y="3330729"/>
            <a:ext cx="1381125" cy="1390650"/>
          </a:xfrm>
          <a:custGeom>
            <a:avLst/>
            <a:gdLst/>
            <a:ahLst/>
            <a:cxnLst/>
            <a:rect l="l" t="t" r="r" b="b"/>
            <a:pathLst>
              <a:path w="1381125" h="1390650">
                <a:moveTo>
                  <a:pt x="690562" y="0"/>
                </a:moveTo>
                <a:lnTo>
                  <a:pt x="643280" y="1600"/>
                </a:lnTo>
                <a:lnTo>
                  <a:pt x="596861" y="6350"/>
                </a:lnTo>
                <a:lnTo>
                  <a:pt x="551395" y="14122"/>
                </a:lnTo>
                <a:lnTo>
                  <a:pt x="506984" y="24841"/>
                </a:lnTo>
                <a:lnTo>
                  <a:pt x="463740" y="38379"/>
                </a:lnTo>
                <a:lnTo>
                  <a:pt x="421767" y="54635"/>
                </a:lnTo>
                <a:lnTo>
                  <a:pt x="381165" y="73520"/>
                </a:lnTo>
                <a:lnTo>
                  <a:pt x="342023" y="94919"/>
                </a:lnTo>
                <a:lnTo>
                  <a:pt x="304469" y="118745"/>
                </a:lnTo>
                <a:lnTo>
                  <a:pt x="268579" y="144868"/>
                </a:lnTo>
                <a:lnTo>
                  <a:pt x="234480" y="173202"/>
                </a:lnTo>
                <a:lnTo>
                  <a:pt x="202260" y="203644"/>
                </a:lnTo>
                <a:lnTo>
                  <a:pt x="172034" y="236080"/>
                </a:lnTo>
                <a:lnTo>
                  <a:pt x="143890" y="270421"/>
                </a:lnTo>
                <a:lnTo>
                  <a:pt x="117932" y="306552"/>
                </a:lnTo>
                <a:lnTo>
                  <a:pt x="94284" y="344373"/>
                </a:lnTo>
                <a:lnTo>
                  <a:pt x="73025" y="383768"/>
                </a:lnTo>
                <a:lnTo>
                  <a:pt x="54267" y="424662"/>
                </a:lnTo>
                <a:lnTo>
                  <a:pt x="38112" y="466928"/>
                </a:lnTo>
                <a:lnTo>
                  <a:pt x="24663" y="510463"/>
                </a:lnTo>
                <a:lnTo>
                  <a:pt x="14033" y="555180"/>
                </a:lnTo>
                <a:lnTo>
                  <a:pt x="6299" y="600964"/>
                </a:lnTo>
                <a:lnTo>
                  <a:pt x="1587" y="647712"/>
                </a:lnTo>
                <a:lnTo>
                  <a:pt x="0" y="695325"/>
                </a:lnTo>
                <a:lnTo>
                  <a:pt x="1587" y="742937"/>
                </a:lnTo>
                <a:lnTo>
                  <a:pt x="6299" y="789686"/>
                </a:lnTo>
                <a:lnTo>
                  <a:pt x="14033" y="835469"/>
                </a:lnTo>
                <a:lnTo>
                  <a:pt x="24663" y="880186"/>
                </a:lnTo>
                <a:lnTo>
                  <a:pt x="38112" y="923721"/>
                </a:lnTo>
                <a:lnTo>
                  <a:pt x="54267" y="965987"/>
                </a:lnTo>
                <a:lnTo>
                  <a:pt x="73025" y="1006881"/>
                </a:lnTo>
                <a:lnTo>
                  <a:pt x="94284" y="1046276"/>
                </a:lnTo>
                <a:lnTo>
                  <a:pt x="117932" y="1084097"/>
                </a:lnTo>
                <a:lnTo>
                  <a:pt x="143890" y="1120228"/>
                </a:lnTo>
                <a:lnTo>
                  <a:pt x="172034" y="1154569"/>
                </a:lnTo>
                <a:lnTo>
                  <a:pt x="202260" y="1187005"/>
                </a:lnTo>
                <a:lnTo>
                  <a:pt x="234480" y="1217447"/>
                </a:lnTo>
                <a:lnTo>
                  <a:pt x="268579" y="1245781"/>
                </a:lnTo>
                <a:lnTo>
                  <a:pt x="304469" y="1271905"/>
                </a:lnTo>
                <a:lnTo>
                  <a:pt x="342023" y="1295730"/>
                </a:lnTo>
                <a:lnTo>
                  <a:pt x="381165" y="1317129"/>
                </a:lnTo>
                <a:lnTo>
                  <a:pt x="421767" y="1336014"/>
                </a:lnTo>
                <a:lnTo>
                  <a:pt x="463740" y="1352270"/>
                </a:lnTo>
                <a:lnTo>
                  <a:pt x="506984" y="1365808"/>
                </a:lnTo>
                <a:lnTo>
                  <a:pt x="551395" y="1376527"/>
                </a:lnTo>
                <a:lnTo>
                  <a:pt x="596861" y="1384300"/>
                </a:lnTo>
                <a:lnTo>
                  <a:pt x="643280" y="1389049"/>
                </a:lnTo>
                <a:lnTo>
                  <a:pt x="690562" y="1390650"/>
                </a:lnTo>
                <a:lnTo>
                  <a:pt x="737844" y="1389049"/>
                </a:lnTo>
                <a:lnTo>
                  <a:pt x="784275" y="1384300"/>
                </a:lnTo>
                <a:lnTo>
                  <a:pt x="829754" y="1376527"/>
                </a:lnTo>
                <a:lnTo>
                  <a:pt x="874166" y="1365808"/>
                </a:lnTo>
                <a:lnTo>
                  <a:pt x="917409" y="1352270"/>
                </a:lnTo>
                <a:lnTo>
                  <a:pt x="959383" y="1336014"/>
                </a:lnTo>
                <a:lnTo>
                  <a:pt x="999997" y="1317129"/>
                </a:lnTo>
                <a:lnTo>
                  <a:pt x="1039126" y="1295730"/>
                </a:lnTo>
                <a:lnTo>
                  <a:pt x="1076693" y="1271905"/>
                </a:lnTo>
                <a:lnTo>
                  <a:pt x="1112570" y="1245781"/>
                </a:lnTo>
                <a:lnTo>
                  <a:pt x="1146670" y="1217447"/>
                </a:lnTo>
                <a:lnTo>
                  <a:pt x="1178890" y="1187005"/>
                </a:lnTo>
                <a:lnTo>
                  <a:pt x="1209116" y="1154569"/>
                </a:lnTo>
                <a:lnTo>
                  <a:pt x="1237259" y="1120228"/>
                </a:lnTo>
                <a:lnTo>
                  <a:pt x="1263205" y="1084097"/>
                </a:lnTo>
                <a:lnTo>
                  <a:pt x="1286852" y="1046276"/>
                </a:lnTo>
                <a:lnTo>
                  <a:pt x="1308112" y="1006881"/>
                </a:lnTo>
                <a:lnTo>
                  <a:pt x="1326870" y="965987"/>
                </a:lnTo>
                <a:lnTo>
                  <a:pt x="1343012" y="923721"/>
                </a:lnTo>
                <a:lnTo>
                  <a:pt x="1356461" y="880186"/>
                </a:lnTo>
                <a:lnTo>
                  <a:pt x="1367091" y="835469"/>
                </a:lnTo>
                <a:lnTo>
                  <a:pt x="1374825" y="789686"/>
                </a:lnTo>
                <a:lnTo>
                  <a:pt x="1379537" y="742937"/>
                </a:lnTo>
                <a:lnTo>
                  <a:pt x="1381125" y="695325"/>
                </a:lnTo>
                <a:lnTo>
                  <a:pt x="1379537" y="647712"/>
                </a:lnTo>
                <a:lnTo>
                  <a:pt x="1374825" y="600964"/>
                </a:lnTo>
                <a:lnTo>
                  <a:pt x="1367091" y="555180"/>
                </a:lnTo>
                <a:lnTo>
                  <a:pt x="1356461" y="510463"/>
                </a:lnTo>
                <a:lnTo>
                  <a:pt x="1343012" y="466928"/>
                </a:lnTo>
                <a:lnTo>
                  <a:pt x="1326870" y="424662"/>
                </a:lnTo>
                <a:lnTo>
                  <a:pt x="1308112" y="383768"/>
                </a:lnTo>
                <a:lnTo>
                  <a:pt x="1286852" y="344373"/>
                </a:lnTo>
                <a:lnTo>
                  <a:pt x="1263205" y="306552"/>
                </a:lnTo>
                <a:lnTo>
                  <a:pt x="1237259" y="270421"/>
                </a:lnTo>
                <a:lnTo>
                  <a:pt x="1209116" y="236080"/>
                </a:lnTo>
                <a:lnTo>
                  <a:pt x="1178890" y="203644"/>
                </a:lnTo>
                <a:lnTo>
                  <a:pt x="1146670" y="173202"/>
                </a:lnTo>
                <a:lnTo>
                  <a:pt x="1112570" y="144868"/>
                </a:lnTo>
                <a:lnTo>
                  <a:pt x="1076693" y="118745"/>
                </a:lnTo>
                <a:lnTo>
                  <a:pt x="1039126" y="94919"/>
                </a:lnTo>
                <a:lnTo>
                  <a:pt x="999997" y="73520"/>
                </a:lnTo>
                <a:lnTo>
                  <a:pt x="959383" y="54635"/>
                </a:lnTo>
                <a:lnTo>
                  <a:pt x="917409" y="38379"/>
                </a:lnTo>
                <a:lnTo>
                  <a:pt x="874166" y="24841"/>
                </a:lnTo>
                <a:lnTo>
                  <a:pt x="829754" y="14122"/>
                </a:lnTo>
                <a:lnTo>
                  <a:pt x="784275" y="6350"/>
                </a:lnTo>
                <a:lnTo>
                  <a:pt x="737844" y="1600"/>
                </a:lnTo>
                <a:lnTo>
                  <a:pt x="690562" y="0"/>
                </a:lnTo>
                <a:close/>
              </a:path>
            </a:pathLst>
          </a:custGeom>
          <a:solidFill>
            <a:srgbClr val="FFFFFF"/>
          </a:solidFill>
        </p:spPr>
        <p:txBody>
          <a:bodyPr wrap="square" lIns="0" tIns="0" rIns="0" bIns="0" rtlCol="0"/>
          <a:lstStyle/>
          <a:p>
            <a:endParaRPr/>
          </a:p>
        </p:txBody>
      </p:sp>
      <p:sp>
        <p:nvSpPr>
          <p:cNvPr id="44" name="object 44"/>
          <p:cNvSpPr/>
          <p:nvPr/>
        </p:nvSpPr>
        <p:spPr>
          <a:xfrm>
            <a:off x="438150" y="3587904"/>
            <a:ext cx="1133475" cy="1133475"/>
          </a:xfrm>
          <a:custGeom>
            <a:avLst/>
            <a:gdLst/>
            <a:ahLst/>
            <a:cxnLst/>
            <a:rect l="l" t="t" r="r" b="b"/>
            <a:pathLst>
              <a:path w="1133475" h="1133475">
                <a:moveTo>
                  <a:pt x="566737" y="0"/>
                </a:moveTo>
                <a:lnTo>
                  <a:pt x="517842" y="2082"/>
                </a:lnTo>
                <a:lnTo>
                  <a:pt x="470090" y="8204"/>
                </a:lnTo>
                <a:lnTo>
                  <a:pt x="423672" y="18211"/>
                </a:lnTo>
                <a:lnTo>
                  <a:pt x="378752" y="31927"/>
                </a:lnTo>
                <a:lnTo>
                  <a:pt x="335483" y="49174"/>
                </a:lnTo>
                <a:lnTo>
                  <a:pt x="294068" y="69786"/>
                </a:lnTo>
                <a:lnTo>
                  <a:pt x="254647" y="93599"/>
                </a:lnTo>
                <a:lnTo>
                  <a:pt x="217398" y="120434"/>
                </a:lnTo>
                <a:lnTo>
                  <a:pt x="182511" y="150126"/>
                </a:lnTo>
                <a:lnTo>
                  <a:pt x="150126" y="182499"/>
                </a:lnTo>
                <a:lnTo>
                  <a:pt x="120434" y="217398"/>
                </a:lnTo>
                <a:lnTo>
                  <a:pt x="93598" y="254635"/>
                </a:lnTo>
                <a:lnTo>
                  <a:pt x="69786" y="294043"/>
                </a:lnTo>
                <a:lnTo>
                  <a:pt x="49174" y="335470"/>
                </a:lnTo>
                <a:lnTo>
                  <a:pt x="31927" y="378714"/>
                </a:lnTo>
                <a:lnTo>
                  <a:pt x="18211" y="423633"/>
                </a:lnTo>
                <a:lnTo>
                  <a:pt x="8204" y="470052"/>
                </a:lnTo>
                <a:lnTo>
                  <a:pt x="2082" y="517779"/>
                </a:lnTo>
                <a:lnTo>
                  <a:pt x="0" y="566674"/>
                </a:lnTo>
                <a:lnTo>
                  <a:pt x="2082" y="615581"/>
                </a:lnTo>
                <a:lnTo>
                  <a:pt x="8204" y="663333"/>
                </a:lnTo>
                <a:lnTo>
                  <a:pt x="18211" y="709764"/>
                </a:lnTo>
                <a:lnTo>
                  <a:pt x="31927" y="754697"/>
                </a:lnTo>
                <a:lnTo>
                  <a:pt x="49174" y="797953"/>
                </a:lnTo>
                <a:lnTo>
                  <a:pt x="69786" y="839381"/>
                </a:lnTo>
                <a:lnTo>
                  <a:pt x="93598" y="878801"/>
                </a:lnTo>
                <a:lnTo>
                  <a:pt x="120434" y="916051"/>
                </a:lnTo>
                <a:lnTo>
                  <a:pt x="150126" y="950950"/>
                </a:lnTo>
                <a:lnTo>
                  <a:pt x="182511" y="983335"/>
                </a:lnTo>
                <a:lnTo>
                  <a:pt x="217398" y="1013028"/>
                </a:lnTo>
                <a:lnTo>
                  <a:pt x="254647" y="1039876"/>
                </a:lnTo>
                <a:lnTo>
                  <a:pt x="294068" y="1063688"/>
                </a:lnTo>
                <a:lnTo>
                  <a:pt x="335483" y="1084300"/>
                </a:lnTo>
                <a:lnTo>
                  <a:pt x="378752" y="1101547"/>
                </a:lnTo>
                <a:lnTo>
                  <a:pt x="423672" y="1115263"/>
                </a:lnTo>
                <a:lnTo>
                  <a:pt x="470090" y="1125270"/>
                </a:lnTo>
                <a:lnTo>
                  <a:pt x="517842" y="1131392"/>
                </a:lnTo>
                <a:lnTo>
                  <a:pt x="566737" y="1133475"/>
                </a:lnTo>
                <a:lnTo>
                  <a:pt x="615632" y="1131392"/>
                </a:lnTo>
                <a:lnTo>
                  <a:pt x="663384" y="1125270"/>
                </a:lnTo>
                <a:lnTo>
                  <a:pt x="709803" y="1115263"/>
                </a:lnTo>
                <a:lnTo>
                  <a:pt x="754722" y="1101547"/>
                </a:lnTo>
                <a:lnTo>
                  <a:pt x="797979" y="1084300"/>
                </a:lnTo>
                <a:lnTo>
                  <a:pt x="839406" y="1063688"/>
                </a:lnTo>
                <a:lnTo>
                  <a:pt x="878827" y="1039876"/>
                </a:lnTo>
                <a:lnTo>
                  <a:pt x="916063" y="1013028"/>
                </a:lnTo>
                <a:lnTo>
                  <a:pt x="950963" y="983335"/>
                </a:lnTo>
                <a:lnTo>
                  <a:pt x="983348" y="950950"/>
                </a:lnTo>
                <a:lnTo>
                  <a:pt x="1013040" y="916051"/>
                </a:lnTo>
                <a:lnTo>
                  <a:pt x="1039876" y="878801"/>
                </a:lnTo>
                <a:lnTo>
                  <a:pt x="1063688" y="839381"/>
                </a:lnTo>
                <a:lnTo>
                  <a:pt x="1084300" y="797953"/>
                </a:lnTo>
                <a:lnTo>
                  <a:pt x="1101547" y="754697"/>
                </a:lnTo>
                <a:lnTo>
                  <a:pt x="1115263" y="709764"/>
                </a:lnTo>
                <a:lnTo>
                  <a:pt x="1125270" y="663333"/>
                </a:lnTo>
                <a:lnTo>
                  <a:pt x="1131392" y="615581"/>
                </a:lnTo>
                <a:lnTo>
                  <a:pt x="1133475" y="566674"/>
                </a:lnTo>
                <a:lnTo>
                  <a:pt x="1131392" y="517779"/>
                </a:lnTo>
                <a:lnTo>
                  <a:pt x="1125270" y="470052"/>
                </a:lnTo>
                <a:lnTo>
                  <a:pt x="1115263" y="423633"/>
                </a:lnTo>
                <a:lnTo>
                  <a:pt x="1101547" y="378714"/>
                </a:lnTo>
                <a:lnTo>
                  <a:pt x="1084300" y="335470"/>
                </a:lnTo>
                <a:lnTo>
                  <a:pt x="1063688" y="294043"/>
                </a:lnTo>
                <a:lnTo>
                  <a:pt x="1039876" y="254635"/>
                </a:lnTo>
                <a:lnTo>
                  <a:pt x="1013040" y="217398"/>
                </a:lnTo>
                <a:lnTo>
                  <a:pt x="983348" y="182499"/>
                </a:lnTo>
                <a:lnTo>
                  <a:pt x="950963" y="150126"/>
                </a:lnTo>
                <a:lnTo>
                  <a:pt x="916063" y="120434"/>
                </a:lnTo>
                <a:lnTo>
                  <a:pt x="878827" y="93599"/>
                </a:lnTo>
                <a:lnTo>
                  <a:pt x="839406" y="69786"/>
                </a:lnTo>
                <a:lnTo>
                  <a:pt x="797979" y="49174"/>
                </a:lnTo>
                <a:lnTo>
                  <a:pt x="754722" y="31927"/>
                </a:lnTo>
                <a:lnTo>
                  <a:pt x="709803" y="18211"/>
                </a:lnTo>
                <a:lnTo>
                  <a:pt x="663384" y="8204"/>
                </a:lnTo>
                <a:lnTo>
                  <a:pt x="615632" y="2082"/>
                </a:lnTo>
                <a:lnTo>
                  <a:pt x="566737" y="0"/>
                </a:lnTo>
                <a:close/>
              </a:path>
            </a:pathLst>
          </a:custGeom>
          <a:solidFill>
            <a:srgbClr val="AFC8A8"/>
          </a:solidFill>
        </p:spPr>
        <p:txBody>
          <a:bodyPr wrap="square" lIns="0" tIns="0" rIns="0" bIns="0" rtlCol="0"/>
          <a:lstStyle/>
          <a:p>
            <a:endParaRPr/>
          </a:p>
        </p:txBody>
      </p:sp>
      <p:sp>
        <p:nvSpPr>
          <p:cNvPr id="45" name="object 45"/>
          <p:cNvSpPr/>
          <p:nvPr/>
        </p:nvSpPr>
        <p:spPr>
          <a:xfrm>
            <a:off x="552450" y="3806979"/>
            <a:ext cx="904875" cy="914400"/>
          </a:xfrm>
          <a:custGeom>
            <a:avLst/>
            <a:gdLst/>
            <a:ahLst/>
            <a:cxnLst/>
            <a:rect l="l" t="t" r="r" b="b"/>
            <a:pathLst>
              <a:path w="904875" h="914400">
                <a:moveTo>
                  <a:pt x="452437" y="0"/>
                </a:moveTo>
                <a:lnTo>
                  <a:pt x="406184" y="2362"/>
                </a:lnTo>
                <a:lnTo>
                  <a:pt x="361251" y="9283"/>
                </a:lnTo>
                <a:lnTo>
                  <a:pt x="317893" y="20561"/>
                </a:lnTo>
                <a:lnTo>
                  <a:pt x="276326" y="35928"/>
                </a:lnTo>
                <a:lnTo>
                  <a:pt x="236778" y="55181"/>
                </a:lnTo>
                <a:lnTo>
                  <a:pt x="199478" y="78092"/>
                </a:lnTo>
                <a:lnTo>
                  <a:pt x="164642" y="104406"/>
                </a:lnTo>
                <a:lnTo>
                  <a:pt x="132511" y="133921"/>
                </a:lnTo>
                <a:lnTo>
                  <a:pt x="103314" y="166395"/>
                </a:lnTo>
                <a:lnTo>
                  <a:pt x="77266" y="201587"/>
                </a:lnTo>
                <a:lnTo>
                  <a:pt x="54610" y="239280"/>
                </a:lnTo>
                <a:lnTo>
                  <a:pt x="35559" y="279247"/>
                </a:lnTo>
                <a:lnTo>
                  <a:pt x="20345" y="321259"/>
                </a:lnTo>
                <a:lnTo>
                  <a:pt x="9194" y="365061"/>
                </a:lnTo>
                <a:lnTo>
                  <a:pt x="2336" y="410464"/>
                </a:lnTo>
                <a:lnTo>
                  <a:pt x="0" y="457200"/>
                </a:lnTo>
                <a:lnTo>
                  <a:pt x="2336" y="503936"/>
                </a:lnTo>
                <a:lnTo>
                  <a:pt x="9194" y="549338"/>
                </a:lnTo>
                <a:lnTo>
                  <a:pt x="20345" y="593140"/>
                </a:lnTo>
                <a:lnTo>
                  <a:pt x="35559" y="635152"/>
                </a:lnTo>
                <a:lnTo>
                  <a:pt x="54610" y="675119"/>
                </a:lnTo>
                <a:lnTo>
                  <a:pt x="77266" y="712812"/>
                </a:lnTo>
                <a:lnTo>
                  <a:pt x="103314" y="748004"/>
                </a:lnTo>
                <a:lnTo>
                  <a:pt x="132511" y="780478"/>
                </a:lnTo>
                <a:lnTo>
                  <a:pt x="164642" y="809993"/>
                </a:lnTo>
                <a:lnTo>
                  <a:pt x="199478" y="836307"/>
                </a:lnTo>
                <a:lnTo>
                  <a:pt x="236778" y="859205"/>
                </a:lnTo>
                <a:lnTo>
                  <a:pt x="276326" y="878471"/>
                </a:lnTo>
                <a:lnTo>
                  <a:pt x="317893" y="893838"/>
                </a:lnTo>
                <a:lnTo>
                  <a:pt x="361251" y="905103"/>
                </a:lnTo>
                <a:lnTo>
                  <a:pt x="406184" y="912037"/>
                </a:lnTo>
                <a:lnTo>
                  <a:pt x="452437" y="914400"/>
                </a:lnTo>
                <a:lnTo>
                  <a:pt x="498690" y="912037"/>
                </a:lnTo>
                <a:lnTo>
                  <a:pt x="543623" y="905103"/>
                </a:lnTo>
                <a:lnTo>
                  <a:pt x="586981" y="893838"/>
                </a:lnTo>
                <a:lnTo>
                  <a:pt x="628548" y="878471"/>
                </a:lnTo>
                <a:lnTo>
                  <a:pt x="668096" y="859205"/>
                </a:lnTo>
                <a:lnTo>
                  <a:pt x="705396" y="836307"/>
                </a:lnTo>
                <a:lnTo>
                  <a:pt x="740232" y="809993"/>
                </a:lnTo>
                <a:lnTo>
                  <a:pt x="772363" y="780478"/>
                </a:lnTo>
                <a:lnTo>
                  <a:pt x="801560" y="748004"/>
                </a:lnTo>
                <a:lnTo>
                  <a:pt x="827608" y="712812"/>
                </a:lnTo>
                <a:lnTo>
                  <a:pt x="850265" y="675119"/>
                </a:lnTo>
                <a:lnTo>
                  <a:pt x="869315" y="635152"/>
                </a:lnTo>
                <a:lnTo>
                  <a:pt x="884529" y="593140"/>
                </a:lnTo>
                <a:lnTo>
                  <a:pt x="895680" y="549338"/>
                </a:lnTo>
                <a:lnTo>
                  <a:pt x="902538" y="503936"/>
                </a:lnTo>
                <a:lnTo>
                  <a:pt x="904875" y="457200"/>
                </a:lnTo>
                <a:lnTo>
                  <a:pt x="902538" y="410464"/>
                </a:lnTo>
                <a:lnTo>
                  <a:pt x="895680" y="365061"/>
                </a:lnTo>
                <a:lnTo>
                  <a:pt x="884529" y="321259"/>
                </a:lnTo>
                <a:lnTo>
                  <a:pt x="869315" y="279247"/>
                </a:lnTo>
                <a:lnTo>
                  <a:pt x="850265" y="239280"/>
                </a:lnTo>
                <a:lnTo>
                  <a:pt x="827608" y="201587"/>
                </a:lnTo>
                <a:lnTo>
                  <a:pt x="801560" y="166395"/>
                </a:lnTo>
                <a:lnTo>
                  <a:pt x="772363" y="133921"/>
                </a:lnTo>
                <a:lnTo>
                  <a:pt x="740232" y="104406"/>
                </a:lnTo>
                <a:lnTo>
                  <a:pt x="705396" y="78092"/>
                </a:lnTo>
                <a:lnTo>
                  <a:pt x="668096" y="55181"/>
                </a:lnTo>
                <a:lnTo>
                  <a:pt x="628548" y="35928"/>
                </a:lnTo>
                <a:lnTo>
                  <a:pt x="586981" y="20561"/>
                </a:lnTo>
                <a:lnTo>
                  <a:pt x="543623" y="9283"/>
                </a:lnTo>
                <a:lnTo>
                  <a:pt x="498690" y="2362"/>
                </a:lnTo>
                <a:lnTo>
                  <a:pt x="452437" y="0"/>
                </a:lnTo>
                <a:close/>
              </a:path>
            </a:pathLst>
          </a:custGeom>
          <a:solidFill>
            <a:srgbClr val="6A945E"/>
          </a:solidFill>
        </p:spPr>
        <p:txBody>
          <a:bodyPr wrap="square" lIns="0" tIns="0" rIns="0" bIns="0" rtlCol="0"/>
          <a:lstStyle/>
          <a:p>
            <a:endParaRPr/>
          </a:p>
        </p:txBody>
      </p:sp>
      <p:sp>
        <p:nvSpPr>
          <p:cNvPr id="46" name="object 46"/>
          <p:cNvSpPr/>
          <p:nvPr/>
        </p:nvSpPr>
        <p:spPr>
          <a:xfrm>
            <a:off x="4219575" y="3330729"/>
            <a:ext cx="1390650" cy="1390650"/>
          </a:xfrm>
          <a:custGeom>
            <a:avLst/>
            <a:gdLst/>
            <a:ahLst/>
            <a:cxnLst/>
            <a:rect l="l" t="t" r="r" b="b"/>
            <a:pathLst>
              <a:path w="1390650" h="1390650">
                <a:moveTo>
                  <a:pt x="695325" y="0"/>
                </a:moveTo>
                <a:lnTo>
                  <a:pt x="647712" y="1600"/>
                </a:lnTo>
                <a:lnTo>
                  <a:pt x="600964" y="6350"/>
                </a:lnTo>
                <a:lnTo>
                  <a:pt x="555180" y="14122"/>
                </a:lnTo>
                <a:lnTo>
                  <a:pt x="510463" y="24841"/>
                </a:lnTo>
                <a:lnTo>
                  <a:pt x="466928" y="38379"/>
                </a:lnTo>
                <a:lnTo>
                  <a:pt x="424662" y="54635"/>
                </a:lnTo>
                <a:lnTo>
                  <a:pt x="383768" y="73520"/>
                </a:lnTo>
                <a:lnTo>
                  <a:pt x="344373" y="94919"/>
                </a:lnTo>
                <a:lnTo>
                  <a:pt x="306552" y="118745"/>
                </a:lnTo>
                <a:lnTo>
                  <a:pt x="270421" y="144868"/>
                </a:lnTo>
                <a:lnTo>
                  <a:pt x="236080" y="173202"/>
                </a:lnTo>
                <a:lnTo>
                  <a:pt x="203644" y="203644"/>
                </a:lnTo>
                <a:lnTo>
                  <a:pt x="173202" y="236080"/>
                </a:lnTo>
                <a:lnTo>
                  <a:pt x="144868" y="270421"/>
                </a:lnTo>
                <a:lnTo>
                  <a:pt x="118745" y="306552"/>
                </a:lnTo>
                <a:lnTo>
                  <a:pt x="94919" y="344373"/>
                </a:lnTo>
                <a:lnTo>
                  <a:pt x="73520" y="383768"/>
                </a:lnTo>
                <a:lnTo>
                  <a:pt x="54635" y="424662"/>
                </a:lnTo>
                <a:lnTo>
                  <a:pt x="38379" y="466928"/>
                </a:lnTo>
                <a:lnTo>
                  <a:pt x="24841" y="510463"/>
                </a:lnTo>
                <a:lnTo>
                  <a:pt x="14122" y="555180"/>
                </a:lnTo>
                <a:lnTo>
                  <a:pt x="6350" y="600964"/>
                </a:lnTo>
                <a:lnTo>
                  <a:pt x="1600" y="647712"/>
                </a:lnTo>
                <a:lnTo>
                  <a:pt x="0" y="695325"/>
                </a:lnTo>
                <a:lnTo>
                  <a:pt x="1600" y="742937"/>
                </a:lnTo>
                <a:lnTo>
                  <a:pt x="6350" y="789686"/>
                </a:lnTo>
                <a:lnTo>
                  <a:pt x="14122" y="835469"/>
                </a:lnTo>
                <a:lnTo>
                  <a:pt x="24841" y="880186"/>
                </a:lnTo>
                <a:lnTo>
                  <a:pt x="38379" y="923721"/>
                </a:lnTo>
                <a:lnTo>
                  <a:pt x="54635" y="965987"/>
                </a:lnTo>
                <a:lnTo>
                  <a:pt x="73520" y="1006881"/>
                </a:lnTo>
                <a:lnTo>
                  <a:pt x="94919" y="1046276"/>
                </a:lnTo>
                <a:lnTo>
                  <a:pt x="118745" y="1084097"/>
                </a:lnTo>
                <a:lnTo>
                  <a:pt x="144868" y="1120228"/>
                </a:lnTo>
                <a:lnTo>
                  <a:pt x="173202" y="1154569"/>
                </a:lnTo>
                <a:lnTo>
                  <a:pt x="203644" y="1187005"/>
                </a:lnTo>
                <a:lnTo>
                  <a:pt x="236080" y="1217447"/>
                </a:lnTo>
                <a:lnTo>
                  <a:pt x="270421" y="1245781"/>
                </a:lnTo>
                <a:lnTo>
                  <a:pt x="306552" y="1271905"/>
                </a:lnTo>
                <a:lnTo>
                  <a:pt x="344373" y="1295730"/>
                </a:lnTo>
                <a:lnTo>
                  <a:pt x="383768" y="1317129"/>
                </a:lnTo>
                <a:lnTo>
                  <a:pt x="424662" y="1336014"/>
                </a:lnTo>
                <a:lnTo>
                  <a:pt x="466928" y="1352270"/>
                </a:lnTo>
                <a:lnTo>
                  <a:pt x="510463" y="1365808"/>
                </a:lnTo>
                <a:lnTo>
                  <a:pt x="555180" y="1376527"/>
                </a:lnTo>
                <a:lnTo>
                  <a:pt x="600964" y="1384300"/>
                </a:lnTo>
                <a:lnTo>
                  <a:pt x="647712" y="1389049"/>
                </a:lnTo>
                <a:lnTo>
                  <a:pt x="695325" y="1390650"/>
                </a:lnTo>
                <a:lnTo>
                  <a:pt x="742937" y="1389049"/>
                </a:lnTo>
                <a:lnTo>
                  <a:pt x="789686" y="1384300"/>
                </a:lnTo>
                <a:lnTo>
                  <a:pt x="835469" y="1376527"/>
                </a:lnTo>
                <a:lnTo>
                  <a:pt x="880186" y="1365808"/>
                </a:lnTo>
                <a:lnTo>
                  <a:pt x="923721" y="1352270"/>
                </a:lnTo>
                <a:lnTo>
                  <a:pt x="965987" y="1336014"/>
                </a:lnTo>
                <a:lnTo>
                  <a:pt x="1006881" y="1317129"/>
                </a:lnTo>
                <a:lnTo>
                  <a:pt x="1046276" y="1295730"/>
                </a:lnTo>
                <a:lnTo>
                  <a:pt x="1084097" y="1271905"/>
                </a:lnTo>
                <a:lnTo>
                  <a:pt x="1120228" y="1245781"/>
                </a:lnTo>
                <a:lnTo>
                  <a:pt x="1154569" y="1217447"/>
                </a:lnTo>
                <a:lnTo>
                  <a:pt x="1187005" y="1187005"/>
                </a:lnTo>
                <a:lnTo>
                  <a:pt x="1217447" y="1154569"/>
                </a:lnTo>
                <a:lnTo>
                  <a:pt x="1245781" y="1120228"/>
                </a:lnTo>
                <a:lnTo>
                  <a:pt x="1271905" y="1084097"/>
                </a:lnTo>
                <a:lnTo>
                  <a:pt x="1295730" y="1046276"/>
                </a:lnTo>
                <a:lnTo>
                  <a:pt x="1317129" y="1006881"/>
                </a:lnTo>
                <a:lnTo>
                  <a:pt x="1336014" y="965987"/>
                </a:lnTo>
                <a:lnTo>
                  <a:pt x="1352270" y="923721"/>
                </a:lnTo>
                <a:lnTo>
                  <a:pt x="1365808" y="880186"/>
                </a:lnTo>
                <a:lnTo>
                  <a:pt x="1376527" y="835469"/>
                </a:lnTo>
                <a:lnTo>
                  <a:pt x="1384300" y="789686"/>
                </a:lnTo>
                <a:lnTo>
                  <a:pt x="1389049" y="742937"/>
                </a:lnTo>
                <a:lnTo>
                  <a:pt x="1390650" y="695325"/>
                </a:lnTo>
                <a:lnTo>
                  <a:pt x="1389049" y="647712"/>
                </a:lnTo>
                <a:lnTo>
                  <a:pt x="1384300" y="600964"/>
                </a:lnTo>
                <a:lnTo>
                  <a:pt x="1376527" y="555180"/>
                </a:lnTo>
                <a:lnTo>
                  <a:pt x="1365808" y="510463"/>
                </a:lnTo>
                <a:lnTo>
                  <a:pt x="1352270" y="466928"/>
                </a:lnTo>
                <a:lnTo>
                  <a:pt x="1336014" y="424662"/>
                </a:lnTo>
                <a:lnTo>
                  <a:pt x="1317129" y="383768"/>
                </a:lnTo>
                <a:lnTo>
                  <a:pt x="1295730" y="344373"/>
                </a:lnTo>
                <a:lnTo>
                  <a:pt x="1271905" y="306552"/>
                </a:lnTo>
                <a:lnTo>
                  <a:pt x="1245781" y="270421"/>
                </a:lnTo>
                <a:lnTo>
                  <a:pt x="1217447" y="236080"/>
                </a:lnTo>
                <a:lnTo>
                  <a:pt x="1187005" y="203644"/>
                </a:lnTo>
                <a:lnTo>
                  <a:pt x="1154569" y="173202"/>
                </a:lnTo>
                <a:lnTo>
                  <a:pt x="1120228" y="144868"/>
                </a:lnTo>
                <a:lnTo>
                  <a:pt x="1084097" y="118745"/>
                </a:lnTo>
                <a:lnTo>
                  <a:pt x="1046276" y="94919"/>
                </a:lnTo>
                <a:lnTo>
                  <a:pt x="1006881" y="73520"/>
                </a:lnTo>
                <a:lnTo>
                  <a:pt x="965987" y="54635"/>
                </a:lnTo>
                <a:lnTo>
                  <a:pt x="923721" y="38379"/>
                </a:lnTo>
                <a:lnTo>
                  <a:pt x="880186" y="24841"/>
                </a:lnTo>
                <a:lnTo>
                  <a:pt x="835469" y="14122"/>
                </a:lnTo>
                <a:lnTo>
                  <a:pt x="789686" y="6350"/>
                </a:lnTo>
                <a:lnTo>
                  <a:pt x="742937" y="1600"/>
                </a:lnTo>
                <a:lnTo>
                  <a:pt x="695325" y="0"/>
                </a:lnTo>
                <a:close/>
              </a:path>
            </a:pathLst>
          </a:custGeom>
          <a:solidFill>
            <a:srgbClr val="FFFFFF"/>
          </a:solidFill>
        </p:spPr>
        <p:txBody>
          <a:bodyPr wrap="square" lIns="0" tIns="0" rIns="0" bIns="0" rtlCol="0"/>
          <a:lstStyle/>
          <a:p>
            <a:endParaRPr/>
          </a:p>
        </p:txBody>
      </p:sp>
      <p:sp>
        <p:nvSpPr>
          <p:cNvPr id="47" name="object 47"/>
          <p:cNvSpPr/>
          <p:nvPr/>
        </p:nvSpPr>
        <p:spPr>
          <a:xfrm>
            <a:off x="4352925" y="3587904"/>
            <a:ext cx="1123950" cy="1133475"/>
          </a:xfrm>
          <a:custGeom>
            <a:avLst/>
            <a:gdLst/>
            <a:ahLst/>
            <a:cxnLst/>
            <a:rect l="l" t="t" r="r" b="b"/>
            <a:pathLst>
              <a:path w="1123950" h="1133475">
                <a:moveTo>
                  <a:pt x="561975" y="0"/>
                </a:moveTo>
                <a:lnTo>
                  <a:pt x="513486" y="2082"/>
                </a:lnTo>
                <a:lnTo>
                  <a:pt x="466140" y="8204"/>
                </a:lnTo>
                <a:lnTo>
                  <a:pt x="420103" y="18211"/>
                </a:lnTo>
                <a:lnTo>
                  <a:pt x="375551" y="31927"/>
                </a:lnTo>
                <a:lnTo>
                  <a:pt x="332663" y="49174"/>
                </a:lnTo>
                <a:lnTo>
                  <a:pt x="291579" y="69786"/>
                </a:lnTo>
                <a:lnTo>
                  <a:pt x="252501" y="93599"/>
                </a:lnTo>
                <a:lnTo>
                  <a:pt x="215569" y="120434"/>
                </a:lnTo>
                <a:lnTo>
                  <a:pt x="180962" y="150126"/>
                </a:lnTo>
                <a:lnTo>
                  <a:pt x="148856" y="182499"/>
                </a:lnTo>
                <a:lnTo>
                  <a:pt x="119418" y="217398"/>
                </a:lnTo>
                <a:lnTo>
                  <a:pt x="92811" y="254635"/>
                </a:lnTo>
                <a:lnTo>
                  <a:pt x="69189" y="294043"/>
                </a:lnTo>
                <a:lnTo>
                  <a:pt x="48755" y="335470"/>
                </a:lnTo>
                <a:lnTo>
                  <a:pt x="31648" y="378714"/>
                </a:lnTo>
                <a:lnTo>
                  <a:pt x="18059" y="423633"/>
                </a:lnTo>
                <a:lnTo>
                  <a:pt x="8140" y="470052"/>
                </a:lnTo>
                <a:lnTo>
                  <a:pt x="2057" y="517779"/>
                </a:lnTo>
                <a:lnTo>
                  <a:pt x="0" y="566674"/>
                </a:lnTo>
                <a:lnTo>
                  <a:pt x="2057" y="615581"/>
                </a:lnTo>
                <a:lnTo>
                  <a:pt x="8140" y="663333"/>
                </a:lnTo>
                <a:lnTo>
                  <a:pt x="18059" y="709764"/>
                </a:lnTo>
                <a:lnTo>
                  <a:pt x="31648" y="754697"/>
                </a:lnTo>
                <a:lnTo>
                  <a:pt x="48755" y="797953"/>
                </a:lnTo>
                <a:lnTo>
                  <a:pt x="69189" y="839381"/>
                </a:lnTo>
                <a:lnTo>
                  <a:pt x="92811" y="878801"/>
                </a:lnTo>
                <a:lnTo>
                  <a:pt x="119418" y="916051"/>
                </a:lnTo>
                <a:lnTo>
                  <a:pt x="148856" y="950950"/>
                </a:lnTo>
                <a:lnTo>
                  <a:pt x="180962" y="983335"/>
                </a:lnTo>
                <a:lnTo>
                  <a:pt x="215569" y="1013028"/>
                </a:lnTo>
                <a:lnTo>
                  <a:pt x="252501" y="1039876"/>
                </a:lnTo>
                <a:lnTo>
                  <a:pt x="291579" y="1063688"/>
                </a:lnTo>
                <a:lnTo>
                  <a:pt x="332663" y="1084300"/>
                </a:lnTo>
                <a:lnTo>
                  <a:pt x="375551" y="1101547"/>
                </a:lnTo>
                <a:lnTo>
                  <a:pt x="420103" y="1115263"/>
                </a:lnTo>
                <a:lnTo>
                  <a:pt x="466140" y="1125270"/>
                </a:lnTo>
                <a:lnTo>
                  <a:pt x="513486" y="1131392"/>
                </a:lnTo>
                <a:lnTo>
                  <a:pt x="561975" y="1133475"/>
                </a:lnTo>
                <a:lnTo>
                  <a:pt x="610463" y="1131392"/>
                </a:lnTo>
                <a:lnTo>
                  <a:pt x="657809" y="1125270"/>
                </a:lnTo>
                <a:lnTo>
                  <a:pt x="703846" y="1115263"/>
                </a:lnTo>
                <a:lnTo>
                  <a:pt x="748385" y="1101547"/>
                </a:lnTo>
                <a:lnTo>
                  <a:pt x="791286" y="1084300"/>
                </a:lnTo>
                <a:lnTo>
                  <a:pt x="832357" y="1063688"/>
                </a:lnTo>
                <a:lnTo>
                  <a:pt x="871448" y="1039876"/>
                </a:lnTo>
                <a:lnTo>
                  <a:pt x="908380" y="1013028"/>
                </a:lnTo>
                <a:lnTo>
                  <a:pt x="942975" y="983335"/>
                </a:lnTo>
                <a:lnTo>
                  <a:pt x="975093" y="950950"/>
                </a:lnTo>
                <a:lnTo>
                  <a:pt x="1004531" y="916051"/>
                </a:lnTo>
                <a:lnTo>
                  <a:pt x="1031138" y="878801"/>
                </a:lnTo>
                <a:lnTo>
                  <a:pt x="1054760" y="839381"/>
                </a:lnTo>
                <a:lnTo>
                  <a:pt x="1075194" y="797953"/>
                </a:lnTo>
                <a:lnTo>
                  <a:pt x="1092301" y="754697"/>
                </a:lnTo>
                <a:lnTo>
                  <a:pt x="1105890" y="709764"/>
                </a:lnTo>
                <a:lnTo>
                  <a:pt x="1115809" y="663333"/>
                </a:lnTo>
                <a:lnTo>
                  <a:pt x="1121892" y="615581"/>
                </a:lnTo>
                <a:lnTo>
                  <a:pt x="1123950" y="566674"/>
                </a:lnTo>
                <a:lnTo>
                  <a:pt x="1121892" y="517779"/>
                </a:lnTo>
                <a:lnTo>
                  <a:pt x="1115809" y="470052"/>
                </a:lnTo>
                <a:lnTo>
                  <a:pt x="1105890" y="423633"/>
                </a:lnTo>
                <a:lnTo>
                  <a:pt x="1092301" y="378714"/>
                </a:lnTo>
                <a:lnTo>
                  <a:pt x="1075194" y="335470"/>
                </a:lnTo>
                <a:lnTo>
                  <a:pt x="1054760" y="294043"/>
                </a:lnTo>
                <a:lnTo>
                  <a:pt x="1031138" y="254635"/>
                </a:lnTo>
                <a:lnTo>
                  <a:pt x="1004531" y="217398"/>
                </a:lnTo>
                <a:lnTo>
                  <a:pt x="975093" y="182499"/>
                </a:lnTo>
                <a:lnTo>
                  <a:pt x="942975" y="150126"/>
                </a:lnTo>
                <a:lnTo>
                  <a:pt x="908380" y="120434"/>
                </a:lnTo>
                <a:lnTo>
                  <a:pt x="871448" y="93599"/>
                </a:lnTo>
                <a:lnTo>
                  <a:pt x="832357" y="69786"/>
                </a:lnTo>
                <a:lnTo>
                  <a:pt x="791286" y="49174"/>
                </a:lnTo>
                <a:lnTo>
                  <a:pt x="748385" y="31927"/>
                </a:lnTo>
                <a:lnTo>
                  <a:pt x="703846" y="18211"/>
                </a:lnTo>
                <a:lnTo>
                  <a:pt x="657809" y="8204"/>
                </a:lnTo>
                <a:lnTo>
                  <a:pt x="610463" y="2082"/>
                </a:lnTo>
                <a:lnTo>
                  <a:pt x="561975" y="0"/>
                </a:lnTo>
                <a:close/>
              </a:path>
            </a:pathLst>
          </a:custGeom>
          <a:solidFill>
            <a:srgbClr val="AFC8A8"/>
          </a:solidFill>
        </p:spPr>
        <p:txBody>
          <a:bodyPr wrap="square" lIns="0" tIns="0" rIns="0" bIns="0" rtlCol="0"/>
          <a:lstStyle/>
          <a:p>
            <a:endParaRPr/>
          </a:p>
        </p:txBody>
      </p:sp>
      <p:sp>
        <p:nvSpPr>
          <p:cNvPr id="48" name="object 48"/>
          <p:cNvSpPr/>
          <p:nvPr/>
        </p:nvSpPr>
        <p:spPr>
          <a:xfrm>
            <a:off x="4457700" y="3806979"/>
            <a:ext cx="914400" cy="914400"/>
          </a:xfrm>
          <a:custGeom>
            <a:avLst/>
            <a:gdLst/>
            <a:ahLst/>
            <a:cxnLst/>
            <a:rect l="l" t="t" r="r" b="b"/>
            <a:pathLst>
              <a:path w="914400" h="914400">
                <a:moveTo>
                  <a:pt x="457200" y="0"/>
                </a:moveTo>
                <a:lnTo>
                  <a:pt x="410464" y="2362"/>
                </a:lnTo>
                <a:lnTo>
                  <a:pt x="365061" y="9283"/>
                </a:lnTo>
                <a:lnTo>
                  <a:pt x="321259" y="20561"/>
                </a:lnTo>
                <a:lnTo>
                  <a:pt x="279247" y="35928"/>
                </a:lnTo>
                <a:lnTo>
                  <a:pt x="239280" y="55181"/>
                </a:lnTo>
                <a:lnTo>
                  <a:pt x="201587" y="78092"/>
                </a:lnTo>
                <a:lnTo>
                  <a:pt x="166395" y="104406"/>
                </a:lnTo>
                <a:lnTo>
                  <a:pt x="133921" y="133921"/>
                </a:lnTo>
                <a:lnTo>
                  <a:pt x="104406" y="166395"/>
                </a:lnTo>
                <a:lnTo>
                  <a:pt x="78092" y="201587"/>
                </a:lnTo>
                <a:lnTo>
                  <a:pt x="55181" y="239280"/>
                </a:lnTo>
                <a:lnTo>
                  <a:pt x="35928" y="279247"/>
                </a:lnTo>
                <a:lnTo>
                  <a:pt x="20561" y="321259"/>
                </a:lnTo>
                <a:lnTo>
                  <a:pt x="9283" y="365061"/>
                </a:lnTo>
                <a:lnTo>
                  <a:pt x="2362" y="410464"/>
                </a:lnTo>
                <a:lnTo>
                  <a:pt x="0" y="457200"/>
                </a:lnTo>
                <a:lnTo>
                  <a:pt x="2362" y="503936"/>
                </a:lnTo>
                <a:lnTo>
                  <a:pt x="9283" y="549338"/>
                </a:lnTo>
                <a:lnTo>
                  <a:pt x="20561" y="593140"/>
                </a:lnTo>
                <a:lnTo>
                  <a:pt x="35928" y="635152"/>
                </a:lnTo>
                <a:lnTo>
                  <a:pt x="55181" y="675119"/>
                </a:lnTo>
                <a:lnTo>
                  <a:pt x="78092" y="712812"/>
                </a:lnTo>
                <a:lnTo>
                  <a:pt x="104406" y="748004"/>
                </a:lnTo>
                <a:lnTo>
                  <a:pt x="133921" y="780478"/>
                </a:lnTo>
                <a:lnTo>
                  <a:pt x="166395" y="809993"/>
                </a:lnTo>
                <a:lnTo>
                  <a:pt x="201587" y="836307"/>
                </a:lnTo>
                <a:lnTo>
                  <a:pt x="239280" y="859205"/>
                </a:lnTo>
                <a:lnTo>
                  <a:pt x="279247" y="878471"/>
                </a:lnTo>
                <a:lnTo>
                  <a:pt x="321259" y="893838"/>
                </a:lnTo>
                <a:lnTo>
                  <a:pt x="365061" y="905103"/>
                </a:lnTo>
                <a:lnTo>
                  <a:pt x="410464" y="912037"/>
                </a:lnTo>
                <a:lnTo>
                  <a:pt x="457200" y="914400"/>
                </a:lnTo>
                <a:lnTo>
                  <a:pt x="503936" y="912037"/>
                </a:lnTo>
                <a:lnTo>
                  <a:pt x="549338" y="905103"/>
                </a:lnTo>
                <a:lnTo>
                  <a:pt x="593140" y="893838"/>
                </a:lnTo>
                <a:lnTo>
                  <a:pt x="635152" y="878471"/>
                </a:lnTo>
                <a:lnTo>
                  <a:pt x="675119" y="859205"/>
                </a:lnTo>
                <a:lnTo>
                  <a:pt x="712812" y="836307"/>
                </a:lnTo>
                <a:lnTo>
                  <a:pt x="748004" y="809993"/>
                </a:lnTo>
                <a:lnTo>
                  <a:pt x="780478" y="780478"/>
                </a:lnTo>
                <a:lnTo>
                  <a:pt x="809993" y="748004"/>
                </a:lnTo>
                <a:lnTo>
                  <a:pt x="836307" y="712812"/>
                </a:lnTo>
                <a:lnTo>
                  <a:pt x="859205" y="675119"/>
                </a:lnTo>
                <a:lnTo>
                  <a:pt x="878471" y="635152"/>
                </a:lnTo>
                <a:lnTo>
                  <a:pt x="893838" y="593140"/>
                </a:lnTo>
                <a:lnTo>
                  <a:pt x="905103" y="549338"/>
                </a:lnTo>
                <a:lnTo>
                  <a:pt x="912037" y="503936"/>
                </a:lnTo>
                <a:lnTo>
                  <a:pt x="914400" y="457200"/>
                </a:lnTo>
                <a:lnTo>
                  <a:pt x="912037" y="410464"/>
                </a:lnTo>
                <a:lnTo>
                  <a:pt x="905103" y="365061"/>
                </a:lnTo>
                <a:lnTo>
                  <a:pt x="893838" y="321259"/>
                </a:lnTo>
                <a:lnTo>
                  <a:pt x="878471" y="279247"/>
                </a:lnTo>
                <a:lnTo>
                  <a:pt x="859205" y="239280"/>
                </a:lnTo>
                <a:lnTo>
                  <a:pt x="836307" y="201587"/>
                </a:lnTo>
                <a:lnTo>
                  <a:pt x="809993" y="166395"/>
                </a:lnTo>
                <a:lnTo>
                  <a:pt x="780478" y="133921"/>
                </a:lnTo>
                <a:lnTo>
                  <a:pt x="748004" y="104406"/>
                </a:lnTo>
                <a:lnTo>
                  <a:pt x="712812" y="78092"/>
                </a:lnTo>
                <a:lnTo>
                  <a:pt x="675119" y="55181"/>
                </a:lnTo>
                <a:lnTo>
                  <a:pt x="635152" y="35928"/>
                </a:lnTo>
                <a:lnTo>
                  <a:pt x="593140" y="20561"/>
                </a:lnTo>
                <a:lnTo>
                  <a:pt x="549338" y="9283"/>
                </a:lnTo>
                <a:lnTo>
                  <a:pt x="503936" y="2362"/>
                </a:lnTo>
                <a:lnTo>
                  <a:pt x="457200" y="0"/>
                </a:lnTo>
                <a:close/>
              </a:path>
            </a:pathLst>
          </a:custGeom>
          <a:solidFill>
            <a:srgbClr val="6A945E"/>
          </a:solidFill>
        </p:spPr>
        <p:txBody>
          <a:bodyPr wrap="square" lIns="0" tIns="0" rIns="0" bIns="0" rtlCol="0"/>
          <a:lstStyle/>
          <a:p>
            <a:endParaRPr/>
          </a:p>
        </p:txBody>
      </p:sp>
      <p:sp>
        <p:nvSpPr>
          <p:cNvPr id="49" name="object 49"/>
          <p:cNvSpPr/>
          <p:nvPr/>
        </p:nvSpPr>
        <p:spPr>
          <a:xfrm>
            <a:off x="5715000" y="3368829"/>
            <a:ext cx="1390650" cy="1381125"/>
          </a:xfrm>
          <a:custGeom>
            <a:avLst/>
            <a:gdLst/>
            <a:ahLst/>
            <a:cxnLst/>
            <a:rect l="l" t="t" r="r" b="b"/>
            <a:pathLst>
              <a:path w="1390650" h="1381125">
                <a:moveTo>
                  <a:pt x="695325" y="0"/>
                </a:moveTo>
                <a:lnTo>
                  <a:pt x="647712" y="1587"/>
                </a:lnTo>
                <a:lnTo>
                  <a:pt x="600964" y="6299"/>
                </a:lnTo>
                <a:lnTo>
                  <a:pt x="555180" y="14020"/>
                </a:lnTo>
                <a:lnTo>
                  <a:pt x="510463" y="24663"/>
                </a:lnTo>
                <a:lnTo>
                  <a:pt x="466928" y="38112"/>
                </a:lnTo>
                <a:lnTo>
                  <a:pt x="424662" y="54254"/>
                </a:lnTo>
                <a:lnTo>
                  <a:pt x="383768" y="73012"/>
                </a:lnTo>
                <a:lnTo>
                  <a:pt x="344373" y="94272"/>
                </a:lnTo>
                <a:lnTo>
                  <a:pt x="306552" y="117919"/>
                </a:lnTo>
                <a:lnTo>
                  <a:pt x="270421" y="143865"/>
                </a:lnTo>
                <a:lnTo>
                  <a:pt x="236080" y="172008"/>
                </a:lnTo>
                <a:lnTo>
                  <a:pt x="203644" y="202234"/>
                </a:lnTo>
                <a:lnTo>
                  <a:pt x="173202" y="234442"/>
                </a:lnTo>
                <a:lnTo>
                  <a:pt x="144868" y="268541"/>
                </a:lnTo>
                <a:lnTo>
                  <a:pt x="118745" y="304419"/>
                </a:lnTo>
                <a:lnTo>
                  <a:pt x="94919" y="341972"/>
                </a:lnTo>
                <a:lnTo>
                  <a:pt x="73520" y="381114"/>
                </a:lnTo>
                <a:lnTo>
                  <a:pt x="54635" y="421716"/>
                </a:lnTo>
                <a:lnTo>
                  <a:pt x="38379" y="463689"/>
                </a:lnTo>
                <a:lnTo>
                  <a:pt x="24841" y="506920"/>
                </a:lnTo>
                <a:lnTo>
                  <a:pt x="14122" y="551332"/>
                </a:lnTo>
                <a:lnTo>
                  <a:pt x="6350" y="596798"/>
                </a:lnTo>
                <a:lnTo>
                  <a:pt x="1600" y="643216"/>
                </a:lnTo>
                <a:lnTo>
                  <a:pt x="0" y="690499"/>
                </a:lnTo>
                <a:lnTo>
                  <a:pt x="1600" y="737793"/>
                </a:lnTo>
                <a:lnTo>
                  <a:pt x="6350" y="784225"/>
                </a:lnTo>
                <a:lnTo>
                  <a:pt x="14122" y="829703"/>
                </a:lnTo>
                <a:lnTo>
                  <a:pt x="24841" y="874128"/>
                </a:lnTo>
                <a:lnTo>
                  <a:pt x="38379" y="917371"/>
                </a:lnTo>
                <a:lnTo>
                  <a:pt x="54635" y="959358"/>
                </a:lnTo>
                <a:lnTo>
                  <a:pt x="73520" y="999972"/>
                </a:lnTo>
                <a:lnTo>
                  <a:pt x="94919" y="1039113"/>
                </a:lnTo>
                <a:lnTo>
                  <a:pt x="118745" y="1076667"/>
                </a:lnTo>
                <a:lnTo>
                  <a:pt x="144868" y="1112558"/>
                </a:lnTo>
                <a:lnTo>
                  <a:pt x="173202" y="1146657"/>
                </a:lnTo>
                <a:lnTo>
                  <a:pt x="203644" y="1178877"/>
                </a:lnTo>
                <a:lnTo>
                  <a:pt x="236080" y="1209103"/>
                </a:lnTo>
                <a:lnTo>
                  <a:pt x="270421" y="1237246"/>
                </a:lnTo>
                <a:lnTo>
                  <a:pt x="306552" y="1263192"/>
                </a:lnTo>
                <a:lnTo>
                  <a:pt x="344373" y="1286852"/>
                </a:lnTo>
                <a:lnTo>
                  <a:pt x="383768" y="1308112"/>
                </a:lnTo>
                <a:lnTo>
                  <a:pt x="424662" y="1326857"/>
                </a:lnTo>
                <a:lnTo>
                  <a:pt x="466928" y="1343012"/>
                </a:lnTo>
                <a:lnTo>
                  <a:pt x="510463" y="1356461"/>
                </a:lnTo>
                <a:lnTo>
                  <a:pt x="555180" y="1367091"/>
                </a:lnTo>
                <a:lnTo>
                  <a:pt x="600964" y="1374825"/>
                </a:lnTo>
                <a:lnTo>
                  <a:pt x="647712" y="1379537"/>
                </a:lnTo>
                <a:lnTo>
                  <a:pt x="695325" y="1381125"/>
                </a:lnTo>
                <a:lnTo>
                  <a:pt x="742937" y="1379537"/>
                </a:lnTo>
                <a:lnTo>
                  <a:pt x="789686" y="1374825"/>
                </a:lnTo>
                <a:lnTo>
                  <a:pt x="835469" y="1367091"/>
                </a:lnTo>
                <a:lnTo>
                  <a:pt x="880186" y="1356461"/>
                </a:lnTo>
                <a:lnTo>
                  <a:pt x="923721" y="1343012"/>
                </a:lnTo>
                <a:lnTo>
                  <a:pt x="965987" y="1326857"/>
                </a:lnTo>
                <a:lnTo>
                  <a:pt x="1006881" y="1308112"/>
                </a:lnTo>
                <a:lnTo>
                  <a:pt x="1046276" y="1286852"/>
                </a:lnTo>
                <a:lnTo>
                  <a:pt x="1084097" y="1263192"/>
                </a:lnTo>
                <a:lnTo>
                  <a:pt x="1120228" y="1237246"/>
                </a:lnTo>
                <a:lnTo>
                  <a:pt x="1154569" y="1209103"/>
                </a:lnTo>
                <a:lnTo>
                  <a:pt x="1187005" y="1178877"/>
                </a:lnTo>
                <a:lnTo>
                  <a:pt x="1217447" y="1146657"/>
                </a:lnTo>
                <a:lnTo>
                  <a:pt x="1245781" y="1112558"/>
                </a:lnTo>
                <a:lnTo>
                  <a:pt x="1271905" y="1076667"/>
                </a:lnTo>
                <a:lnTo>
                  <a:pt x="1295730" y="1039113"/>
                </a:lnTo>
                <a:lnTo>
                  <a:pt x="1317129" y="999972"/>
                </a:lnTo>
                <a:lnTo>
                  <a:pt x="1336014" y="959358"/>
                </a:lnTo>
                <a:lnTo>
                  <a:pt x="1352270" y="917371"/>
                </a:lnTo>
                <a:lnTo>
                  <a:pt x="1365808" y="874128"/>
                </a:lnTo>
                <a:lnTo>
                  <a:pt x="1376527" y="829703"/>
                </a:lnTo>
                <a:lnTo>
                  <a:pt x="1384300" y="784225"/>
                </a:lnTo>
                <a:lnTo>
                  <a:pt x="1389049" y="737793"/>
                </a:lnTo>
                <a:lnTo>
                  <a:pt x="1390650" y="690499"/>
                </a:lnTo>
                <a:lnTo>
                  <a:pt x="1389049" y="643216"/>
                </a:lnTo>
                <a:lnTo>
                  <a:pt x="1384300" y="596798"/>
                </a:lnTo>
                <a:lnTo>
                  <a:pt x="1376527" y="551332"/>
                </a:lnTo>
                <a:lnTo>
                  <a:pt x="1365808" y="506920"/>
                </a:lnTo>
                <a:lnTo>
                  <a:pt x="1352270" y="463689"/>
                </a:lnTo>
                <a:lnTo>
                  <a:pt x="1336014" y="421716"/>
                </a:lnTo>
                <a:lnTo>
                  <a:pt x="1317129" y="381114"/>
                </a:lnTo>
                <a:lnTo>
                  <a:pt x="1295730" y="341972"/>
                </a:lnTo>
                <a:lnTo>
                  <a:pt x="1271905" y="304419"/>
                </a:lnTo>
                <a:lnTo>
                  <a:pt x="1245781" y="268541"/>
                </a:lnTo>
                <a:lnTo>
                  <a:pt x="1217447" y="234442"/>
                </a:lnTo>
                <a:lnTo>
                  <a:pt x="1187005" y="202234"/>
                </a:lnTo>
                <a:lnTo>
                  <a:pt x="1154569" y="172008"/>
                </a:lnTo>
                <a:lnTo>
                  <a:pt x="1120228" y="143865"/>
                </a:lnTo>
                <a:lnTo>
                  <a:pt x="1084097" y="117919"/>
                </a:lnTo>
                <a:lnTo>
                  <a:pt x="1046276" y="94272"/>
                </a:lnTo>
                <a:lnTo>
                  <a:pt x="1006881" y="73012"/>
                </a:lnTo>
                <a:lnTo>
                  <a:pt x="965987" y="54254"/>
                </a:lnTo>
                <a:lnTo>
                  <a:pt x="923721" y="38112"/>
                </a:lnTo>
                <a:lnTo>
                  <a:pt x="880186" y="24663"/>
                </a:lnTo>
                <a:lnTo>
                  <a:pt x="835469" y="14020"/>
                </a:lnTo>
                <a:lnTo>
                  <a:pt x="789686" y="6299"/>
                </a:lnTo>
                <a:lnTo>
                  <a:pt x="742937" y="1587"/>
                </a:lnTo>
                <a:lnTo>
                  <a:pt x="695325" y="0"/>
                </a:lnTo>
                <a:close/>
              </a:path>
            </a:pathLst>
          </a:custGeom>
          <a:solidFill>
            <a:srgbClr val="FFFFFF"/>
          </a:solidFill>
        </p:spPr>
        <p:txBody>
          <a:bodyPr wrap="square" lIns="0" tIns="0" rIns="0" bIns="0" rtlCol="0"/>
          <a:lstStyle/>
          <a:p>
            <a:endParaRPr/>
          </a:p>
        </p:txBody>
      </p:sp>
      <p:sp>
        <p:nvSpPr>
          <p:cNvPr id="50" name="object 50"/>
          <p:cNvSpPr/>
          <p:nvPr/>
        </p:nvSpPr>
        <p:spPr>
          <a:xfrm>
            <a:off x="1809750" y="3330729"/>
            <a:ext cx="1390650" cy="1381125"/>
          </a:xfrm>
          <a:custGeom>
            <a:avLst/>
            <a:gdLst/>
            <a:ahLst/>
            <a:cxnLst/>
            <a:rect l="l" t="t" r="r" b="b"/>
            <a:pathLst>
              <a:path w="1390650" h="1381125">
                <a:moveTo>
                  <a:pt x="695325" y="0"/>
                </a:moveTo>
                <a:lnTo>
                  <a:pt x="647712" y="1587"/>
                </a:lnTo>
                <a:lnTo>
                  <a:pt x="600964" y="6299"/>
                </a:lnTo>
                <a:lnTo>
                  <a:pt x="555180" y="14020"/>
                </a:lnTo>
                <a:lnTo>
                  <a:pt x="510463" y="24663"/>
                </a:lnTo>
                <a:lnTo>
                  <a:pt x="466928" y="38112"/>
                </a:lnTo>
                <a:lnTo>
                  <a:pt x="424662" y="54254"/>
                </a:lnTo>
                <a:lnTo>
                  <a:pt x="383768" y="73012"/>
                </a:lnTo>
                <a:lnTo>
                  <a:pt x="344373" y="94272"/>
                </a:lnTo>
                <a:lnTo>
                  <a:pt x="306552" y="117919"/>
                </a:lnTo>
                <a:lnTo>
                  <a:pt x="270421" y="143865"/>
                </a:lnTo>
                <a:lnTo>
                  <a:pt x="236080" y="172008"/>
                </a:lnTo>
                <a:lnTo>
                  <a:pt x="203644" y="202234"/>
                </a:lnTo>
                <a:lnTo>
                  <a:pt x="173202" y="234442"/>
                </a:lnTo>
                <a:lnTo>
                  <a:pt x="144868" y="268541"/>
                </a:lnTo>
                <a:lnTo>
                  <a:pt x="118745" y="304419"/>
                </a:lnTo>
                <a:lnTo>
                  <a:pt x="94919" y="341972"/>
                </a:lnTo>
                <a:lnTo>
                  <a:pt x="73520" y="381114"/>
                </a:lnTo>
                <a:lnTo>
                  <a:pt x="54635" y="421716"/>
                </a:lnTo>
                <a:lnTo>
                  <a:pt x="38379" y="463689"/>
                </a:lnTo>
                <a:lnTo>
                  <a:pt x="24841" y="506920"/>
                </a:lnTo>
                <a:lnTo>
                  <a:pt x="14122" y="551332"/>
                </a:lnTo>
                <a:lnTo>
                  <a:pt x="6350" y="596798"/>
                </a:lnTo>
                <a:lnTo>
                  <a:pt x="1600" y="643216"/>
                </a:lnTo>
                <a:lnTo>
                  <a:pt x="0" y="690499"/>
                </a:lnTo>
                <a:lnTo>
                  <a:pt x="1600" y="737793"/>
                </a:lnTo>
                <a:lnTo>
                  <a:pt x="6350" y="784225"/>
                </a:lnTo>
                <a:lnTo>
                  <a:pt x="14122" y="829703"/>
                </a:lnTo>
                <a:lnTo>
                  <a:pt x="24841" y="874128"/>
                </a:lnTo>
                <a:lnTo>
                  <a:pt x="38379" y="917371"/>
                </a:lnTo>
                <a:lnTo>
                  <a:pt x="54635" y="959358"/>
                </a:lnTo>
                <a:lnTo>
                  <a:pt x="73520" y="999972"/>
                </a:lnTo>
                <a:lnTo>
                  <a:pt x="94919" y="1039113"/>
                </a:lnTo>
                <a:lnTo>
                  <a:pt x="118745" y="1076667"/>
                </a:lnTo>
                <a:lnTo>
                  <a:pt x="144868" y="1112558"/>
                </a:lnTo>
                <a:lnTo>
                  <a:pt x="173202" y="1146657"/>
                </a:lnTo>
                <a:lnTo>
                  <a:pt x="203644" y="1178877"/>
                </a:lnTo>
                <a:lnTo>
                  <a:pt x="236080" y="1209103"/>
                </a:lnTo>
                <a:lnTo>
                  <a:pt x="270421" y="1237246"/>
                </a:lnTo>
                <a:lnTo>
                  <a:pt x="306552" y="1263192"/>
                </a:lnTo>
                <a:lnTo>
                  <a:pt x="344373" y="1286852"/>
                </a:lnTo>
                <a:lnTo>
                  <a:pt x="383768" y="1308112"/>
                </a:lnTo>
                <a:lnTo>
                  <a:pt x="424662" y="1326857"/>
                </a:lnTo>
                <a:lnTo>
                  <a:pt x="466928" y="1343012"/>
                </a:lnTo>
                <a:lnTo>
                  <a:pt x="510463" y="1356461"/>
                </a:lnTo>
                <a:lnTo>
                  <a:pt x="555180" y="1367091"/>
                </a:lnTo>
                <a:lnTo>
                  <a:pt x="600964" y="1374825"/>
                </a:lnTo>
                <a:lnTo>
                  <a:pt x="647712" y="1379537"/>
                </a:lnTo>
                <a:lnTo>
                  <a:pt x="695325" y="1381125"/>
                </a:lnTo>
                <a:lnTo>
                  <a:pt x="742937" y="1379537"/>
                </a:lnTo>
                <a:lnTo>
                  <a:pt x="789686" y="1374825"/>
                </a:lnTo>
                <a:lnTo>
                  <a:pt x="835469" y="1367091"/>
                </a:lnTo>
                <a:lnTo>
                  <a:pt x="880186" y="1356461"/>
                </a:lnTo>
                <a:lnTo>
                  <a:pt x="923721" y="1343012"/>
                </a:lnTo>
                <a:lnTo>
                  <a:pt x="965987" y="1326857"/>
                </a:lnTo>
                <a:lnTo>
                  <a:pt x="1006881" y="1308112"/>
                </a:lnTo>
                <a:lnTo>
                  <a:pt x="1046276" y="1286852"/>
                </a:lnTo>
                <a:lnTo>
                  <a:pt x="1084097" y="1263192"/>
                </a:lnTo>
                <a:lnTo>
                  <a:pt x="1120228" y="1237246"/>
                </a:lnTo>
                <a:lnTo>
                  <a:pt x="1154569" y="1209103"/>
                </a:lnTo>
                <a:lnTo>
                  <a:pt x="1187005" y="1178877"/>
                </a:lnTo>
                <a:lnTo>
                  <a:pt x="1217447" y="1146657"/>
                </a:lnTo>
                <a:lnTo>
                  <a:pt x="1245781" y="1112558"/>
                </a:lnTo>
                <a:lnTo>
                  <a:pt x="1271905" y="1076667"/>
                </a:lnTo>
                <a:lnTo>
                  <a:pt x="1295730" y="1039113"/>
                </a:lnTo>
                <a:lnTo>
                  <a:pt x="1317129" y="999972"/>
                </a:lnTo>
                <a:lnTo>
                  <a:pt x="1336014" y="959358"/>
                </a:lnTo>
                <a:lnTo>
                  <a:pt x="1352270" y="917371"/>
                </a:lnTo>
                <a:lnTo>
                  <a:pt x="1365808" y="874128"/>
                </a:lnTo>
                <a:lnTo>
                  <a:pt x="1376527" y="829703"/>
                </a:lnTo>
                <a:lnTo>
                  <a:pt x="1384300" y="784225"/>
                </a:lnTo>
                <a:lnTo>
                  <a:pt x="1389049" y="737793"/>
                </a:lnTo>
                <a:lnTo>
                  <a:pt x="1390650" y="690499"/>
                </a:lnTo>
                <a:lnTo>
                  <a:pt x="1389049" y="643216"/>
                </a:lnTo>
                <a:lnTo>
                  <a:pt x="1384300" y="596798"/>
                </a:lnTo>
                <a:lnTo>
                  <a:pt x="1376527" y="551332"/>
                </a:lnTo>
                <a:lnTo>
                  <a:pt x="1365808" y="506920"/>
                </a:lnTo>
                <a:lnTo>
                  <a:pt x="1352270" y="463689"/>
                </a:lnTo>
                <a:lnTo>
                  <a:pt x="1336014" y="421716"/>
                </a:lnTo>
                <a:lnTo>
                  <a:pt x="1317129" y="381114"/>
                </a:lnTo>
                <a:lnTo>
                  <a:pt x="1295730" y="341972"/>
                </a:lnTo>
                <a:lnTo>
                  <a:pt x="1271905" y="304419"/>
                </a:lnTo>
                <a:lnTo>
                  <a:pt x="1245781" y="268541"/>
                </a:lnTo>
                <a:lnTo>
                  <a:pt x="1217447" y="234442"/>
                </a:lnTo>
                <a:lnTo>
                  <a:pt x="1187005" y="202234"/>
                </a:lnTo>
                <a:lnTo>
                  <a:pt x="1154569" y="172008"/>
                </a:lnTo>
                <a:lnTo>
                  <a:pt x="1120228" y="143865"/>
                </a:lnTo>
                <a:lnTo>
                  <a:pt x="1084097" y="117919"/>
                </a:lnTo>
                <a:lnTo>
                  <a:pt x="1046276" y="94272"/>
                </a:lnTo>
                <a:lnTo>
                  <a:pt x="1006881" y="73012"/>
                </a:lnTo>
                <a:lnTo>
                  <a:pt x="965987" y="54254"/>
                </a:lnTo>
                <a:lnTo>
                  <a:pt x="923721" y="38112"/>
                </a:lnTo>
                <a:lnTo>
                  <a:pt x="880186" y="24663"/>
                </a:lnTo>
                <a:lnTo>
                  <a:pt x="835469" y="14020"/>
                </a:lnTo>
                <a:lnTo>
                  <a:pt x="789686" y="6299"/>
                </a:lnTo>
                <a:lnTo>
                  <a:pt x="742937" y="1587"/>
                </a:lnTo>
                <a:lnTo>
                  <a:pt x="695325" y="0"/>
                </a:lnTo>
                <a:close/>
              </a:path>
            </a:pathLst>
          </a:custGeom>
          <a:solidFill>
            <a:srgbClr val="FFFFFF"/>
          </a:solidFill>
        </p:spPr>
        <p:txBody>
          <a:bodyPr wrap="square" lIns="0" tIns="0" rIns="0" bIns="0" rtlCol="0"/>
          <a:lstStyle/>
          <a:p>
            <a:endParaRPr/>
          </a:p>
        </p:txBody>
      </p:sp>
      <p:sp>
        <p:nvSpPr>
          <p:cNvPr id="51" name="object 51"/>
          <p:cNvSpPr/>
          <p:nvPr/>
        </p:nvSpPr>
        <p:spPr>
          <a:xfrm>
            <a:off x="1990725" y="3692679"/>
            <a:ext cx="1028700" cy="1019175"/>
          </a:xfrm>
          <a:custGeom>
            <a:avLst/>
            <a:gdLst/>
            <a:ahLst/>
            <a:cxnLst/>
            <a:rect l="l" t="t" r="r" b="b"/>
            <a:pathLst>
              <a:path w="1028700" h="1019175">
                <a:moveTo>
                  <a:pt x="514350" y="0"/>
                </a:moveTo>
                <a:lnTo>
                  <a:pt x="467525" y="2082"/>
                </a:lnTo>
                <a:lnTo>
                  <a:pt x="421881" y="8204"/>
                </a:lnTo>
                <a:lnTo>
                  <a:pt x="377609" y="18199"/>
                </a:lnTo>
                <a:lnTo>
                  <a:pt x="334860" y="31876"/>
                </a:lnTo>
                <a:lnTo>
                  <a:pt x="293839" y="49047"/>
                </a:lnTo>
                <a:lnTo>
                  <a:pt x="254736" y="69557"/>
                </a:lnTo>
                <a:lnTo>
                  <a:pt x="217703" y="93205"/>
                </a:lnTo>
                <a:lnTo>
                  <a:pt x="182943" y="119824"/>
                </a:lnTo>
                <a:lnTo>
                  <a:pt x="150634" y="149225"/>
                </a:lnTo>
                <a:lnTo>
                  <a:pt x="120954" y="181229"/>
                </a:lnTo>
                <a:lnTo>
                  <a:pt x="94094" y="215658"/>
                </a:lnTo>
                <a:lnTo>
                  <a:pt x="70218" y="252349"/>
                </a:lnTo>
                <a:lnTo>
                  <a:pt x="49517" y="291084"/>
                </a:lnTo>
                <a:lnTo>
                  <a:pt x="32169" y="331724"/>
                </a:lnTo>
                <a:lnTo>
                  <a:pt x="18364" y="374065"/>
                </a:lnTo>
                <a:lnTo>
                  <a:pt x="8280" y="417931"/>
                </a:lnTo>
                <a:lnTo>
                  <a:pt x="2095" y="463143"/>
                </a:lnTo>
                <a:lnTo>
                  <a:pt x="0" y="509523"/>
                </a:lnTo>
                <a:lnTo>
                  <a:pt x="2095" y="555929"/>
                </a:lnTo>
                <a:lnTo>
                  <a:pt x="8280" y="601154"/>
                </a:lnTo>
                <a:lnTo>
                  <a:pt x="18364" y="645033"/>
                </a:lnTo>
                <a:lnTo>
                  <a:pt x="32169" y="687387"/>
                </a:lnTo>
                <a:lnTo>
                  <a:pt x="49517" y="728040"/>
                </a:lnTo>
                <a:lnTo>
                  <a:pt x="70218" y="766787"/>
                </a:lnTo>
                <a:lnTo>
                  <a:pt x="94094" y="803478"/>
                </a:lnTo>
                <a:lnTo>
                  <a:pt x="120954" y="837920"/>
                </a:lnTo>
                <a:lnTo>
                  <a:pt x="150634" y="869937"/>
                </a:lnTo>
                <a:lnTo>
                  <a:pt x="182943" y="899337"/>
                </a:lnTo>
                <a:lnTo>
                  <a:pt x="217703" y="925957"/>
                </a:lnTo>
                <a:lnTo>
                  <a:pt x="254736" y="949617"/>
                </a:lnTo>
                <a:lnTo>
                  <a:pt x="293839" y="970114"/>
                </a:lnTo>
                <a:lnTo>
                  <a:pt x="334860" y="987297"/>
                </a:lnTo>
                <a:lnTo>
                  <a:pt x="377609" y="1000975"/>
                </a:lnTo>
                <a:lnTo>
                  <a:pt x="421881" y="1010970"/>
                </a:lnTo>
                <a:lnTo>
                  <a:pt x="467525" y="1017092"/>
                </a:lnTo>
                <a:lnTo>
                  <a:pt x="514350" y="1019175"/>
                </a:lnTo>
                <a:lnTo>
                  <a:pt x="561174" y="1017092"/>
                </a:lnTo>
                <a:lnTo>
                  <a:pt x="606818" y="1010970"/>
                </a:lnTo>
                <a:lnTo>
                  <a:pt x="651090" y="1000975"/>
                </a:lnTo>
                <a:lnTo>
                  <a:pt x="693839" y="987297"/>
                </a:lnTo>
                <a:lnTo>
                  <a:pt x="734847" y="970114"/>
                </a:lnTo>
                <a:lnTo>
                  <a:pt x="773963" y="949617"/>
                </a:lnTo>
                <a:lnTo>
                  <a:pt x="810996" y="925957"/>
                </a:lnTo>
                <a:lnTo>
                  <a:pt x="845756" y="899337"/>
                </a:lnTo>
                <a:lnTo>
                  <a:pt x="878065" y="869937"/>
                </a:lnTo>
                <a:lnTo>
                  <a:pt x="907745" y="837920"/>
                </a:lnTo>
                <a:lnTo>
                  <a:pt x="934605" y="803478"/>
                </a:lnTo>
                <a:lnTo>
                  <a:pt x="958481" y="766787"/>
                </a:lnTo>
                <a:lnTo>
                  <a:pt x="979182" y="728040"/>
                </a:lnTo>
                <a:lnTo>
                  <a:pt x="996518" y="687387"/>
                </a:lnTo>
                <a:lnTo>
                  <a:pt x="1010323" y="645033"/>
                </a:lnTo>
                <a:lnTo>
                  <a:pt x="1020419" y="601154"/>
                </a:lnTo>
                <a:lnTo>
                  <a:pt x="1026591" y="555929"/>
                </a:lnTo>
                <a:lnTo>
                  <a:pt x="1028700" y="509523"/>
                </a:lnTo>
                <a:lnTo>
                  <a:pt x="1026591" y="463143"/>
                </a:lnTo>
                <a:lnTo>
                  <a:pt x="1020419" y="417931"/>
                </a:lnTo>
                <a:lnTo>
                  <a:pt x="1010323" y="374065"/>
                </a:lnTo>
                <a:lnTo>
                  <a:pt x="996518" y="331724"/>
                </a:lnTo>
                <a:lnTo>
                  <a:pt x="979182" y="291084"/>
                </a:lnTo>
                <a:lnTo>
                  <a:pt x="958481" y="252349"/>
                </a:lnTo>
                <a:lnTo>
                  <a:pt x="934605" y="215658"/>
                </a:lnTo>
                <a:lnTo>
                  <a:pt x="907745" y="181229"/>
                </a:lnTo>
                <a:lnTo>
                  <a:pt x="878065" y="149225"/>
                </a:lnTo>
                <a:lnTo>
                  <a:pt x="845756" y="119824"/>
                </a:lnTo>
                <a:lnTo>
                  <a:pt x="810996" y="93205"/>
                </a:lnTo>
                <a:lnTo>
                  <a:pt x="773963" y="69557"/>
                </a:lnTo>
                <a:lnTo>
                  <a:pt x="734847" y="49047"/>
                </a:lnTo>
                <a:lnTo>
                  <a:pt x="693839" y="31876"/>
                </a:lnTo>
                <a:lnTo>
                  <a:pt x="651090" y="18199"/>
                </a:lnTo>
                <a:lnTo>
                  <a:pt x="606818" y="8204"/>
                </a:lnTo>
                <a:lnTo>
                  <a:pt x="561174" y="2082"/>
                </a:lnTo>
                <a:lnTo>
                  <a:pt x="514350" y="0"/>
                </a:lnTo>
                <a:close/>
              </a:path>
            </a:pathLst>
          </a:custGeom>
          <a:solidFill>
            <a:srgbClr val="AFC8A8"/>
          </a:solidFill>
        </p:spPr>
        <p:txBody>
          <a:bodyPr wrap="square" lIns="0" tIns="0" rIns="0" bIns="0" rtlCol="0"/>
          <a:lstStyle/>
          <a:p>
            <a:endParaRPr/>
          </a:p>
        </p:txBody>
      </p:sp>
      <p:sp>
        <p:nvSpPr>
          <p:cNvPr id="52" name="object 52"/>
          <p:cNvSpPr txBox="1"/>
          <p:nvPr/>
        </p:nvSpPr>
        <p:spPr>
          <a:xfrm>
            <a:off x="416685" y="3002624"/>
            <a:ext cx="1165860" cy="790409"/>
          </a:xfrm>
          <a:prstGeom prst="rect">
            <a:avLst/>
          </a:prstGeom>
        </p:spPr>
        <p:txBody>
          <a:bodyPr vert="horz" wrap="square" lIns="0" tIns="13335" rIns="0" bIns="0" rtlCol="0">
            <a:spAutoFit/>
          </a:bodyPr>
          <a:lstStyle/>
          <a:p>
            <a:pPr algn="ctr">
              <a:lnSpc>
                <a:spcPct val="100000"/>
              </a:lnSpc>
              <a:spcBef>
                <a:spcPts val="105"/>
              </a:spcBef>
            </a:pPr>
            <a:r>
              <a:rPr sz="1400" spc="-10">
                <a:solidFill>
                  <a:srgbClr val="FFFFFF"/>
                </a:solidFill>
                <a:latin typeface="Arial"/>
                <a:cs typeface="Arial"/>
              </a:rPr>
              <a:t>Organizational</a:t>
            </a:r>
            <a:endParaRPr sz="1400">
              <a:latin typeface="Arial"/>
              <a:cs typeface="Arial"/>
            </a:endParaRPr>
          </a:p>
          <a:p>
            <a:pPr marL="252729" marR="233679" indent="2540" algn="ctr">
              <a:lnSpc>
                <a:spcPct val="146700"/>
              </a:lnSpc>
              <a:spcBef>
                <a:spcPts val="405"/>
              </a:spcBef>
            </a:pPr>
            <a:r>
              <a:rPr sz="1200" spc="-5">
                <a:latin typeface="Arial"/>
                <a:cs typeface="Arial"/>
              </a:rPr>
              <a:t>Leaders  </a:t>
            </a:r>
            <a:r>
              <a:rPr sz="1200" spc="-30">
                <a:latin typeface="Arial"/>
                <a:cs typeface="Arial"/>
              </a:rPr>
              <a:t>M</a:t>
            </a:r>
            <a:r>
              <a:rPr sz="1200">
                <a:latin typeface="Arial"/>
                <a:cs typeface="Arial"/>
              </a:rPr>
              <a:t>ana</a:t>
            </a:r>
            <a:r>
              <a:rPr sz="1200" spc="-10">
                <a:latin typeface="Arial"/>
                <a:cs typeface="Arial"/>
              </a:rPr>
              <a:t>g</a:t>
            </a:r>
            <a:r>
              <a:rPr sz="1200">
                <a:latin typeface="Arial"/>
                <a:cs typeface="Arial"/>
              </a:rPr>
              <a:t>e</a:t>
            </a:r>
            <a:r>
              <a:rPr sz="1200" spc="-40">
                <a:latin typeface="Arial"/>
                <a:cs typeface="Arial"/>
              </a:rPr>
              <a:t>r</a:t>
            </a:r>
            <a:r>
              <a:rPr sz="1200">
                <a:latin typeface="Arial"/>
                <a:cs typeface="Arial"/>
              </a:rPr>
              <a:t>s</a:t>
            </a:r>
          </a:p>
        </p:txBody>
      </p:sp>
      <p:sp>
        <p:nvSpPr>
          <p:cNvPr id="53" name="object 53"/>
          <p:cNvSpPr txBox="1"/>
          <p:nvPr/>
        </p:nvSpPr>
        <p:spPr>
          <a:xfrm>
            <a:off x="4323746" y="3002624"/>
            <a:ext cx="1162685" cy="771237"/>
          </a:xfrm>
          <a:prstGeom prst="rect">
            <a:avLst/>
          </a:prstGeom>
        </p:spPr>
        <p:txBody>
          <a:bodyPr vert="horz" wrap="square" lIns="0" tIns="13335" rIns="0" bIns="0" rtlCol="0">
            <a:spAutoFit/>
          </a:bodyPr>
          <a:lstStyle/>
          <a:p>
            <a:pPr algn="ctr">
              <a:lnSpc>
                <a:spcPct val="100000"/>
              </a:lnSpc>
              <a:spcBef>
                <a:spcPts val="105"/>
              </a:spcBef>
            </a:pPr>
            <a:r>
              <a:rPr sz="1400" spc="-10">
                <a:solidFill>
                  <a:srgbClr val="FFFFFF"/>
                </a:solidFill>
                <a:latin typeface="Arial"/>
                <a:cs typeface="Arial"/>
              </a:rPr>
              <a:t>Organizational</a:t>
            </a:r>
            <a:endParaRPr sz="1400">
              <a:latin typeface="Arial"/>
              <a:cs typeface="Arial"/>
            </a:endParaRPr>
          </a:p>
          <a:p>
            <a:pPr marL="262255" marR="222885" indent="-29209" algn="ctr">
              <a:lnSpc>
                <a:spcPct val="153300"/>
              </a:lnSpc>
              <a:spcBef>
                <a:spcPts val="125"/>
              </a:spcBef>
            </a:pPr>
            <a:r>
              <a:rPr sz="1200" spc="-5">
                <a:latin typeface="Arial"/>
                <a:cs typeface="Arial"/>
              </a:rPr>
              <a:t>Leaders  </a:t>
            </a:r>
            <a:r>
              <a:rPr sz="1200" spc="-40">
                <a:latin typeface="Arial"/>
                <a:cs typeface="Arial"/>
              </a:rPr>
              <a:t>M</a:t>
            </a:r>
            <a:r>
              <a:rPr sz="1200">
                <a:latin typeface="Arial"/>
                <a:cs typeface="Arial"/>
              </a:rPr>
              <a:t>ana</a:t>
            </a:r>
            <a:r>
              <a:rPr sz="1200" spc="-10">
                <a:latin typeface="Arial"/>
                <a:cs typeface="Arial"/>
              </a:rPr>
              <a:t>g</a:t>
            </a:r>
            <a:r>
              <a:rPr sz="1200">
                <a:latin typeface="Arial"/>
                <a:cs typeface="Arial"/>
              </a:rPr>
              <a:t>e</a:t>
            </a:r>
            <a:r>
              <a:rPr sz="1200" spc="-40">
                <a:latin typeface="Arial"/>
                <a:cs typeface="Arial"/>
              </a:rPr>
              <a:t>r</a:t>
            </a:r>
            <a:r>
              <a:rPr sz="1200">
                <a:latin typeface="Arial"/>
                <a:cs typeface="Arial"/>
              </a:rPr>
              <a:t>s</a:t>
            </a:r>
          </a:p>
        </p:txBody>
      </p:sp>
      <p:sp>
        <p:nvSpPr>
          <p:cNvPr id="54" name="object 54"/>
          <p:cNvSpPr txBox="1"/>
          <p:nvPr/>
        </p:nvSpPr>
        <p:spPr>
          <a:xfrm>
            <a:off x="840797" y="4120324"/>
            <a:ext cx="333375" cy="197490"/>
          </a:xfrm>
          <a:prstGeom prst="rect">
            <a:avLst/>
          </a:prstGeom>
        </p:spPr>
        <p:txBody>
          <a:bodyPr vert="horz" wrap="square" lIns="0" tIns="12700" rIns="0" bIns="0" rtlCol="0">
            <a:spAutoFit/>
          </a:bodyPr>
          <a:lstStyle/>
          <a:p>
            <a:pPr marL="12700">
              <a:lnSpc>
                <a:spcPct val="100000"/>
              </a:lnSpc>
              <a:spcBef>
                <a:spcPts val="100"/>
              </a:spcBef>
            </a:pPr>
            <a:r>
              <a:rPr sz="1200" spc="25">
                <a:latin typeface="Arial"/>
                <a:cs typeface="Arial"/>
              </a:rPr>
              <a:t>S</a:t>
            </a:r>
            <a:r>
              <a:rPr sz="1200" spc="-35">
                <a:latin typeface="Arial"/>
                <a:cs typeface="Arial"/>
              </a:rPr>
              <a:t>t</a:t>
            </a:r>
            <a:r>
              <a:rPr sz="1200">
                <a:latin typeface="Arial"/>
                <a:cs typeface="Arial"/>
              </a:rPr>
              <a:t>a</a:t>
            </a:r>
            <a:r>
              <a:rPr sz="1200" spc="-50">
                <a:latin typeface="Arial"/>
                <a:cs typeface="Arial"/>
              </a:rPr>
              <a:t>f</a:t>
            </a:r>
            <a:r>
              <a:rPr sz="1200">
                <a:latin typeface="Arial"/>
                <a:cs typeface="Arial"/>
              </a:rPr>
              <a:t>f</a:t>
            </a:r>
          </a:p>
        </p:txBody>
      </p:sp>
      <p:sp>
        <p:nvSpPr>
          <p:cNvPr id="55" name="object 55"/>
          <p:cNvSpPr txBox="1"/>
          <p:nvPr/>
        </p:nvSpPr>
        <p:spPr>
          <a:xfrm>
            <a:off x="4727606" y="4134193"/>
            <a:ext cx="333375" cy="197490"/>
          </a:xfrm>
          <a:prstGeom prst="rect">
            <a:avLst/>
          </a:prstGeom>
        </p:spPr>
        <p:txBody>
          <a:bodyPr vert="horz" wrap="square" lIns="0" tIns="12700" rIns="0" bIns="0" rtlCol="0">
            <a:spAutoFit/>
          </a:bodyPr>
          <a:lstStyle/>
          <a:p>
            <a:pPr marL="12700">
              <a:lnSpc>
                <a:spcPct val="100000"/>
              </a:lnSpc>
              <a:spcBef>
                <a:spcPts val="100"/>
              </a:spcBef>
            </a:pPr>
            <a:r>
              <a:rPr sz="1200" spc="25">
                <a:latin typeface="Arial"/>
                <a:cs typeface="Arial"/>
              </a:rPr>
              <a:t>S</a:t>
            </a:r>
            <a:r>
              <a:rPr sz="1200" spc="-35">
                <a:latin typeface="Arial"/>
                <a:cs typeface="Arial"/>
              </a:rPr>
              <a:t>t</a:t>
            </a:r>
            <a:r>
              <a:rPr sz="1200">
                <a:latin typeface="Arial"/>
                <a:cs typeface="Arial"/>
              </a:rPr>
              <a:t>a</a:t>
            </a:r>
            <a:r>
              <a:rPr sz="1200" spc="-50">
                <a:latin typeface="Arial"/>
                <a:cs typeface="Arial"/>
              </a:rPr>
              <a:t>f</a:t>
            </a:r>
            <a:r>
              <a:rPr sz="1200">
                <a:latin typeface="Arial"/>
                <a:cs typeface="Arial"/>
              </a:rPr>
              <a:t>f</a:t>
            </a:r>
          </a:p>
        </p:txBody>
      </p:sp>
      <p:sp>
        <p:nvSpPr>
          <p:cNvPr id="56" name="object 56"/>
          <p:cNvSpPr/>
          <p:nvPr/>
        </p:nvSpPr>
        <p:spPr>
          <a:xfrm>
            <a:off x="5895975" y="3721254"/>
            <a:ext cx="1028700" cy="1019175"/>
          </a:xfrm>
          <a:custGeom>
            <a:avLst/>
            <a:gdLst/>
            <a:ahLst/>
            <a:cxnLst/>
            <a:rect l="l" t="t" r="r" b="b"/>
            <a:pathLst>
              <a:path w="1028700" h="1019175">
                <a:moveTo>
                  <a:pt x="514350" y="0"/>
                </a:moveTo>
                <a:lnTo>
                  <a:pt x="467525" y="2082"/>
                </a:lnTo>
                <a:lnTo>
                  <a:pt x="421881" y="8204"/>
                </a:lnTo>
                <a:lnTo>
                  <a:pt x="377609" y="18199"/>
                </a:lnTo>
                <a:lnTo>
                  <a:pt x="334860" y="31876"/>
                </a:lnTo>
                <a:lnTo>
                  <a:pt x="293839" y="49047"/>
                </a:lnTo>
                <a:lnTo>
                  <a:pt x="254736" y="69557"/>
                </a:lnTo>
                <a:lnTo>
                  <a:pt x="217703" y="93205"/>
                </a:lnTo>
                <a:lnTo>
                  <a:pt x="182943" y="119824"/>
                </a:lnTo>
                <a:lnTo>
                  <a:pt x="150634" y="149225"/>
                </a:lnTo>
                <a:lnTo>
                  <a:pt x="120954" y="181229"/>
                </a:lnTo>
                <a:lnTo>
                  <a:pt x="94094" y="215658"/>
                </a:lnTo>
                <a:lnTo>
                  <a:pt x="70218" y="252349"/>
                </a:lnTo>
                <a:lnTo>
                  <a:pt x="49517" y="291084"/>
                </a:lnTo>
                <a:lnTo>
                  <a:pt x="32169" y="331724"/>
                </a:lnTo>
                <a:lnTo>
                  <a:pt x="18364" y="374065"/>
                </a:lnTo>
                <a:lnTo>
                  <a:pt x="8280" y="417931"/>
                </a:lnTo>
                <a:lnTo>
                  <a:pt x="2095" y="463143"/>
                </a:lnTo>
                <a:lnTo>
                  <a:pt x="0" y="509523"/>
                </a:lnTo>
                <a:lnTo>
                  <a:pt x="2095" y="555929"/>
                </a:lnTo>
                <a:lnTo>
                  <a:pt x="8280" y="601154"/>
                </a:lnTo>
                <a:lnTo>
                  <a:pt x="18364" y="645033"/>
                </a:lnTo>
                <a:lnTo>
                  <a:pt x="32169" y="687387"/>
                </a:lnTo>
                <a:lnTo>
                  <a:pt x="49517" y="728040"/>
                </a:lnTo>
                <a:lnTo>
                  <a:pt x="70218" y="766787"/>
                </a:lnTo>
                <a:lnTo>
                  <a:pt x="94094" y="803478"/>
                </a:lnTo>
                <a:lnTo>
                  <a:pt x="120954" y="837920"/>
                </a:lnTo>
                <a:lnTo>
                  <a:pt x="150634" y="869937"/>
                </a:lnTo>
                <a:lnTo>
                  <a:pt x="182943" y="899337"/>
                </a:lnTo>
                <a:lnTo>
                  <a:pt x="217703" y="925957"/>
                </a:lnTo>
                <a:lnTo>
                  <a:pt x="254736" y="949617"/>
                </a:lnTo>
                <a:lnTo>
                  <a:pt x="293839" y="970114"/>
                </a:lnTo>
                <a:lnTo>
                  <a:pt x="334860" y="987297"/>
                </a:lnTo>
                <a:lnTo>
                  <a:pt x="377609" y="1000975"/>
                </a:lnTo>
                <a:lnTo>
                  <a:pt x="421881" y="1010970"/>
                </a:lnTo>
                <a:lnTo>
                  <a:pt x="467525" y="1017092"/>
                </a:lnTo>
                <a:lnTo>
                  <a:pt x="514350" y="1019175"/>
                </a:lnTo>
                <a:lnTo>
                  <a:pt x="561174" y="1017092"/>
                </a:lnTo>
                <a:lnTo>
                  <a:pt x="606818" y="1010970"/>
                </a:lnTo>
                <a:lnTo>
                  <a:pt x="651090" y="1000975"/>
                </a:lnTo>
                <a:lnTo>
                  <a:pt x="693839" y="987297"/>
                </a:lnTo>
                <a:lnTo>
                  <a:pt x="734847" y="970114"/>
                </a:lnTo>
                <a:lnTo>
                  <a:pt x="773963" y="949617"/>
                </a:lnTo>
                <a:lnTo>
                  <a:pt x="810996" y="925957"/>
                </a:lnTo>
                <a:lnTo>
                  <a:pt x="845756" y="899337"/>
                </a:lnTo>
                <a:lnTo>
                  <a:pt x="878065" y="869937"/>
                </a:lnTo>
                <a:lnTo>
                  <a:pt x="907745" y="837920"/>
                </a:lnTo>
                <a:lnTo>
                  <a:pt x="934605" y="803478"/>
                </a:lnTo>
                <a:lnTo>
                  <a:pt x="958481" y="766787"/>
                </a:lnTo>
                <a:lnTo>
                  <a:pt x="979182" y="728040"/>
                </a:lnTo>
                <a:lnTo>
                  <a:pt x="996518" y="687387"/>
                </a:lnTo>
                <a:lnTo>
                  <a:pt x="1010323" y="645033"/>
                </a:lnTo>
                <a:lnTo>
                  <a:pt x="1020419" y="601154"/>
                </a:lnTo>
                <a:lnTo>
                  <a:pt x="1026591" y="555929"/>
                </a:lnTo>
                <a:lnTo>
                  <a:pt x="1028700" y="509523"/>
                </a:lnTo>
                <a:lnTo>
                  <a:pt x="1026591" y="463143"/>
                </a:lnTo>
                <a:lnTo>
                  <a:pt x="1020419" y="417931"/>
                </a:lnTo>
                <a:lnTo>
                  <a:pt x="1010323" y="374065"/>
                </a:lnTo>
                <a:lnTo>
                  <a:pt x="996518" y="331724"/>
                </a:lnTo>
                <a:lnTo>
                  <a:pt x="979182" y="291084"/>
                </a:lnTo>
                <a:lnTo>
                  <a:pt x="958481" y="252349"/>
                </a:lnTo>
                <a:lnTo>
                  <a:pt x="934605" y="215658"/>
                </a:lnTo>
                <a:lnTo>
                  <a:pt x="907745" y="181229"/>
                </a:lnTo>
                <a:lnTo>
                  <a:pt x="878065" y="149225"/>
                </a:lnTo>
                <a:lnTo>
                  <a:pt x="845756" y="119824"/>
                </a:lnTo>
                <a:lnTo>
                  <a:pt x="810996" y="93205"/>
                </a:lnTo>
                <a:lnTo>
                  <a:pt x="773963" y="69557"/>
                </a:lnTo>
                <a:lnTo>
                  <a:pt x="734847" y="49047"/>
                </a:lnTo>
                <a:lnTo>
                  <a:pt x="693839" y="31876"/>
                </a:lnTo>
                <a:lnTo>
                  <a:pt x="651090" y="18199"/>
                </a:lnTo>
                <a:lnTo>
                  <a:pt x="606818" y="8204"/>
                </a:lnTo>
                <a:lnTo>
                  <a:pt x="561174" y="2082"/>
                </a:lnTo>
                <a:lnTo>
                  <a:pt x="514350" y="0"/>
                </a:lnTo>
                <a:close/>
              </a:path>
            </a:pathLst>
          </a:custGeom>
          <a:solidFill>
            <a:srgbClr val="AFC8A8"/>
          </a:solidFill>
        </p:spPr>
        <p:txBody>
          <a:bodyPr wrap="square" lIns="0" tIns="0" rIns="0" bIns="0" rtlCol="0"/>
          <a:lstStyle/>
          <a:p>
            <a:endParaRPr/>
          </a:p>
        </p:txBody>
      </p:sp>
      <p:sp>
        <p:nvSpPr>
          <p:cNvPr id="57" name="object 57"/>
          <p:cNvSpPr txBox="1"/>
          <p:nvPr/>
        </p:nvSpPr>
        <p:spPr>
          <a:xfrm>
            <a:off x="2162301" y="2887384"/>
            <a:ext cx="681355" cy="812800"/>
          </a:xfrm>
          <a:prstGeom prst="rect">
            <a:avLst/>
          </a:prstGeom>
        </p:spPr>
        <p:txBody>
          <a:bodyPr vert="horz" wrap="square" lIns="0" tIns="128270" rIns="0" bIns="0" rtlCol="0">
            <a:spAutoFit/>
          </a:bodyPr>
          <a:lstStyle/>
          <a:p>
            <a:pPr marL="95885" indent="-76200">
              <a:lnSpc>
                <a:spcPct val="100000"/>
              </a:lnSpc>
              <a:spcBef>
                <a:spcPts val="1010"/>
              </a:spcBef>
            </a:pPr>
            <a:r>
              <a:rPr sz="1400" spc="-5">
                <a:solidFill>
                  <a:srgbClr val="FFFFFF"/>
                </a:solidFill>
                <a:latin typeface="Arial"/>
                <a:cs typeface="Arial"/>
              </a:rPr>
              <a:t>Patient</a:t>
            </a:r>
            <a:endParaRPr sz="1400">
              <a:latin typeface="Arial"/>
              <a:cs typeface="Arial"/>
            </a:endParaRPr>
          </a:p>
          <a:p>
            <a:pPr marL="12700" marR="5080" indent="83820">
              <a:lnSpc>
                <a:spcPts val="1390"/>
              </a:lnSpc>
              <a:spcBef>
                <a:spcPts val="865"/>
              </a:spcBef>
            </a:pPr>
            <a:r>
              <a:rPr sz="1200" spc="-5">
                <a:latin typeface="Arial"/>
                <a:cs typeface="Arial"/>
              </a:rPr>
              <a:t>Family/  </a:t>
            </a:r>
            <a:r>
              <a:rPr sz="1200" spc="30">
                <a:latin typeface="Arial"/>
                <a:cs typeface="Arial"/>
              </a:rPr>
              <a:t>C</a:t>
            </a:r>
            <a:r>
              <a:rPr sz="1200" spc="-70">
                <a:latin typeface="Arial"/>
                <a:cs typeface="Arial"/>
              </a:rPr>
              <a:t>a</a:t>
            </a:r>
            <a:r>
              <a:rPr sz="1200" spc="40">
                <a:latin typeface="Arial"/>
                <a:cs typeface="Arial"/>
              </a:rPr>
              <a:t>r</a:t>
            </a:r>
            <a:r>
              <a:rPr sz="1200">
                <a:latin typeface="Arial"/>
                <a:cs typeface="Arial"/>
              </a:rPr>
              <a:t>e</a:t>
            </a:r>
            <a:r>
              <a:rPr sz="1200" spc="-80">
                <a:latin typeface="Arial"/>
                <a:cs typeface="Arial"/>
              </a:rPr>
              <a:t>g</a:t>
            </a:r>
            <a:r>
              <a:rPr sz="1200" spc="30">
                <a:latin typeface="Arial"/>
                <a:cs typeface="Arial"/>
              </a:rPr>
              <a:t>i</a:t>
            </a:r>
            <a:r>
              <a:rPr sz="1200" spc="-15">
                <a:latin typeface="Arial"/>
                <a:cs typeface="Arial"/>
              </a:rPr>
              <a:t>v</a:t>
            </a:r>
            <a:r>
              <a:rPr sz="1200">
                <a:latin typeface="Arial"/>
                <a:cs typeface="Arial"/>
              </a:rPr>
              <a:t>er</a:t>
            </a:r>
          </a:p>
        </p:txBody>
      </p:sp>
      <p:sp>
        <p:nvSpPr>
          <p:cNvPr id="58" name="object 58"/>
          <p:cNvSpPr txBox="1"/>
          <p:nvPr/>
        </p:nvSpPr>
        <p:spPr>
          <a:xfrm>
            <a:off x="6095871" y="3002624"/>
            <a:ext cx="681355" cy="711200"/>
          </a:xfrm>
          <a:prstGeom prst="rect">
            <a:avLst/>
          </a:prstGeom>
        </p:spPr>
        <p:txBody>
          <a:bodyPr vert="horz" wrap="square" lIns="0" tIns="13335" rIns="0" bIns="0" rtlCol="0">
            <a:spAutoFit/>
          </a:bodyPr>
          <a:lstStyle/>
          <a:p>
            <a:pPr marL="36830">
              <a:lnSpc>
                <a:spcPct val="100000"/>
              </a:lnSpc>
              <a:spcBef>
                <a:spcPts val="105"/>
              </a:spcBef>
            </a:pPr>
            <a:r>
              <a:rPr sz="1400" spc="-5">
                <a:solidFill>
                  <a:srgbClr val="FFFFFF"/>
                </a:solidFill>
                <a:latin typeface="Arial"/>
                <a:cs typeface="Arial"/>
              </a:rPr>
              <a:t>Patient</a:t>
            </a:r>
            <a:endParaRPr sz="1400">
              <a:latin typeface="Arial"/>
              <a:cs typeface="Arial"/>
            </a:endParaRPr>
          </a:p>
          <a:p>
            <a:pPr marL="12700" marR="5080" indent="83820">
              <a:lnSpc>
                <a:spcPts val="1400"/>
              </a:lnSpc>
              <a:spcBef>
                <a:spcPts val="950"/>
              </a:spcBef>
            </a:pPr>
            <a:r>
              <a:rPr sz="1200" spc="-5">
                <a:latin typeface="Arial"/>
                <a:cs typeface="Arial"/>
              </a:rPr>
              <a:t>Family/  </a:t>
            </a:r>
            <a:r>
              <a:rPr sz="1200" spc="30">
                <a:latin typeface="Arial"/>
                <a:cs typeface="Arial"/>
              </a:rPr>
              <a:t>C</a:t>
            </a:r>
            <a:r>
              <a:rPr sz="1200" spc="-70">
                <a:latin typeface="Arial"/>
                <a:cs typeface="Arial"/>
              </a:rPr>
              <a:t>a</a:t>
            </a:r>
            <a:r>
              <a:rPr sz="1200" spc="40">
                <a:latin typeface="Arial"/>
                <a:cs typeface="Arial"/>
              </a:rPr>
              <a:t>r</a:t>
            </a:r>
            <a:r>
              <a:rPr sz="1200">
                <a:latin typeface="Arial"/>
                <a:cs typeface="Arial"/>
              </a:rPr>
              <a:t>e</a:t>
            </a:r>
            <a:r>
              <a:rPr sz="1200" spc="-80">
                <a:latin typeface="Arial"/>
                <a:cs typeface="Arial"/>
              </a:rPr>
              <a:t>g</a:t>
            </a:r>
            <a:r>
              <a:rPr sz="1200" spc="30">
                <a:latin typeface="Arial"/>
                <a:cs typeface="Arial"/>
              </a:rPr>
              <a:t>i</a:t>
            </a:r>
            <a:r>
              <a:rPr sz="1200" spc="-15">
                <a:latin typeface="Arial"/>
                <a:cs typeface="Arial"/>
              </a:rPr>
              <a:t>v</a:t>
            </a:r>
            <a:r>
              <a:rPr sz="1200">
                <a:latin typeface="Arial"/>
                <a:cs typeface="Arial"/>
              </a:rPr>
              <a:t>er</a:t>
            </a:r>
          </a:p>
        </p:txBody>
      </p:sp>
      <p:sp>
        <p:nvSpPr>
          <p:cNvPr id="59" name="object 59"/>
          <p:cNvSpPr txBox="1"/>
          <p:nvPr/>
        </p:nvSpPr>
        <p:spPr>
          <a:xfrm>
            <a:off x="2170504" y="4079786"/>
            <a:ext cx="663575" cy="197490"/>
          </a:xfrm>
          <a:prstGeom prst="rect">
            <a:avLst/>
          </a:prstGeom>
        </p:spPr>
        <p:txBody>
          <a:bodyPr vert="horz" wrap="square" lIns="0" tIns="12700" rIns="0" bIns="0" rtlCol="0">
            <a:spAutoFit/>
          </a:bodyPr>
          <a:lstStyle/>
          <a:p>
            <a:pPr marL="12700">
              <a:lnSpc>
                <a:spcPct val="100000"/>
              </a:lnSpc>
              <a:spcBef>
                <a:spcPts val="100"/>
              </a:spcBef>
            </a:pPr>
            <a:r>
              <a:rPr sz="1200" spc="-10">
                <a:latin typeface="Arial"/>
                <a:cs typeface="Arial"/>
              </a:rPr>
              <a:t>Individual</a:t>
            </a:r>
            <a:endParaRPr sz="1200">
              <a:latin typeface="Arial"/>
              <a:cs typeface="Arial"/>
            </a:endParaRPr>
          </a:p>
        </p:txBody>
      </p:sp>
      <p:sp>
        <p:nvSpPr>
          <p:cNvPr id="60" name="object 60"/>
          <p:cNvSpPr txBox="1"/>
          <p:nvPr/>
        </p:nvSpPr>
        <p:spPr>
          <a:xfrm>
            <a:off x="6088317" y="4109535"/>
            <a:ext cx="665480" cy="197490"/>
          </a:xfrm>
          <a:prstGeom prst="rect">
            <a:avLst/>
          </a:prstGeom>
        </p:spPr>
        <p:txBody>
          <a:bodyPr vert="horz" wrap="square" lIns="0" tIns="12700" rIns="0" bIns="0" rtlCol="0">
            <a:spAutoFit/>
          </a:bodyPr>
          <a:lstStyle/>
          <a:p>
            <a:pPr marL="12700">
              <a:lnSpc>
                <a:spcPct val="100000"/>
              </a:lnSpc>
              <a:spcBef>
                <a:spcPts val="100"/>
              </a:spcBef>
            </a:pPr>
            <a:r>
              <a:rPr sz="1200" spc="-10">
                <a:latin typeface="Arial"/>
                <a:cs typeface="Arial"/>
              </a:rPr>
              <a:t>Individual</a:t>
            </a:r>
            <a:endParaRPr sz="1200">
              <a:latin typeface="Arial"/>
              <a:cs typeface="Arial"/>
            </a:endParaRPr>
          </a:p>
        </p:txBody>
      </p:sp>
      <p:sp>
        <p:nvSpPr>
          <p:cNvPr id="67" name="object 67"/>
          <p:cNvSpPr txBox="1"/>
          <p:nvPr/>
        </p:nvSpPr>
        <p:spPr>
          <a:xfrm>
            <a:off x="244129" y="6267742"/>
            <a:ext cx="11317250" cy="452368"/>
          </a:xfrm>
          <a:prstGeom prst="rect">
            <a:avLst/>
          </a:prstGeom>
        </p:spPr>
        <p:txBody>
          <a:bodyPr vert="horz" wrap="square" lIns="0" tIns="8890" rIns="0" bIns="0" rtlCol="0">
            <a:spAutoFit/>
          </a:bodyPr>
          <a:lstStyle/>
          <a:p>
            <a:pPr marL="12700" marR="5080">
              <a:lnSpc>
                <a:spcPct val="101299"/>
              </a:lnSpc>
              <a:spcBef>
                <a:spcPts val="70"/>
              </a:spcBef>
              <a:tabLst>
                <a:tab pos="6247130" algn="l"/>
              </a:tabLst>
            </a:pPr>
            <a:r>
              <a:rPr lang="en-US" sz="1400" kern="0">
                <a:solidFill>
                  <a:schemeClr val="bg1">
                    <a:lumMod val="50000"/>
                  </a:schemeClr>
                </a:solidFill>
                <a:ea typeface="Calibri" panose="020F0502020204030204" pitchFamily="34" charset="0"/>
                <a:cs typeface="Calibri" panose="020F0502020204030204" pitchFamily="34" charset="0"/>
              </a:rPr>
              <a:t>Feldstein, A. C., &amp; Glasgow, R. E. (2008). </a:t>
            </a:r>
            <a:r>
              <a:rPr lang="en-US" sz="1400" i="1" kern="0">
                <a:solidFill>
                  <a:schemeClr val="bg1">
                    <a:lumMod val="50000"/>
                  </a:schemeClr>
                </a:solidFill>
                <a:ea typeface="Calibri" panose="020F0502020204030204" pitchFamily="34" charset="0"/>
                <a:cs typeface="Calibri" panose="020F0502020204030204" pitchFamily="34" charset="0"/>
              </a:rPr>
              <a:t>Jt. Commission J Qual  Patient Safety</a:t>
            </a:r>
            <a:r>
              <a:rPr lang="en-US" sz="1400" kern="0">
                <a:solidFill>
                  <a:schemeClr val="bg1">
                    <a:lumMod val="50000"/>
                  </a:schemeClr>
                </a:solidFill>
                <a:ea typeface="Calibri" panose="020F0502020204030204" pitchFamily="34" charset="0"/>
                <a:cs typeface="Calibri" panose="020F0502020204030204" pitchFamily="34" charset="0"/>
              </a:rPr>
              <a:t>,</a:t>
            </a:r>
            <a:r>
              <a:rPr lang="en-US" sz="1400" i="1" kern="0">
                <a:solidFill>
                  <a:schemeClr val="bg1">
                    <a:lumMod val="50000"/>
                  </a:schemeClr>
                </a:solidFill>
                <a:ea typeface="Calibri" panose="020F0502020204030204" pitchFamily="34" charset="0"/>
                <a:cs typeface="Calibri" panose="020F0502020204030204" pitchFamily="34" charset="0"/>
              </a:rPr>
              <a:t> 34</a:t>
            </a:r>
            <a:r>
              <a:rPr lang="en-US" sz="1400" kern="0">
                <a:solidFill>
                  <a:schemeClr val="bg1">
                    <a:lumMod val="50000"/>
                  </a:schemeClr>
                </a:solidFill>
                <a:ea typeface="Calibri" panose="020F0502020204030204" pitchFamily="34" charset="0"/>
                <a:cs typeface="Calibri" panose="020F0502020204030204" pitchFamily="34" charset="0"/>
              </a:rPr>
              <a:t>(4), 228-243. </a:t>
            </a:r>
            <a:r>
              <a:rPr lang="en-US" sz="1400" kern="0" err="1">
                <a:solidFill>
                  <a:schemeClr val="bg1">
                    <a:lumMod val="50000"/>
                  </a:schemeClr>
                </a:solidFill>
                <a:ea typeface="Calibri" panose="020F0502020204030204" pitchFamily="34" charset="0"/>
                <a:cs typeface="Calibri" panose="020F0502020204030204" pitchFamily="34" charset="0"/>
              </a:rPr>
              <a:t>doi.org</a:t>
            </a:r>
            <a:r>
              <a:rPr lang="en-US" sz="1400" kern="0">
                <a:solidFill>
                  <a:schemeClr val="bg1">
                    <a:lumMod val="50000"/>
                  </a:schemeClr>
                </a:solidFill>
                <a:ea typeface="Calibri" panose="020F0502020204030204" pitchFamily="34" charset="0"/>
                <a:cs typeface="Calibri" panose="020F0502020204030204" pitchFamily="34" charset="0"/>
              </a:rPr>
              <a:t>/10.1016/S1553-7250(08)34030-6 </a:t>
            </a:r>
            <a:endParaRPr lang="en-US" sz="1400" kern="100">
              <a:solidFill>
                <a:schemeClr val="bg1">
                  <a:lumMod val="50000"/>
                </a:schemeClr>
              </a:solidFill>
              <a:ea typeface="Calibri" panose="020F0502020204030204" pitchFamily="34" charset="0"/>
              <a:cs typeface="Arial" panose="020B0604020202020204" pitchFamily="34" charset="0"/>
            </a:endParaRPr>
          </a:p>
          <a:p>
            <a:pPr marL="12700" marR="5080">
              <a:lnSpc>
                <a:spcPct val="101299"/>
              </a:lnSpc>
              <a:spcBef>
                <a:spcPts val="70"/>
              </a:spcBef>
              <a:tabLst>
                <a:tab pos="6247130" algn="l"/>
              </a:tabLst>
            </a:pPr>
            <a:r>
              <a:rPr lang="en-US" sz="1400" spc="-15">
                <a:solidFill>
                  <a:schemeClr val="bg1">
                    <a:lumMod val="50000"/>
                  </a:schemeClr>
                </a:solidFill>
                <a:cs typeface="Times New Roman"/>
              </a:rPr>
              <a:t>Glasgow, </a:t>
            </a:r>
            <a:r>
              <a:rPr lang="en-US" sz="1400">
                <a:solidFill>
                  <a:schemeClr val="bg1">
                    <a:lumMod val="50000"/>
                  </a:schemeClr>
                </a:solidFill>
                <a:cs typeface="Times New Roman"/>
              </a:rPr>
              <a:t>RE </a:t>
            </a:r>
            <a:r>
              <a:rPr lang="en-US" sz="1400" spc="-5">
                <a:solidFill>
                  <a:schemeClr val="bg1">
                    <a:lumMod val="50000"/>
                  </a:schemeClr>
                </a:solidFill>
                <a:cs typeface="Times New Roman"/>
              </a:rPr>
              <a:t>et </a:t>
            </a:r>
            <a:r>
              <a:rPr lang="en-US" sz="1400" spc="10">
                <a:solidFill>
                  <a:schemeClr val="bg1">
                    <a:lumMod val="50000"/>
                  </a:schemeClr>
                </a:solidFill>
                <a:cs typeface="Times New Roman"/>
              </a:rPr>
              <a:t>al. </a:t>
            </a:r>
            <a:r>
              <a:rPr lang="en-US" sz="1400" i="1" spc="5">
                <a:solidFill>
                  <a:schemeClr val="bg1">
                    <a:lumMod val="50000"/>
                  </a:schemeClr>
                </a:solidFill>
                <a:cs typeface="Times New Roman"/>
              </a:rPr>
              <a:t>Global Implementation </a:t>
            </a:r>
            <a:r>
              <a:rPr lang="en-US" sz="1400" i="1" spc="-5">
                <a:solidFill>
                  <a:schemeClr val="bg1">
                    <a:lumMod val="50000"/>
                  </a:schemeClr>
                </a:solidFill>
                <a:cs typeface="Times New Roman"/>
              </a:rPr>
              <a:t>Research </a:t>
            </a:r>
            <a:r>
              <a:rPr lang="en-US" sz="1400" i="1" spc="15">
                <a:solidFill>
                  <a:schemeClr val="bg1">
                    <a:lumMod val="50000"/>
                  </a:schemeClr>
                </a:solidFill>
                <a:cs typeface="Times New Roman"/>
              </a:rPr>
              <a:t>and Applications</a:t>
            </a:r>
            <a:r>
              <a:rPr lang="en-US" sz="1400" spc="15">
                <a:solidFill>
                  <a:schemeClr val="bg1">
                    <a:lumMod val="50000"/>
                  </a:schemeClr>
                </a:solidFill>
                <a:cs typeface="Times New Roman"/>
              </a:rPr>
              <a:t>. </a:t>
            </a:r>
            <a:r>
              <a:rPr lang="en-US" sz="1400">
                <a:solidFill>
                  <a:schemeClr val="bg1">
                    <a:lumMod val="50000"/>
                  </a:schemeClr>
                </a:solidFill>
                <a:cs typeface="Times New Roman"/>
              </a:rPr>
              <a:t>2024 </a:t>
            </a:r>
            <a:r>
              <a:rPr lang="en-US" sz="1400" u="sng" spc="15">
                <a:solidFill>
                  <a:schemeClr val="bg1">
                    <a:lumMod val="50000"/>
                  </a:schemeClr>
                </a:solidFill>
                <a:uFill>
                  <a:solidFill>
                    <a:srgbClr val="F59E00"/>
                  </a:solidFill>
                </a:uFill>
                <a:cs typeface="Times New Roman"/>
                <a:hlinkClick r:id="rId2">
                  <a:extLst>
                    <a:ext uri="{A12FA001-AC4F-418D-AE19-62706E023703}">
                      <ahyp:hlinkClr xmlns:ahyp="http://schemas.microsoft.com/office/drawing/2018/hyperlinkcolor" val="tx"/>
                    </a:ext>
                  </a:extLst>
                </a:hlinkClick>
              </a:rPr>
              <a:t>https://doi.org/10.1007/s43477-024-00134-6</a:t>
            </a:r>
            <a:r>
              <a:rPr lang="en-US" sz="1400" u="sng" spc="15">
                <a:solidFill>
                  <a:schemeClr val="bg2">
                    <a:lumMod val="50000"/>
                  </a:schemeClr>
                </a:solidFill>
                <a:uFill>
                  <a:solidFill>
                    <a:srgbClr val="F59E00"/>
                  </a:solidFill>
                </a:uFill>
                <a:cs typeface="Times New Roman"/>
                <a:hlinkClick r:id="rId2">
                  <a:extLst>
                    <a:ext uri="{A12FA001-AC4F-418D-AE19-62706E023703}">
                      <ahyp:hlinkClr xmlns:ahyp="http://schemas.microsoft.com/office/drawing/2018/hyperlinkcolor" val="tx"/>
                    </a:ext>
                  </a:extLst>
                </a:hlinkClick>
              </a:rPr>
              <a:t>. </a:t>
            </a:r>
            <a:r>
              <a:rPr lang="en-US" sz="1400" spc="15">
                <a:solidFill>
                  <a:schemeClr val="bg2">
                    <a:lumMod val="50000"/>
                  </a:schemeClr>
                </a:solidFill>
                <a:cs typeface="Times New Roman"/>
              </a:rPr>
              <a:t> </a:t>
            </a:r>
          </a:p>
        </p:txBody>
      </p:sp>
      <p:sp>
        <p:nvSpPr>
          <p:cNvPr id="68" name="object 68"/>
          <p:cNvSpPr txBox="1">
            <a:spLocks noGrp="1"/>
          </p:cNvSpPr>
          <p:nvPr>
            <p:ph type="title"/>
          </p:nvPr>
        </p:nvSpPr>
        <p:spPr>
          <a:xfrm>
            <a:off x="104775" y="87904"/>
            <a:ext cx="12011025" cy="1024626"/>
          </a:xfrm>
          <a:prstGeom prst="rect">
            <a:avLst/>
          </a:prstGeom>
        </p:spPr>
        <p:txBody>
          <a:bodyPr vert="horz" lIns="91440" tIns="45720" rIns="91440" bIns="45720" rtlCol="0" anchor="ctr">
            <a:noAutofit/>
          </a:bodyPr>
          <a:lstStyle/>
          <a:p>
            <a:r>
              <a:rPr sz="3200" b="1"/>
              <a:t>Practical Robust Implementation and Sustainability Model (PRISM):</a:t>
            </a:r>
            <a:br>
              <a:rPr lang="en-US" sz="3200" b="1"/>
            </a:br>
            <a:r>
              <a:rPr lang="en-US" sz="3200" i="1"/>
              <a:t>which contains RE-AIM outcomes</a:t>
            </a:r>
            <a:endParaRPr sz="3200" i="1"/>
          </a:p>
        </p:txBody>
      </p:sp>
      <p:cxnSp>
        <p:nvCxnSpPr>
          <p:cNvPr id="70" name="Straight Arrow Connector 69">
            <a:extLst>
              <a:ext uri="{FF2B5EF4-FFF2-40B4-BE49-F238E27FC236}">
                <a16:creationId xmlns:a16="http://schemas.microsoft.com/office/drawing/2014/main" id="{F510CD87-40B9-CB68-58DA-F6DF23F595EA}"/>
              </a:ext>
            </a:extLst>
          </p:cNvPr>
          <p:cNvCxnSpPr/>
          <p:nvPr/>
        </p:nvCxnSpPr>
        <p:spPr>
          <a:xfrm>
            <a:off x="3248025" y="3684830"/>
            <a:ext cx="914400"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C2F3AA06-5966-D9CD-A5D3-B4E9E4C9064E}"/>
              </a:ext>
            </a:extLst>
          </p:cNvPr>
          <p:cNvCxnSpPr/>
          <p:nvPr/>
        </p:nvCxnSpPr>
        <p:spPr>
          <a:xfrm>
            <a:off x="1752600" y="2130579"/>
            <a:ext cx="0" cy="581025"/>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04C3BD24-CFC0-B8A4-C940-27CB3188B6A0}"/>
              </a:ext>
            </a:extLst>
          </p:cNvPr>
          <p:cNvCxnSpPr/>
          <p:nvPr/>
        </p:nvCxnSpPr>
        <p:spPr>
          <a:xfrm>
            <a:off x="5662103" y="2130579"/>
            <a:ext cx="0" cy="581025"/>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6CA97AB0-2BA3-DF9A-D3C5-F7E5A9034CA6}"/>
              </a:ext>
            </a:extLst>
          </p:cNvPr>
          <p:cNvCxnSpPr/>
          <p:nvPr/>
        </p:nvCxnSpPr>
        <p:spPr>
          <a:xfrm>
            <a:off x="5662103" y="4801005"/>
            <a:ext cx="0" cy="581025"/>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D351F069-1A08-AD09-C87A-9FF06EAE974B}"/>
              </a:ext>
            </a:extLst>
          </p:cNvPr>
          <p:cNvCxnSpPr/>
          <p:nvPr/>
        </p:nvCxnSpPr>
        <p:spPr>
          <a:xfrm>
            <a:off x="1761615" y="4801005"/>
            <a:ext cx="0" cy="581025"/>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04FD28F-1948-09FC-C401-C86B0EDFDAA9}"/>
              </a:ext>
            </a:extLst>
          </p:cNvPr>
          <p:cNvCxnSpPr/>
          <p:nvPr/>
        </p:nvCxnSpPr>
        <p:spPr>
          <a:xfrm flipV="1">
            <a:off x="7305675" y="4711854"/>
            <a:ext cx="647700" cy="670176"/>
          </a:xfrm>
          <a:prstGeom prst="straightConnector1">
            <a:avLst/>
          </a:prstGeom>
          <a:ln w="444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37B22302-B7A4-BE00-7339-8E6B586961AA}"/>
              </a:ext>
            </a:extLst>
          </p:cNvPr>
          <p:cNvCxnSpPr>
            <a:cxnSpLocks/>
          </p:cNvCxnSpPr>
          <p:nvPr/>
        </p:nvCxnSpPr>
        <p:spPr>
          <a:xfrm>
            <a:off x="7288092" y="1924561"/>
            <a:ext cx="712157" cy="606068"/>
          </a:xfrm>
          <a:prstGeom prst="straightConnector1">
            <a:avLst/>
          </a:prstGeom>
          <a:ln w="444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72291153-1946-B8AE-2BAA-8611FC58EF3E}"/>
              </a:ext>
            </a:extLst>
          </p:cNvPr>
          <p:cNvCxnSpPr>
            <a:cxnSpLocks/>
          </p:cNvCxnSpPr>
          <p:nvPr/>
        </p:nvCxnSpPr>
        <p:spPr>
          <a:xfrm>
            <a:off x="7288092" y="3624773"/>
            <a:ext cx="523159" cy="7216"/>
          </a:xfrm>
          <a:prstGeom prst="straightConnector1">
            <a:avLst/>
          </a:prstGeom>
          <a:ln w="444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8C27FE05-F790-3865-2380-7728824B43C4}"/>
              </a:ext>
            </a:extLst>
          </p:cNvPr>
          <p:cNvCxnSpPr>
            <a:cxnSpLocks/>
          </p:cNvCxnSpPr>
          <p:nvPr/>
        </p:nvCxnSpPr>
        <p:spPr>
          <a:xfrm>
            <a:off x="9681968" y="3649816"/>
            <a:ext cx="523159" cy="7216"/>
          </a:xfrm>
          <a:prstGeom prst="straightConnector1">
            <a:avLst/>
          </a:prstGeom>
          <a:ln w="444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8B28-38BE-7419-9E71-03664E962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EBC08-334E-7585-4FC2-9ED28656B53B}"/>
              </a:ext>
            </a:extLst>
          </p:cNvPr>
          <p:cNvSpPr>
            <a:spLocks noGrp="1"/>
          </p:cNvSpPr>
          <p:nvPr>
            <p:ph type="title"/>
          </p:nvPr>
        </p:nvSpPr>
        <p:spPr>
          <a:xfrm>
            <a:off x="546100" y="365125"/>
            <a:ext cx="11328400" cy="1019175"/>
          </a:xfrm>
        </p:spPr>
        <p:txBody>
          <a:bodyPr>
            <a:noAutofit/>
          </a:bodyPr>
          <a:lstStyle/>
          <a:p>
            <a:r>
              <a:rPr lang="en-US" sz="4000" b="1"/>
              <a:t>Adaptation is not the opposite or enemy of fidelity</a:t>
            </a:r>
          </a:p>
        </p:txBody>
      </p:sp>
      <p:sp>
        <p:nvSpPr>
          <p:cNvPr id="4" name="Rectangle 3">
            <a:extLst>
              <a:ext uri="{FF2B5EF4-FFF2-40B4-BE49-F238E27FC236}">
                <a16:creationId xmlns:a16="http://schemas.microsoft.com/office/drawing/2014/main" id="{50062EC0-BCF4-06CD-7060-DC0390B27DDB}"/>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Adaptation</a:t>
            </a:r>
          </a:p>
        </p:txBody>
      </p:sp>
      <p:sp>
        <p:nvSpPr>
          <p:cNvPr id="5" name="TextBox 4">
            <a:extLst>
              <a:ext uri="{FF2B5EF4-FFF2-40B4-BE49-F238E27FC236}">
                <a16:creationId xmlns:a16="http://schemas.microsoft.com/office/drawing/2014/main" id="{9B2C9F66-2727-E79B-F85D-73450CB16D89}"/>
              </a:ext>
            </a:extLst>
          </p:cNvPr>
          <p:cNvSpPr txBox="1"/>
          <p:nvPr/>
        </p:nvSpPr>
        <p:spPr>
          <a:xfrm>
            <a:off x="317500" y="6334780"/>
            <a:ext cx="10822115" cy="738664"/>
          </a:xfrm>
          <a:prstGeom prst="rect">
            <a:avLst/>
          </a:prstGeom>
          <a:noFill/>
        </p:spPr>
        <p:txBody>
          <a:bodyPr wrap="square" rtlCol="0">
            <a:spAutoFit/>
          </a:bodyPr>
          <a:lstStyle/>
          <a:p>
            <a:r>
              <a:rPr lang="en-US" sz="1400" spc="-20">
                <a:solidFill>
                  <a:schemeClr val="bg2">
                    <a:lumMod val="50000"/>
                  </a:schemeClr>
                </a:solidFill>
                <a:cs typeface="Arial"/>
              </a:rPr>
              <a:t>Rabin, A.R., et al.</a:t>
            </a:r>
            <a:r>
              <a:rPr lang="en-US" sz="1400">
                <a:solidFill>
                  <a:schemeClr val="bg2">
                    <a:lumMod val="50000"/>
                  </a:schemeClr>
                </a:solidFill>
              </a:rPr>
              <a:t> </a:t>
            </a:r>
            <a:r>
              <a:rPr lang="en-US" sz="1400" i="1">
                <a:solidFill>
                  <a:schemeClr val="bg2">
                    <a:lumMod val="50000"/>
                  </a:schemeClr>
                </a:solidFill>
              </a:rPr>
              <a:t>Annu. Rev. Public Health </a:t>
            </a:r>
            <a:r>
              <a:rPr lang="en-US" sz="1400">
                <a:solidFill>
                  <a:schemeClr val="bg2">
                    <a:lumMod val="50000"/>
                  </a:schemeClr>
                </a:solidFill>
              </a:rPr>
              <a:t>2025. 46:16.1–16.21. </a:t>
            </a:r>
            <a:r>
              <a:rPr lang="en-US" sz="1400" err="1">
                <a:solidFill>
                  <a:schemeClr val="bg2">
                    <a:lumMod val="50000"/>
                  </a:schemeClr>
                </a:solidFill>
              </a:rPr>
              <a:t>doi.org</a:t>
            </a:r>
            <a:r>
              <a:rPr lang="en-US" sz="1400">
                <a:solidFill>
                  <a:schemeClr val="bg2">
                    <a:lumMod val="50000"/>
                  </a:schemeClr>
                </a:solidFill>
              </a:rPr>
              <a:t>/10.1146/annurev-publhealth-071321-041652</a:t>
            </a:r>
          </a:p>
          <a:p>
            <a:r>
              <a:rPr lang="en-US" sz="1400">
                <a:solidFill>
                  <a:schemeClr val="bg1">
                    <a:lumMod val="50000"/>
                  </a:schemeClr>
                </a:solidFill>
              </a:rPr>
              <a:t>Moore G, et al. (2020). The ADAPT Study guidance (v1.0). </a:t>
            </a:r>
            <a:r>
              <a:rPr lang="en-US" sz="1400" u="sng">
                <a:solidFill>
                  <a:schemeClr val="bg1">
                    <a:lumMod val="50000"/>
                  </a:schemeClr>
                </a:solidFill>
                <a:hlinkClick r:id="rId3">
                  <a:extLst>
                    <a:ext uri="{A12FA001-AC4F-418D-AE19-62706E023703}">
                      <ahyp:hlinkClr xmlns:ahyp="http://schemas.microsoft.com/office/drawing/2018/hyperlinkcolor" val="tx"/>
                    </a:ext>
                  </a:extLst>
                </a:hlinkClick>
              </a:rPr>
              <a:t>https://decipher.uk.net/portfolio/the-adaptstudy/</a:t>
            </a:r>
            <a:r>
              <a:rPr lang="en-US" sz="1400">
                <a:solidFill>
                  <a:schemeClr val="bg1">
                    <a:lumMod val="50000"/>
                  </a:schemeClr>
                </a:solidFill>
              </a:rPr>
              <a:t>.</a:t>
            </a:r>
          </a:p>
          <a:p>
            <a:endParaRPr lang="en-US" sz="1400">
              <a:solidFill>
                <a:schemeClr val="bg2">
                  <a:lumMod val="50000"/>
                </a:schemeClr>
              </a:solidFill>
            </a:endParaRPr>
          </a:p>
        </p:txBody>
      </p:sp>
      <p:graphicFrame>
        <p:nvGraphicFramePr>
          <p:cNvPr id="8" name="Content Placeholder 7">
            <a:extLst>
              <a:ext uri="{FF2B5EF4-FFF2-40B4-BE49-F238E27FC236}">
                <a16:creationId xmlns:a16="http://schemas.microsoft.com/office/drawing/2014/main" id="{35AFDFD3-15DC-93F8-3C21-76AA4A3B6CE7}"/>
              </a:ext>
            </a:extLst>
          </p:cNvPr>
          <p:cNvGraphicFramePr>
            <a:graphicFrameLocks noGrp="1"/>
          </p:cNvGraphicFramePr>
          <p:nvPr>
            <p:ph idx="1"/>
            <p:extLst>
              <p:ext uri="{D42A27DB-BD31-4B8C-83A1-F6EECF244321}">
                <p14:modId xmlns:p14="http://schemas.microsoft.com/office/powerpoint/2010/main" val="2954023010"/>
              </p:ext>
            </p:extLst>
          </p:nvPr>
        </p:nvGraphicFramePr>
        <p:xfrm>
          <a:off x="723900" y="1539631"/>
          <a:ext cx="11150600" cy="4031175"/>
        </p:xfrm>
        <a:graphic>
          <a:graphicData uri="http://schemas.openxmlformats.org/drawingml/2006/table">
            <a:tbl>
              <a:tblPr firstRow="1" bandRow="1">
                <a:tableStyleId>{5C22544A-7EE6-4342-B048-85BDC9FD1C3A}</a:tableStyleId>
              </a:tblPr>
              <a:tblGrid>
                <a:gridCol w="5321328">
                  <a:extLst>
                    <a:ext uri="{9D8B030D-6E8A-4147-A177-3AD203B41FA5}">
                      <a16:colId xmlns:a16="http://schemas.microsoft.com/office/drawing/2014/main" val="3217946367"/>
                    </a:ext>
                  </a:extLst>
                </a:gridCol>
                <a:gridCol w="5829272">
                  <a:extLst>
                    <a:ext uri="{9D8B030D-6E8A-4147-A177-3AD203B41FA5}">
                      <a16:colId xmlns:a16="http://schemas.microsoft.com/office/drawing/2014/main" val="2037747429"/>
                    </a:ext>
                  </a:extLst>
                </a:gridCol>
              </a:tblGrid>
              <a:tr h="1379415">
                <a:tc>
                  <a:txBody>
                    <a:bodyPr/>
                    <a:lstStyle/>
                    <a:p>
                      <a:r>
                        <a:rPr lang="en-US" sz="2400" b="1">
                          <a:solidFill>
                            <a:schemeClr val="tx1"/>
                          </a:solidFill>
                        </a:rPr>
                        <a:t>Traditional view:</a:t>
                      </a:r>
                    </a:p>
                    <a:p>
                      <a:r>
                        <a:rPr lang="en-US" sz="2400" b="0">
                          <a:solidFill>
                            <a:schemeClr val="tx1"/>
                          </a:solidFill>
                        </a:rPr>
                        <a:t>Adaptation = deviation = failure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marL="0" algn="l" defTabSz="914400" rtl="0" eaLnBrk="1" latinLnBrk="0" hangingPunct="1"/>
                      <a:r>
                        <a:rPr lang="en-US" sz="2400" b="1" kern="1200">
                          <a:solidFill>
                            <a:schemeClr val="tx1"/>
                          </a:solidFill>
                          <a:latin typeface="+mn-lt"/>
                          <a:ea typeface="+mn-ea"/>
                          <a:cs typeface="+mn-cs"/>
                        </a:rPr>
                        <a:t>Reframe</a:t>
                      </a:r>
                    </a:p>
                    <a:p>
                      <a:pPr marL="0" algn="l" defTabSz="914400" rtl="0" eaLnBrk="1" latinLnBrk="0" hangingPunct="1"/>
                      <a:endParaRPr lang="en-US" sz="2400" b="1" kern="1200">
                        <a:solidFill>
                          <a:schemeClr val="tx1"/>
                        </a:solidFill>
                        <a:latin typeface="+mn-lt"/>
                        <a:ea typeface="+mn-ea"/>
                        <a:cs typeface="+mn-cs"/>
                      </a:endParaRPr>
                    </a:p>
                    <a:p>
                      <a:pPr marL="0" algn="l" defTabSz="914400" rtl="0" eaLnBrk="1" latinLnBrk="0" hangingPunct="1"/>
                      <a:r>
                        <a:rPr lang="en-US" sz="2400" b="0" kern="1200">
                          <a:solidFill>
                            <a:schemeClr val="tx1"/>
                          </a:solidFill>
                          <a:latin typeface="+mn-lt"/>
                          <a:ea typeface="+mn-ea"/>
                          <a:cs typeface="+mn-cs"/>
                        </a:rPr>
                        <a:t>Adaptation can improve fit to context</a:t>
                      </a:r>
                    </a:p>
                    <a:p>
                      <a:pPr marL="0" algn="l" defTabSz="914400" rtl="0" eaLnBrk="1" latinLnBrk="0" hangingPunct="1"/>
                      <a:endParaRPr lang="en-US" sz="2400" b="0" kern="1200">
                        <a:solidFill>
                          <a:schemeClr val="tx1"/>
                        </a:solidFill>
                        <a:latin typeface="+mn-lt"/>
                        <a:ea typeface="+mn-ea"/>
                        <a:cs typeface="+mn-cs"/>
                      </a:endParaRPr>
                    </a:p>
                    <a:p>
                      <a:pPr marL="0" algn="l" defTabSz="914400" rtl="0" eaLnBrk="1" latinLnBrk="0" hangingPunct="1"/>
                      <a:r>
                        <a:rPr lang="en-US" sz="2400" b="0" kern="1200">
                          <a:solidFill>
                            <a:schemeClr val="tx1"/>
                          </a:solidFill>
                          <a:latin typeface="+mn-lt"/>
                          <a:ea typeface="+mn-ea"/>
                          <a:cs typeface="+mn-cs"/>
                        </a:rPr>
                        <a:t>Can strengthen (or weaken) outcomes</a:t>
                      </a:r>
                    </a:p>
                    <a:p>
                      <a:pPr marL="0" algn="l" defTabSz="914400" rtl="0" eaLnBrk="1" latinLnBrk="0" hangingPunct="1"/>
                      <a:endParaRPr lang="en-US" sz="2400" b="0" kern="1200">
                        <a:solidFill>
                          <a:schemeClr val="tx1"/>
                        </a:solidFill>
                        <a:latin typeface="+mn-lt"/>
                        <a:ea typeface="+mn-ea"/>
                        <a:cs typeface="+mn-cs"/>
                      </a:endParaRPr>
                    </a:p>
                    <a:p>
                      <a:pPr marL="0" algn="l" defTabSz="914400" rtl="0" eaLnBrk="1" latinLnBrk="0" hangingPunct="1"/>
                      <a:r>
                        <a:rPr lang="en-US" sz="2400" b="0" kern="1200">
                          <a:solidFill>
                            <a:schemeClr val="tx1"/>
                          </a:solidFill>
                          <a:latin typeface="+mn-lt"/>
                          <a:ea typeface="+mn-ea"/>
                          <a:cs typeface="+mn-cs"/>
                        </a:rPr>
                        <a:t>Key is intentional + documented adaptation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4D2DE"/>
                    </a:solidFill>
                  </a:tcPr>
                </a:tc>
                <a:extLst>
                  <a:ext uri="{0D108BD9-81ED-4DB2-BD59-A6C34878D82A}">
                    <a16:rowId xmlns:a16="http://schemas.microsoft.com/office/drawing/2014/main" val="3286177073"/>
                  </a:ext>
                </a:extLst>
              </a:tr>
              <a:tr h="2360787">
                <a:tc>
                  <a:txBody>
                    <a:bodyPr/>
                    <a:lstStyle/>
                    <a:p>
                      <a:pPr>
                        <a:defRPr sz="2400"/>
                      </a:pPr>
                      <a:r>
                        <a:rPr lang="en-US" b="1"/>
                        <a:t>What </a:t>
                      </a:r>
                      <a:r>
                        <a:rPr lang="en-US" b="1" i="1"/>
                        <a:t>actually</a:t>
                      </a:r>
                      <a:r>
                        <a:rPr lang="en-US" b="1"/>
                        <a:t> happens:</a:t>
                      </a:r>
                    </a:p>
                    <a:p>
                      <a:pPr>
                        <a:defRPr sz="2400"/>
                      </a:pPr>
                      <a:r>
                        <a:rPr lang="en-US"/>
                        <a:t>Adaptation is inevitable</a:t>
                      </a:r>
                    </a:p>
                    <a:p>
                      <a:pPr>
                        <a:defRPr sz="2400"/>
                      </a:pPr>
                      <a:endParaRPr lang="en-US"/>
                    </a:p>
                    <a:p>
                      <a:pPr>
                        <a:defRPr sz="2400"/>
                      </a:pPr>
                      <a:r>
                        <a:rPr lang="en-US" b="1"/>
                        <a:t>Occurs at every stage</a:t>
                      </a:r>
                    </a:p>
                    <a:p>
                      <a:pPr>
                        <a:defRPr sz="2400"/>
                      </a:pPr>
                      <a:r>
                        <a:rPr lang="en-US"/>
                        <a:t>Planning → Implementation → Sustainment</a:t>
                      </a:r>
                    </a:p>
                    <a:p>
                      <a:pPr>
                        <a:defRPr sz="2400"/>
                      </a:pPr>
                      <a:endParaRPr lang="en-US"/>
                    </a:p>
                  </a:txBody>
                  <a:tcPr anchor="ctr">
                    <a:lnL w="12700" cmpd="sng">
                      <a:noFill/>
                    </a:lnL>
                    <a:lnR w="381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739611007"/>
                  </a:ext>
                </a:extLst>
              </a:tr>
            </a:tbl>
          </a:graphicData>
        </a:graphic>
      </p:graphicFrame>
      <p:sp>
        <p:nvSpPr>
          <p:cNvPr id="10" name="TextBox 9">
            <a:extLst>
              <a:ext uri="{FF2B5EF4-FFF2-40B4-BE49-F238E27FC236}">
                <a16:creationId xmlns:a16="http://schemas.microsoft.com/office/drawing/2014/main" id="{D515C9A3-FC7D-3205-B502-714844DD54CB}"/>
              </a:ext>
            </a:extLst>
          </p:cNvPr>
          <p:cNvSpPr txBox="1"/>
          <p:nvPr/>
        </p:nvSpPr>
        <p:spPr>
          <a:xfrm>
            <a:off x="1546439" y="5753427"/>
            <a:ext cx="9099122" cy="523220"/>
          </a:xfrm>
          <a:prstGeom prst="rect">
            <a:avLst/>
          </a:prstGeom>
          <a:noFill/>
        </p:spPr>
        <p:txBody>
          <a:bodyPr wrap="square">
            <a:spAutoFit/>
          </a:bodyPr>
          <a:lstStyle/>
          <a:p>
            <a:pPr algn="ctr">
              <a:defRPr sz="2000" b="1"/>
            </a:pPr>
            <a:r>
              <a:rPr lang="en-US" sz="2800"/>
              <a:t>Ignoring adaptation is the real implementation failure.</a:t>
            </a:r>
          </a:p>
        </p:txBody>
      </p:sp>
    </p:spTree>
    <p:extLst>
      <p:ext uri="{BB962C8B-B14F-4D97-AF65-F5344CB8AC3E}">
        <p14:creationId xmlns:p14="http://schemas.microsoft.com/office/powerpoint/2010/main" val="282273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9BD3E-DF09-53B2-B776-C1B7FE823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2D877-6085-999F-DCFB-F6F44206DE41}"/>
              </a:ext>
            </a:extLst>
          </p:cNvPr>
          <p:cNvSpPr>
            <a:spLocks noGrp="1"/>
          </p:cNvSpPr>
          <p:nvPr>
            <p:ph type="title"/>
          </p:nvPr>
        </p:nvSpPr>
        <p:spPr>
          <a:xfrm>
            <a:off x="546100" y="365125"/>
            <a:ext cx="11328400" cy="1019175"/>
          </a:xfrm>
        </p:spPr>
        <p:txBody>
          <a:bodyPr>
            <a:noAutofit/>
          </a:bodyPr>
          <a:lstStyle/>
          <a:p>
            <a:r>
              <a:rPr lang="en-US" sz="4000" b="1"/>
              <a:t>Design for FUNCTION – deliver through FORM</a:t>
            </a:r>
          </a:p>
        </p:txBody>
      </p:sp>
      <p:sp>
        <p:nvSpPr>
          <p:cNvPr id="4" name="Rectangle 3">
            <a:extLst>
              <a:ext uri="{FF2B5EF4-FFF2-40B4-BE49-F238E27FC236}">
                <a16:creationId xmlns:a16="http://schemas.microsoft.com/office/drawing/2014/main" id="{54E7B59D-F50E-59CD-071F-8AA74A6A2378}"/>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Function - Form</a:t>
            </a:r>
          </a:p>
        </p:txBody>
      </p:sp>
      <p:graphicFrame>
        <p:nvGraphicFramePr>
          <p:cNvPr id="8" name="Content Placeholder 7">
            <a:extLst>
              <a:ext uri="{FF2B5EF4-FFF2-40B4-BE49-F238E27FC236}">
                <a16:creationId xmlns:a16="http://schemas.microsoft.com/office/drawing/2014/main" id="{3C7E488B-22D3-C266-C923-23E34F9C3552}"/>
              </a:ext>
            </a:extLst>
          </p:cNvPr>
          <p:cNvGraphicFramePr>
            <a:graphicFrameLocks noGrp="1"/>
          </p:cNvGraphicFramePr>
          <p:nvPr>
            <p:ph idx="1"/>
            <p:extLst>
              <p:ext uri="{D42A27DB-BD31-4B8C-83A1-F6EECF244321}">
                <p14:modId xmlns:p14="http://schemas.microsoft.com/office/powerpoint/2010/main" val="670748809"/>
              </p:ext>
            </p:extLst>
          </p:nvPr>
        </p:nvGraphicFramePr>
        <p:xfrm>
          <a:off x="723900" y="1539632"/>
          <a:ext cx="11150600" cy="4025657"/>
        </p:xfrm>
        <a:graphic>
          <a:graphicData uri="http://schemas.openxmlformats.org/drawingml/2006/table">
            <a:tbl>
              <a:tblPr firstRow="1" bandRow="1">
                <a:tableStyleId>{5C22544A-7EE6-4342-B048-85BDC9FD1C3A}</a:tableStyleId>
              </a:tblPr>
              <a:tblGrid>
                <a:gridCol w="5321328">
                  <a:extLst>
                    <a:ext uri="{9D8B030D-6E8A-4147-A177-3AD203B41FA5}">
                      <a16:colId xmlns:a16="http://schemas.microsoft.com/office/drawing/2014/main" val="3217946367"/>
                    </a:ext>
                  </a:extLst>
                </a:gridCol>
                <a:gridCol w="5829272">
                  <a:extLst>
                    <a:ext uri="{9D8B030D-6E8A-4147-A177-3AD203B41FA5}">
                      <a16:colId xmlns:a16="http://schemas.microsoft.com/office/drawing/2014/main" val="2037747429"/>
                    </a:ext>
                  </a:extLst>
                </a:gridCol>
              </a:tblGrid>
              <a:tr h="1700675">
                <a:tc>
                  <a:txBody>
                    <a:bodyPr/>
                    <a:lstStyle/>
                    <a:p>
                      <a:r>
                        <a:rPr lang="en-US" sz="2400" b="1" dirty="0">
                          <a:solidFill>
                            <a:schemeClr val="tx1"/>
                          </a:solidFill>
                        </a:rPr>
                        <a:t>Fidelity to </a:t>
                      </a:r>
                      <a:r>
                        <a:rPr lang="en-US" sz="2400" b="1" u="sng" dirty="0">
                          <a:solidFill>
                            <a:schemeClr val="tx1"/>
                          </a:solidFill>
                        </a:rPr>
                        <a:t>Core Functions</a:t>
                      </a:r>
                      <a:r>
                        <a:rPr lang="en-US" sz="2400" b="1" dirty="0">
                          <a:solidFill>
                            <a:schemeClr val="tx1"/>
                          </a:solidFill>
                        </a:rPr>
                        <a:t>:</a:t>
                      </a:r>
                    </a:p>
                    <a:p>
                      <a:r>
                        <a:rPr lang="en-US" sz="2400" b="1" i="1" dirty="0">
                          <a:solidFill>
                            <a:schemeClr val="tx1"/>
                          </a:solidFill>
                        </a:rPr>
                        <a:t>What</a:t>
                      </a:r>
                      <a:r>
                        <a:rPr lang="en-US" sz="2400" b="1" dirty="0">
                          <a:solidFill>
                            <a:schemeClr val="tx1"/>
                          </a:solidFill>
                        </a:rPr>
                        <a:t> </a:t>
                      </a:r>
                      <a:r>
                        <a:rPr lang="en-US" sz="2400" b="0" dirty="0">
                          <a:solidFill>
                            <a:schemeClr val="tx1"/>
                          </a:solidFill>
                        </a:rPr>
                        <a:t>the intervention must achieve</a:t>
                      </a:r>
                    </a:p>
                    <a:p>
                      <a:r>
                        <a:rPr lang="en-US" sz="2400" b="0" dirty="0">
                          <a:solidFill>
                            <a:schemeClr val="tx1"/>
                          </a:solidFill>
                        </a:rPr>
                        <a:t>Purpose or Goal</a:t>
                      </a:r>
                    </a:p>
                    <a:p>
                      <a:r>
                        <a:rPr lang="en-US" sz="2400" b="0" dirty="0">
                          <a:solidFill>
                            <a:schemeClr val="tx1"/>
                          </a:solidFill>
                        </a:rPr>
                        <a:t>Mechanism of change</a:t>
                      </a:r>
                    </a:p>
                    <a:p>
                      <a:r>
                        <a:rPr lang="en-US" sz="2400" b="0" dirty="0">
                          <a:solidFill>
                            <a:schemeClr val="tx1"/>
                          </a:solidFill>
                        </a:rPr>
                        <a:t>Critical to preserve fidelity to function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marL="0" algn="l" defTabSz="914400" rtl="0" eaLnBrk="1" latinLnBrk="0" hangingPunct="1"/>
                      <a:r>
                        <a:rPr lang="en-US" sz="2400" b="1" kern="1200" dirty="0">
                          <a:solidFill>
                            <a:schemeClr val="tx1"/>
                          </a:solidFill>
                          <a:latin typeface="+mn-lt"/>
                          <a:ea typeface="+mn-ea"/>
                          <a:cs typeface="+mn-cs"/>
                        </a:rPr>
                        <a:t>Practical Takeaway</a:t>
                      </a:r>
                    </a:p>
                    <a:p>
                      <a:pPr marL="0" algn="l" defTabSz="914400" rtl="0" eaLnBrk="1" latinLnBrk="0" hangingPunct="1"/>
                      <a:endParaRPr lang="en-US" sz="2400" b="1" kern="1200" dirty="0">
                        <a:solidFill>
                          <a:schemeClr val="tx1"/>
                        </a:solidFill>
                        <a:latin typeface="+mn-lt"/>
                        <a:ea typeface="+mn-ea"/>
                        <a:cs typeface="+mn-cs"/>
                      </a:endParaRPr>
                    </a:p>
                    <a:p>
                      <a:pPr marL="342900" indent="-342900" algn="l" defTabSz="914400" rtl="0" eaLnBrk="1" latinLnBrk="0" hangingPunct="1">
                        <a:buFont typeface="Arial" panose="020B0604020202020204" pitchFamily="34" charset="0"/>
                        <a:buChar char="•"/>
                      </a:pPr>
                      <a:r>
                        <a:rPr lang="en-US" sz="2400" b="0" kern="1200" dirty="0">
                          <a:solidFill>
                            <a:schemeClr val="tx1"/>
                          </a:solidFill>
                          <a:latin typeface="+mn-lt"/>
                          <a:ea typeface="+mn-ea"/>
                          <a:cs typeface="+mn-cs"/>
                        </a:rPr>
                        <a:t>Protect functions</a:t>
                      </a:r>
                    </a:p>
                    <a:p>
                      <a:pPr marL="342900" indent="-342900" algn="l" defTabSz="914400" rtl="0" eaLnBrk="1" latinLnBrk="0" hangingPunct="1">
                        <a:buFont typeface="Arial" panose="020B0604020202020204" pitchFamily="34" charset="0"/>
                        <a:buChar char="•"/>
                      </a:pPr>
                      <a:r>
                        <a:rPr lang="en-US" sz="2400" b="0" kern="1200" dirty="0">
                          <a:solidFill>
                            <a:schemeClr val="tx1"/>
                          </a:solidFill>
                          <a:latin typeface="+mn-lt"/>
                          <a:ea typeface="+mn-ea"/>
                          <a:cs typeface="+mn-cs"/>
                        </a:rPr>
                        <a:t>Adapt forms</a:t>
                      </a:r>
                    </a:p>
                    <a:p>
                      <a:pPr marL="342900" indent="-342900" algn="l" defTabSz="914400" rtl="0" eaLnBrk="1" latinLnBrk="0" hangingPunct="1">
                        <a:buFont typeface="Arial" panose="020B0604020202020204" pitchFamily="34" charset="0"/>
                        <a:buChar char="•"/>
                      </a:pPr>
                      <a:r>
                        <a:rPr lang="en-US" sz="2400" b="1" kern="1200" dirty="0">
                          <a:solidFill>
                            <a:schemeClr val="tx1"/>
                          </a:solidFill>
                          <a:latin typeface="+mn-lt"/>
                          <a:ea typeface="+mn-ea"/>
                          <a:cs typeface="+mn-cs"/>
                        </a:rPr>
                        <a:t>Align with context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4D2DE"/>
                    </a:solidFill>
                  </a:tcPr>
                </a:tc>
                <a:extLst>
                  <a:ext uri="{0D108BD9-81ED-4DB2-BD59-A6C34878D82A}">
                    <a16:rowId xmlns:a16="http://schemas.microsoft.com/office/drawing/2014/main" val="3286177073"/>
                  </a:ext>
                </a:extLst>
              </a:tr>
              <a:tr h="2105417">
                <a:tc>
                  <a:txBody>
                    <a:bodyPr/>
                    <a:lstStyle/>
                    <a:p>
                      <a:pPr>
                        <a:defRPr sz="2400"/>
                      </a:pPr>
                      <a:r>
                        <a:rPr lang="en-US" b="1" dirty="0"/>
                        <a:t>Flexibility in </a:t>
                      </a:r>
                      <a:r>
                        <a:rPr lang="en-US" b="1" u="sng" dirty="0"/>
                        <a:t>forms</a:t>
                      </a:r>
                      <a:r>
                        <a:rPr lang="en-US" b="1" dirty="0"/>
                        <a:t>:</a:t>
                      </a:r>
                    </a:p>
                    <a:p>
                      <a:pPr>
                        <a:defRPr sz="2400"/>
                      </a:pPr>
                      <a:r>
                        <a:rPr lang="en-US" b="1" i="1" dirty="0"/>
                        <a:t>How</a:t>
                      </a:r>
                      <a:r>
                        <a:rPr lang="en-US" dirty="0"/>
                        <a:t> it is delivered locally</a:t>
                      </a:r>
                    </a:p>
                    <a:p>
                      <a:pPr>
                        <a:defRPr sz="2400"/>
                      </a:pPr>
                      <a:r>
                        <a:rPr lang="en-US" dirty="0"/>
                        <a:t>Activities to accomplish function</a:t>
                      </a:r>
                    </a:p>
                    <a:p>
                      <a:pPr>
                        <a:defRPr sz="2400"/>
                      </a:pPr>
                      <a:r>
                        <a:rPr lang="en-US" dirty="0"/>
                        <a:t>Flexible, context-specific forms</a:t>
                      </a:r>
                    </a:p>
                  </a:txBody>
                  <a:tcPr anchor="ctr">
                    <a:lnL w="12700" cmpd="sng">
                      <a:noFill/>
                    </a:lnL>
                    <a:lnR w="381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739611007"/>
                  </a:ext>
                </a:extLst>
              </a:tr>
            </a:tbl>
          </a:graphicData>
        </a:graphic>
      </p:graphicFrame>
      <p:sp>
        <p:nvSpPr>
          <p:cNvPr id="10" name="TextBox 9">
            <a:extLst>
              <a:ext uri="{FF2B5EF4-FFF2-40B4-BE49-F238E27FC236}">
                <a16:creationId xmlns:a16="http://schemas.microsoft.com/office/drawing/2014/main" id="{547D5DB4-8A93-FB32-7E21-0225AA67A001}"/>
              </a:ext>
            </a:extLst>
          </p:cNvPr>
          <p:cNvSpPr txBox="1"/>
          <p:nvPr/>
        </p:nvSpPr>
        <p:spPr>
          <a:xfrm>
            <a:off x="1546439" y="5720546"/>
            <a:ext cx="9099122" cy="523220"/>
          </a:xfrm>
          <a:prstGeom prst="rect">
            <a:avLst/>
          </a:prstGeom>
          <a:noFill/>
        </p:spPr>
        <p:txBody>
          <a:bodyPr wrap="square">
            <a:spAutoFit/>
          </a:bodyPr>
          <a:lstStyle/>
          <a:p>
            <a:pPr algn="ctr">
              <a:defRPr sz="2000" b="1"/>
            </a:pPr>
            <a:r>
              <a:rPr lang="en-US" sz="2800"/>
              <a:t>Standardize the ‘what &amp; why’ – not the ‘how’.</a:t>
            </a:r>
          </a:p>
        </p:txBody>
      </p:sp>
      <p:sp>
        <p:nvSpPr>
          <p:cNvPr id="3" name="Rectangle 2">
            <a:extLst>
              <a:ext uri="{FF2B5EF4-FFF2-40B4-BE49-F238E27FC236}">
                <a16:creationId xmlns:a16="http://schemas.microsoft.com/office/drawing/2014/main" id="{F0572760-268B-1269-A0A6-19A2A13E157A}"/>
              </a:ext>
            </a:extLst>
          </p:cNvPr>
          <p:cNvSpPr/>
          <p:nvPr/>
        </p:nvSpPr>
        <p:spPr>
          <a:xfrm>
            <a:off x="317500" y="6396335"/>
            <a:ext cx="12116238" cy="707886"/>
          </a:xfrm>
          <a:prstGeom prst="rect">
            <a:avLst/>
          </a:prstGeom>
          <a:noFill/>
        </p:spPr>
        <p:txBody>
          <a:bodyPr wrap="square" lIns="91440" tIns="45720" rIns="91440" bIns="45720" anchor="t">
            <a:spAutoFit/>
          </a:bodyPr>
          <a:lstStyle/>
          <a:p>
            <a:r>
              <a:rPr lang="en-US" sz="1400">
                <a:solidFill>
                  <a:schemeClr val="bg2">
                    <a:lumMod val="50000"/>
                  </a:schemeClr>
                </a:solidFill>
                <a:ea typeface="Times New Roman" panose="02020603050405020304" pitchFamily="18" charset="0"/>
                <a:cs typeface="Times New Roman"/>
              </a:rPr>
              <a:t>Pérez Jolles, M., et al. (2019). Core Functions and Forms of Complex Health Interventions. </a:t>
            </a:r>
            <a:r>
              <a:rPr lang="en-US" sz="1400" i="1">
                <a:solidFill>
                  <a:schemeClr val="bg2">
                    <a:lumMod val="50000"/>
                  </a:schemeClr>
                </a:solidFill>
                <a:ea typeface="Times New Roman" panose="02020603050405020304" pitchFamily="18" charset="0"/>
                <a:cs typeface="Times New Roman"/>
              </a:rPr>
              <a:t>JGIM,</a:t>
            </a:r>
            <a:r>
              <a:rPr lang="en-US" sz="1400">
                <a:solidFill>
                  <a:schemeClr val="bg2">
                    <a:lumMod val="50000"/>
                  </a:schemeClr>
                </a:solidFill>
                <a:ea typeface="Times New Roman" panose="02020603050405020304" pitchFamily="18" charset="0"/>
                <a:cs typeface="Times New Roman"/>
              </a:rPr>
              <a:t>34(6):1032-1038. DOI: 10.1007/s11606-018-4818-7; </a:t>
            </a:r>
            <a:endParaRPr lang="en-US" sz="1400">
              <a:solidFill>
                <a:schemeClr val="bg2">
                  <a:lumMod val="50000"/>
                </a:schemeClr>
              </a:solidFill>
              <a:ea typeface="Times New Roman" panose="02020603050405020304" pitchFamily="18" charset="0"/>
              <a:cs typeface="Times New Roman" panose="02020603050405020304" pitchFamily="18" charset="0"/>
            </a:endParaRPr>
          </a:p>
          <a:p>
            <a:r>
              <a:rPr lang="en-US" sz="1400">
                <a:solidFill>
                  <a:schemeClr val="bg2">
                    <a:lumMod val="50000"/>
                  </a:schemeClr>
                </a:solidFill>
                <a:cs typeface="Times New Roman" panose="02020603050405020304" pitchFamily="18" charset="0"/>
              </a:rPr>
              <a:t>Pérez Jolles, M., et al. (2024). Aligning...complex interventions to local contexts. IJEH. 23(1):41. </a:t>
            </a:r>
            <a:r>
              <a:rPr lang="en-US" sz="1400" u="sng">
                <a:solidFill>
                  <a:schemeClr val="bg1">
                    <a:lumMod val="50000"/>
                  </a:schemeClr>
                </a:solidFill>
                <a:hlinkClick r:id="rId3">
                  <a:extLst>
                    <a:ext uri="{A12FA001-AC4F-418D-AE19-62706E023703}">
                      <ahyp:hlinkClr xmlns:ahyp="http://schemas.microsoft.com/office/drawing/2018/hyperlinkcolor" val="tx"/>
                    </a:ext>
                  </a:extLst>
                </a:hlinkClick>
              </a:rPr>
              <a:t>https://doi.org/10.1186/s12939-024-02130-6</a:t>
            </a:r>
            <a:r>
              <a:rPr lang="en-US" sz="1400">
                <a:solidFill>
                  <a:schemeClr val="bg1">
                    <a:lumMod val="50000"/>
                  </a:schemeClr>
                </a:solidFill>
              </a:rPr>
              <a:t> </a:t>
            </a:r>
          </a:p>
          <a:p>
            <a:endParaRPr lang="en-US" sz="120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15659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42994-53F5-B59F-6ED0-78277DD2FB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405" y="359228"/>
            <a:ext cx="7804297" cy="5540829"/>
          </a:xfrm>
          <a:prstGeom prst="rect">
            <a:avLst/>
          </a:prstGeom>
        </p:spPr>
      </p:pic>
      <p:sp>
        <p:nvSpPr>
          <p:cNvPr id="2" name="TextBox 1">
            <a:extLst>
              <a:ext uri="{FF2B5EF4-FFF2-40B4-BE49-F238E27FC236}">
                <a16:creationId xmlns:a16="http://schemas.microsoft.com/office/drawing/2014/main" id="{EC2A2687-9338-E9D7-5215-0836129CF13A}"/>
              </a:ext>
            </a:extLst>
          </p:cNvPr>
          <p:cNvSpPr txBox="1"/>
          <p:nvPr/>
        </p:nvSpPr>
        <p:spPr>
          <a:xfrm>
            <a:off x="8665534" y="2627960"/>
            <a:ext cx="3320143" cy="646331"/>
          </a:xfrm>
          <a:prstGeom prst="rect">
            <a:avLst/>
          </a:prstGeom>
          <a:noFill/>
        </p:spPr>
        <p:txBody>
          <a:bodyPr wrap="square" rtlCol="0">
            <a:spAutoFit/>
          </a:bodyPr>
          <a:lstStyle/>
          <a:p>
            <a:r>
              <a:rPr lang="en-US" b="1"/>
              <a:t>See examples and pragmatic Functions and Forms tools:  </a:t>
            </a:r>
          </a:p>
        </p:txBody>
      </p:sp>
      <p:pic>
        <p:nvPicPr>
          <p:cNvPr id="4" name="Picture 3">
            <a:extLst>
              <a:ext uri="{FF2B5EF4-FFF2-40B4-BE49-F238E27FC236}">
                <a16:creationId xmlns:a16="http://schemas.microsoft.com/office/drawing/2014/main" id="{CCCA9C19-7476-AAF6-4DBA-D9F426EEAC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3850" y="3379451"/>
            <a:ext cx="2463512" cy="2259349"/>
          </a:xfrm>
          <a:prstGeom prst="rect">
            <a:avLst/>
          </a:prstGeom>
        </p:spPr>
      </p:pic>
      <p:sp>
        <p:nvSpPr>
          <p:cNvPr id="3" name="TextBox 2">
            <a:extLst>
              <a:ext uri="{FF2B5EF4-FFF2-40B4-BE49-F238E27FC236}">
                <a16:creationId xmlns:a16="http://schemas.microsoft.com/office/drawing/2014/main" id="{62EA2809-94AE-E087-7C2F-BE13C7B4CEDF}"/>
              </a:ext>
            </a:extLst>
          </p:cNvPr>
          <p:cNvSpPr txBox="1"/>
          <p:nvPr/>
        </p:nvSpPr>
        <p:spPr>
          <a:xfrm>
            <a:off x="304800" y="6390291"/>
            <a:ext cx="11680878" cy="307777"/>
          </a:xfrm>
          <a:prstGeom prst="rect">
            <a:avLst/>
          </a:prstGeom>
          <a:noFill/>
        </p:spPr>
        <p:txBody>
          <a:bodyPr wrap="square" rtlCol="0">
            <a:spAutoFit/>
          </a:bodyPr>
          <a:lstStyle/>
          <a:p>
            <a:r>
              <a:rPr lang="en-US" sz="1400">
                <a:solidFill>
                  <a:schemeClr val="bg1">
                    <a:lumMod val="65000"/>
                  </a:schemeClr>
                </a:solidFill>
              </a:rPr>
              <a:t>https://</a:t>
            </a:r>
            <a:r>
              <a:rPr lang="en-US" sz="1400" err="1">
                <a:solidFill>
                  <a:schemeClr val="bg1">
                    <a:lumMod val="65000"/>
                  </a:schemeClr>
                </a:solidFill>
              </a:rPr>
              <a:t>medschool.cuanschutz.edu</a:t>
            </a:r>
            <a:r>
              <a:rPr lang="en-US" sz="1400">
                <a:solidFill>
                  <a:schemeClr val="bg1">
                    <a:lumMod val="65000"/>
                  </a:schemeClr>
                </a:solidFill>
              </a:rPr>
              <a:t>/accords/</a:t>
            </a:r>
            <a:r>
              <a:rPr lang="en-US" sz="1400" err="1">
                <a:solidFill>
                  <a:schemeClr val="bg1">
                    <a:lumMod val="65000"/>
                  </a:schemeClr>
                </a:solidFill>
              </a:rPr>
              <a:t>CoresResources</a:t>
            </a:r>
            <a:r>
              <a:rPr lang="en-US" sz="1400">
                <a:solidFill>
                  <a:schemeClr val="bg1">
                    <a:lumMod val="65000"/>
                  </a:schemeClr>
                </a:solidFill>
              </a:rPr>
              <a:t>/dissemination-implementation-core/functions-forms</a:t>
            </a:r>
          </a:p>
        </p:txBody>
      </p:sp>
    </p:spTree>
    <p:extLst>
      <p:ext uri="{BB962C8B-B14F-4D97-AF65-F5344CB8AC3E}">
        <p14:creationId xmlns:p14="http://schemas.microsoft.com/office/powerpoint/2010/main" val="112319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3283-781F-9D7C-0E7B-CB5B0CE08D3B}"/>
              </a:ext>
            </a:extLst>
          </p:cNvPr>
          <p:cNvSpPr>
            <a:spLocks noGrp="1"/>
          </p:cNvSpPr>
          <p:nvPr>
            <p:ph type="title"/>
          </p:nvPr>
        </p:nvSpPr>
        <p:spPr/>
        <p:txBody>
          <a:bodyPr/>
          <a:lstStyle/>
          <a:p>
            <a:pPr algn="ctr"/>
            <a:r>
              <a:rPr lang="en-US"/>
              <a:t>Pragmatic Research: Bridging Evidence and Real‑World Impact</a:t>
            </a:r>
          </a:p>
        </p:txBody>
      </p:sp>
    </p:spTree>
    <p:extLst>
      <p:ext uri="{BB962C8B-B14F-4D97-AF65-F5344CB8AC3E}">
        <p14:creationId xmlns:p14="http://schemas.microsoft.com/office/powerpoint/2010/main" val="242753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2B59-70AD-5512-825B-D4CF71AC5F92}"/>
              </a:ext>
            </a:extLst>
          </p:cNvPr>
          <p:cNvSpPr>
            <a:spLocks noGrp="1"/>
          </p:cNvSpPr>
          <p:nvPr>
            <p:ph type="title"/>
          </p:nvPr>
        </p:nvSpPr>
        <p:spPr/>
        <p:txBody>
          <a:bodyPr vert="horz" lIns="91440" tIns="45720" rIns="91440" bIns="45720" rtlCol="0" anchor="ctr">
            <a:noAutofit/>
          </a:bodyPr>
          <a:lstStyle/>
          <a:p>
            <a:r>
              <a:rPr lang="en-US" sz="4000" b="1"/>
              <a:t>Key Issues in Pragmatic Research</a:t>
            </a:r>
            <a:br>
              <a:rPr lang="en-US" sz="4000" b="1"/>
            </a:br>
            <a:r>
              <a:rPr lang="en-US" sz="2800" i="1"/>
              <a:t>Increasing the pace, relevance and real-world application of science</a:t>
            </a:r>
            <a:endParaRPr lang="en-US" sz="4000" i="1"/>
          </a:p>
        </p:txBody>
      </p:sp>
      <p:sp>
        <p:nvSpPr>
          <p:cNvPr id="3" name="Content Placeholder 2">
            <a:extLst>
              <a:ext uri="{FF2B5EF4-FFF2-40B4-BE49-F238E27FC236}">
                <a16:creationId xmlns:a16="http://schemas.microsoft.com/office/drawing/2014/main" id="{82BE59AF-77F7-2336-3330-3BE0650875B9}"/>
              </a:ext>
            </a:extLst>
          </p:cNvPr>
          <p:cNvSpPr>
            <a:spLocks noGrp="1"/>
          </p:cNvSpPr>
          <p:nvPr>
            <p:ph idx="1"/>
          </p:nvPr>
        </p:nvSpPr>
        <p:spPr>
          <a:xfrm>
            <a:off x="838200" y="1954579"/>
            <a:ext cx="11353800" cy="4351338"/>
          </a:xfrm>
        </p:spPr>
        <p:txBody>
          <a:bodyPr>
            <a:normAutofit fontScale="70000" lnSpcReduction="20000"/>
          </a:bodyPr>
          <a:lstStyle/>
          <a:p>
            <a:pPr marL="0" indent="0">
              <a:buNone/>
            </a:pPr>
            <a:r>
              <a:rPr lang="en-US" b="1"/>
              <a:t>Framework guidance:</a:t>
            </a:r>
          </a:p>
          <a:p>
            <a:pPr marL="0" indent="0">
              <a:buNone/>
            </a:pPr>
            <a:r>
              <a:rPr lang="en-US"/>
              <a:t>Using design frameworks to situate within the explanatory–pragmatic continuum(e.g., PRECIS‑2, 5 Rs)</a:t>
            </a:r>
          </a:p>
          <a:p>
            <a:pPr marL="0" indent="0">
              <a:buNone/>
            </a:pPr>
            <a:endParaRPr lang="en-US"/>
          </a:p>
          <a:p>
            <a:pPr marL="0" indent="0">
              <a:buNone/>
            </a:pPr>
            <a:r>
              <a:rPr lang="en-US" b="1"/>
              <a:t>Pragmatic assessment:</a:t>
            </a:r>
          </a:p>
          <a:p>
            <a:pPr marL="0" indent="0">
              <a:buNone/>
            </a:pPr>
            <a:r>
              <a:rPr lang="en-US"/>
              <a:t>Selecting measures that are </a:t>
            </a:r>
            <a:r>
              <a:rPr lang="en-US" b="1"/>
              <a:t>feasible, low burden, actionable, and meaningful </a:t>
            </a:r>
            <a:r>
              <a:rPr lang="en-US"/>
              <a:t>to real‑world partners</a:t>
            </a:r>
          </a:p>
          <a:p>
            <a:pPr marL="0" indent="0">
              <a:buNone/>
            </a:pPr>
            <a:endParaRPr lang="en-US"/>
          </a:p>
          <a:p>
            <a:pPr marL="0" indent="0">
              <a:buNone/>
            </a:pPr>
            <a:r>
              <a:rPr lang="en-US" b="1"/>
              <a:t>Costing and feasibility:</a:t>
            </a:r>
          </a:p>
          <a:p>
            <a:pPr marL="0" indent="0">
              <a:buNone/>
            </a:pPr>
            <a:r>
              <a:rPr lang="en-US"/>
              <a:t>Explicit attention to </a:t>
            </a:r>
            <a:r>
              <a:rPr lang="en-US" b="1"/>
              <a:t>resources required</a:t>
            </a:r>
            <a:r>
              <a:rPr lang="en-US"/>
              <a:t>, burden, and affordability for settings and participants</a:t>
            </a:r>
          </a:p>
          <a:p>
            <a:pPr marL="0" indent="0">
              <a:buNone/>
            </a:pPr>
            <a:endParaRPr lang="en-US"/>
          </a:p>
          <a:p>
            <a:pPr marL="0" indent="0">
              <a:buNone/>
            </a:pPr>
            <a:r>
              <a:rPr lang="en-US" b="1"/>
              <a:t>Applied example:</a:t>
            </a:r>
          </a:p>
          <a:p>
            <a:pPr marL="0" indent="0">
              <a:buNone/>
            </a:pPr>
            <a:r>
              <a:rPr lang="en-US"/>
              <a:t>My Own Health Report as an illustration of pragmatic design, implementation, and evaluation</a:t>
            </a:r>
          </a:p>
        </p:txBody>
      </p:sp>
      <p:sp>
        <p:nvSpPr>
          <p:cNvPr id="4" name="Rectangle 3">
            <a:extLst>
              <a:ext uri="{FF2B5EF4-FFF2-40B4-BE49-F238E27FC236}">
                <a16:creationId xmlns:a16="http://schemas.microsoft.com/office/drawing/2014/main" id="{C0BBC080-4BC7-69E8-48B4-9C8D1F1464BE}"/>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Pragmatic Research</a:t>
            </a:r>
          </a:p>
        </p:txBody>
      </p:sp>
      <p:sp>
        <p:nvSpPr>
          <p:cNvPr id="5" name="TextBox 4">
            <a:extLst>
              <a:ext uri="{FF2B5EF4-FFF2-40B4-BE49-F238E27FC236}">
                <a16:creationId xmlns:a16="http://schemas.microsoft.com/office/drawing/2014/main" id="{FB036A6D-22DA-4905-024C-EB53AF8801EF}"/>
              </a:ext>
            </a:extLst>
          </p:cNvPr>
          <p:cNvSpPr txBox="1"/>
          <p:nvPr/>
        </p:nvSpPr>
        <p:spPr>
          <a:xfrm>
            <a:off x="566529" y="6221896"/>
            <a:ext cx="11625471" cy="738664"/>
          </a:xfrm>
          <a:prstGeom prst="rect">
            <a:avLst/>
          </a:prstGeom>
          <a:noFill/>
        </p:spPr>
        <p:txBody>
          <a:bodyPr wrap="square" rtlCol="0">
            <a:spAutoFit/>
          </a:bodyPr>
          <a:lstStyle/>
          <a:p>
            <a:r>
              <a:rPr lang="en-US" sz="1400" dirty="0">
                <a:solidFill>
                  <a:schemeClr val="bg1">
                    <a:lumMod val="50000"/>
                  </a:schemeClr>
                </a:solidFill>
              </a:rPr>
              <a:t>Glasgow, R. E., &amp; Estabrooks, P. E. (2018). Pragmatic Applications of RE-AIM. </a:t>
            </a:r>
            <a:r>
              <a:rPr lang="en-US" sz="1400" i="1" dirty="0">
                <a:solidFill>
                  <a:schemeClr val="bg1">
                    <a:lumMod val="50000"/>
                  </a:schemeClr>
                </a:solidFill>
              </a:rPr>
              <a:t>Preventing chronic disease</a:t>
            </a:r>
            <a:r>
              <a:rPr lang="en-US" sz="1400" dirty="0">
                <a:solidFill>
                  <a:schemeClr val="bg1">
                    <a:lumMod val="50000"/>
                  </a:schemeClr>
                </a:solidFill>
              </a:rPr>
              <a:t>,</a:t>
            </a:r>
            <a:r>
              <a:rPr lang="en-US" sz="1400" i="1" dirty="0">
                <a:solidFill>
                  <a:schemeClr val="bg1">
                    <a:lumMod val="50000"/>
                  </a:schemeClr>
                </a:solidFill>
              </a:rPr>
              <a:t> 15</a:t>
            </a:r>
            <a:r>
              <a:rPr lang="en-US" sz="1400" dirty="0">
                <a:solidFill>
                  <a:schemeClr val="bg1">
                    <a:lumMod val="50000"/>
                  </a:schemeClr>
                </a:solidFill>
              </a:rPr>
              <a:t>, E02. </a:t>
            </a:r>
            <a:r>
              <a:rPr lang="en-US" sz="1400" u="sng" dirty="0">
                <a:solidFill>
                  <a:schemeClr val="bg1">
                    <a:lumMod val="50000"/>
                  </a:schemeClr>
                </a:solidFill>
                <a:hlinkClick r:id="rId2">
                  <a:extLst>
                    <a:ext uri="{A12FA001-AC4F-418D-AE19-62706E023703}">
                      <ahyp:hlinkClr xmlns:ahyp="http://schemas.microsoft.com/office/drawing/2018/hyperlinkcolor" val="tx"/>
                    </a:ext>
                  </a:extLst>
                </a:hlinkClick>
              </a:rPr>
              <a:t>https://doi.org/10.5888/pcd15.170271</a:t>
            </a:r>
            <a:endParaRPr lang="en-US" sz="1400" dirty="0">
              <a:solidFill>
                <a:schemeClr val="bg1">
                  <a:lumMod val="50000"/>
                </a:schemeClr>
              </a:solidFill>
            </a:endParaRPr>
          </a:p>
          <a:p>
            <a:endParaRPr lang="en-US" sz="1400" dirty="0">
              <a:solidFill>
                <a:schemeClr val="bg1">
                  <a:lumMod val="50000"/>
                </a:schemeClr>
              </a:solidFill>
            </a:endParaRPr>
          </a:p>
        </p:txBody>
      </p:sp>
    </p:spTree>
    <p:extLst>
      <p:ext uri="{BB962C8B-B14F-4D97-AF65-F5344CB8AC3E}">
        <p14:creationId xmlns:p14="http://schemas.microsoft.com/office/powerpoint/2010/main" val="290533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605425" y="835145"/>
            <a:ext cx="8686800" cy="5064125"/>
          </a:xfrm>
          <a:prstGeom prst="rect">
            <a:avLst/>
          </a:prstGeom>
          <a:solidFill>
            <a:srgbClr val="72BFC5"/>
          </a:solidFill>
          <a:ln w="9525">
            <a:solidFill>
              <a:srgbClr val="FFFFFF"/>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r>
              <a:rPr lang="en-US" altLang="x-none">
                <a:solidFill>
                  <a:srgbClr val="FFFFFF"/>
                </a:solidFill>
                <a:latin typeface="Arial" charset="0"/>
              </a:rPr>
              <a:t>Population Health (and Community) Services</a:t>
            </a: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p:txBody>
      </p:sp>
      <p:sp>
        <p:nvSpPr>
          <p:cNvPr id="4" name="Oval 3"/>
          <p:cNvSpPr>
            <a:spLocks noChangeArrowheads="1"/>
          </p:cNvSpPr>
          <p:nvPr/>
        </p:nvSpPr>
        <p:spPr bwMode="auto">
          <a:xfrm>
            <a:off x="2155825" y="1185863"/>
            <a:ext cx="7162800" cy="4708525"/>
          </a:xfrm>
          <a:prstGeom prst="ellipse">
            <a:avLst/>
          </a:prstGeom>
          <a:gradFill rotWithShape="1">
            <a:gsLst>
              <a:gs pos="0">
                <a:srgbClr val="95C1FF"/>
              </a:gs>
              <a:gs pos="100000">
                <a:srgbClr val="0074C4"/>
              </a:gs>
            </a:gsLst>
            <a:lin ang="5400000"/>
          </a:gradFill>
          <a:ln w="9525">
            <a:solidFill>
              <a:srgbClr val="006CAA"/>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endParaRPr lang="en-US" altLang="x-none">
              <a:solidFill>
                <a:srgbClr val="FFFFFF"/>
              </a:solidFill>
              <a:latin typeface="Arial" charset="0"/>
            </a:endParaRPr>
          </a:p>
          <a:p>
            <a:pPr algn="ctr">
              <a:defRPr/>
            </a:pPr>
            <a:r>
              <a:rPr lang="en-US" altLang="x-none">
                <a:solidFill>
                  <a:srgbClr val="FFFFFF"/>
                </a:solidFill>
                <a:latin typeface="Arial" charset="0"/>
              </a:rPr>
              <a:t>Health Services Research</a:t>
            </a: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p:txBody>
      </p:sp>
      <p:sp>
        <p:nvSpPr>
          <p:cNvPr id="75783" name="Title 1"/>
          <p:cNvSpPr>
            <a:spLocks noGrp="1"/>
          </p:cNvSpPr>
          <p:nvPr>
            <p:ph type="title"/>
          </p:nvPr>
        </p:nvSpPr>
        <p:spPr>
          <a:xfrm>
            <a:off x="552121" y="156224"/>
            <a:ext cx="7583487" cy="709612"/>
          </a:xfrm>
        </p:spPr>
        <p:txBody>
          <a:bodyPr vert="horz" lIns="91440" tIns="45720" rIns="91440" bIns="45720" rtlCol="0" anchor="ctr">
            <a:normAutofit/>
          </a:bodyPr>
          <a:lstStyle/>
          <a:p>
            <a:r>
              <a:rPr lang="en-US" sz="4000" b="1">
                <a:cs typeface="Arial" panose="020B0604020202020204" pitchFamily="34" charset="0"/>
              </a:rPr>
              <a:t>A Big Tent of Terms (and ovals)</a:t>
            </a:r>
          </a:p>
        </p:txBody>
      </p:sp>
      <p:sp>
        <p:nvSpPr>
          <p:cNvPr id="2" name="Oval 1"/>
          <p:cNvSpPr>
            <a:spLocks noChangeArrowheads="1"/>
          </p:cNvSpPr>
          <p:nvPr/>
        </p:nvSpPr>
        <p:spPr bwMode="auto">
          <a:xfrm>
            <a:off x="2498725" y="2070100"/>
            <a:ext cx="6324600" cy="3797300"/>
          </a:xfrm>
          <a:prstGeom prst="ellipse">
            <a:avLst/>
          </a:prstGeom>
          <a:solidFill>
            <a:schemeClr val="accent1"/>
          </a:solidFill>
          <a:ln w="9525">
            <a:solidFill>
              <a:srgbClr val="006CAA"/>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r>
              <a:rPr lang="en-US" altLang="x-none">
                <a:solidFill>
                  <a:schemeClr val="bg1"/>
                </a:solidFill>
                <a:latin typeface="Arial" charset="0"/>
              </a:rPr>
              <a:t>Implementation Science</a:t>
            </a:r>
          </a:p>
        </p:txBody>
      </p:sp>
      <p:sp>
        <p:nvSpPr>
          <p:cNvPr id="5" name="Oval 4"/>
          <p:cNvSpPr>
            <a:spLocks noChangeArrowheads="1"/>
          </p:cNvSpPr>
          <p:nvPr/>
        </p:nvSpPr>
        <p:spPr bwMode="auto">
          <a:xfrm>
            <a:off x="4822826" y="2375338"/>
            <a:ext cx="3698324" cy="2847538"/>
          </a:xfrm>
          <a:prstGeom prst="ellipse">
            <a:avLst/>
          </a:prstGeom>
          <a:solidFill>
            <a:srgbClr val="7575D1"/>
          </a:solidFill>
          <a:ln w="9525">
            <a:solidFill>
              <a:srgbClr val="7575D1"/>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r>
              <a:rPr lang="en-US" altLang="x-none">
                <a:solidFill>
                  <a:srgbClr val="FFFFFF"/>
                </a:solidFill>
                <a:latin typeface="Arial" charset="0"/>
              </a:rPr>
              <a:t>Implementation Research</a:t>
            </a: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p:txBody>
      </p:sp>
      <p:sp>
        <p:nvSpPr>
          <p:cNvPr id="6" name="Oval 5"/>
          <p:cNvSpPr>
            <a:spLocks noChangeArrowheads="1"/>
          </p:cNvSpPr>
          <p:nvPr/>
        </p:nvSpPr>
        <p:spPr bwMode="auto">
          <a:xfrm>
            <a:off x="2841625" y="2451100"/>
            <a:ext cx="2819400" cy="2336800"/>
          </a:xfrm>
          <a:prstGeom prst="ellipse">
            <a:avLst/>
          </a:prstGeom>
          <a:solidFill>
            <a:schemeClr val="accent2"/>
          </a:solidFill>
          <a:ln w="9525">
            <a:solidFill>
              <a:srgbClr val="006CAA"/>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r>
              <a:rPr lang="en-US" altLang="x-none" sz="2000">
                <a:solidFill>
                  <a:srgbClr val="FFFFFF"/>
                </a:solidFill>
                <a:latin typeface="Arial" charset="0"/>
              </a:rPr>
              <a:t>Dissemination Research</a:t>
            </a:r>
          </a:p>
          <a:p>
            <a:pPr algn="ctr">
              <a:defRPr/>
            </a:pPr>
            <a:endParaRPr lang="en-US" altLang="x-none" sz="2000">
              <a:solidFill>
                <a:srgbClr val="FFFFFF"/>
              </a:solidFill>
              <a:latin typeface="Arial" charset="0"/>
            </a:endParaRPr>
          </a:p>
          <a:p>
            <a:pPr algn="ctr">
              <a:defRPr/>
            </a:pPr>
            <a:endParaRPr lang="en-US" altLang="x-none" sz="2000">
              <a:solidFill>
                <a:srgbClr val="FFFFFF"/>
              </a:solidFill>
              <a:latin typeface="Arial" charset="0"/>
            </a:endParaRPr>
          </a:p>
        </p:txBody>
      </p:sp>
      <p:sp>
        <p:nvSpPr>
          <p:cNvPr id="7" name="Oval 6"/>
          <p:cNvSpPr>
            <a:spLocks noChangeArrowheads="1"/>
          </p:cNvSpPr>
          <p:nvPr/>
        </p:nvSpPr>
        <p:spPr bwMode="auto">
          <a:xfrm>
            <a:off x="7104992" y="4412288"/>
            <a:ext cx="2061233" cy="1100706"/>
          </a:xfrm>
          <a:prstGeom prst="ellipse">
            <a:avLst/>
          </a:prstGeom>
          <a:solidFill>
            <a:srgbClr val="2D2D8A"/>
          </a:solidFill>
          <a:ln w="9525">
            <a:solidFill>
              <a:srgbClr val="006CAA"/>
            </a:solidFill>
            <a:round/>
            <a:headEnd/>
            <a:tailEnd/>
          </a:ln>
          <a:effectLst>
            <a:outerShdw blurRad="40000" dist="23000" dir="5400000" rotWithShape="0">
              <a:srgbClr val="000000">
                <a:alpha val="34998"/>
              </a:srgbClr>
            </a:outerShdw>
          </a:effectLst>
        </p:spPr>
        <p:txBody>
          <a:bodyPr anchor="ctr"/>
          <a:lstStyle/>
          <a:p>
            <a:pPr algn="ctr">
              <a:defRPr/>
            </a:pPr>
            <a:r>
              <a:rPr lang="en-US">
                <a:solidFill>
                  <a:schemeClr val="lt1"/>
                </a:solidFill>
              </a:rPr>
              <a:t>Quality Improvement Science</a:t>
            </a:r>
          </a:p>
        </p:txBody>
      </p:sp>
      <p:sp>
        <p:nvSpPr>
          <p:cNvPr id="8" name="Oval 7"/>
          <p:cNvSpPr>
            <a:spLocks noChangeArrowheads="1"/>
          </p:cNvSpPr>
          <p:nvPr/>
        </p:nvSpPr>
        <p:spPr bwMode="auto">
          <a:xfrm>
            <a:off x="8650014" y="3832063"/>
            <a:ext cx="1642211" cy="1161357"/>
          </a:xfrm>
          <a:prstGeom prst="ellipse">
            <a:avLst/>
          </a:prstGeom>
          <a:solidFill>
            <a:srgbClr val="EEA420"/>
          </a:solidFill>
          <a:ln w="9525">
            <a:solidFill>
              <a:srgbClr val="006CAA"/>
            </a:solidFill>
            <a:round/>
            <a:headEnd/>
            <a:tailEnd/>
          </a:ln>
          <a:effectLst>
            <a:outerShdw blurRad="40000" dist="23000" dir="5400000" rotWithShape="0">
              <a:srgbClr val="000000">
                <a:alpha val="34998"/>
              </a:srgbClr>
            </a:outerShdw>
          </a:effectLst>
        </p:spPr>
        <p:txBody>
          <a:bodyPr anchor="ctr"/>
          <a:lstStyle/>
          <a:p>
            <a:pPr algn="ctr">
              <a:defRPr/>
            </a:pPr>
            <a:r>
              <a:rPr lang="en-US">
                <a:solidFill>
                  <a:schemeClr val="lt1"/>
                </a:solidFill>
              </a:rPr>
              <a:t>QI</a:t>
            </a:r>
          </a:p>
        </p:txBody>
      </p:sp>
      <p:cxnSp>
        <p:nvCxnSpPr>
          <p:cNvPr id="11" name="Straight Arrow Connector 10"/>
          <p:cNvCxnSpPr>
            <a:cxnSpLocks noChangeShapeType="1"/>
          </p:cNvCxnSpPr>
          <p:nvPr/>
        </p:nvCxnSpPr>
        <p:spPr bwMode="auto">
          <a:xfrm flipV="1">
            <a:off x="2155824" y="4914722"/>
            <a:ext cx="2735883" cy="560461"/>
          </a:xfrm>
          <a:prstGeom prst="straightConnector1">
            <a:avLst/>
          </a:prstGeom>
          <a:noFill/>
          <a:ln w="635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 name="Oval 12"/>
          <p:cNvSpPr>
            <a:spLocks noChangeArrowheads="1"/>
          </p:cNvSpPr>
          <p:nvPr/>
        </p:nvSpPr>
        <p:spPr bwMode="auto">
          <a:xfrm>
            <a:off x="4506840" y="3062621"/>
            <a:ext cx="4659386" cy="2305504"/>
          </a:xfrm>
          <a:prstGeom prst="ellipse">
            <a:avLst/>
          </a:prstGeom>
          <a:noFill/>
          <a:ln w="57150">
            <a:solidFill>
              <a:schemeClr val="bg1"/>
            </a:solidFill>
            <a:prstDash val="sysDot"/>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a:p>
            <a:pPr algn="ctr">
              <a:defRPr/>
            </a:pPr>
            <a:endParaRPr lang="en-US" altLang="x-none">
              <a:solidFill>
                <a:srgbClr val="FFFFFF"/>
              </a:solidFill>
              <a:latin typeface="Arial" charset="0"/>
            </a:endParaRPr>
          </a:p>
        </p:txBody>
      </p:sp>
      <p:sp>
        <p:nvSpPr>
          <p:cNvPr id="10" name="TextBox 9"/>
          <p:cNvSpPr txBox="1"/>
          <p:nvPr/>
        </p:nvSpPr>
        <p:spPr>
          <a:xfrm>
            <a:off x="8870326" y="2758610"/>
            <a:ext cx="2093156" cy="769441"/>
          </a:xfrm>
          <a:prstGeom prst="rect">
            <a:avLst/>
          </a:prstGeom>
          <a:noFill/>
        </p:spPr>
        <p:txBody>
          <a:bodyPr wrap="square" rtlCol="0">
            <a:spAutoFit/>
          </a:bodyPr>
          <a:lstStyle/>
          <a:p>
            <a:r>
              <a:rPr lang="en-US" sz="2200" b="1">
                <a:solidFill>
                  <a:schemeClr val="bg1"/>
                </a:solidFill>
                <a:latin typeface="Arial" panose="020B0604020202020204" pitchFamily="34" charset="0"/>
                <a:cs typeface="Arial" panose="020B0604020202020204" pitchFamily="34" charset="0"/>
              </a:rPr>
              <a:t>Pragmatic Research</a:t>
            </a:r>
          </a:p>
        </p:txBody>
      </p:sp>
      <p:sp>
        <p:nvSpPr>
          <p:cNvPr id="12" name="TextBox 11">
            <a:extLst>
              <a:ext uri="{FF2B5EF4-FFF2-40B4-BE49-F238E27FC236}">
                <a16:creationId xmlns:a16="http://schemas.microsoft.com/office/drawing/2014/main" id="{40BA726B-9E3E-6A48-9427-71DCCC4355D4}"/>
              </a:ext>
            </a:extLst>
          </p:cNvPr>
          <p:cNvSpPr txBox="1"/>
          <p:nvPr/>
        </p:nvSpPr>
        <p:spPr>
          <a:xfrm>
            <a:off x="317500" y="6547887"/>
            <a:ext cx="9338310" cy="307777"/>
          </a:xfrm>
          <a:prstGeom prst="rect">
            <a:avLst/>
          </a:prstGeom>
          <a:noFill/>
        </p:spPr>
        <p:txBody>
          <a:bodyPr wrap="square" rtlCol="0">
            <a:spAutoFit/>
          </a:bodyPr>
          <a:lstStyle/>
          <a:p>
            <a:r>
              <a:rPr lang="en-US" sz="1400">
                <a:solidFill>
                  <a:schemeClr val="bg2">
                    <a:lumMod val="50000"/>
                  </a:schemeClr>
                </a:solidFill>
              </a:rPr>
              <a:t>Adapted from Mitchell S, Chambers, D. </a:t>
            </a:r>
            <a:r>
              <a:rPr lang="en-US" sz="1400">
                <a:solidFill>
                  <a:schemeClr val="bg2">
                    <a:lumMod val="50000"/>
                  </a:schemeClr>
                </a:solidFill>
                <a:hlinkClick r:id="rId3">
                  <a:extLst>
                    <a:ext uri="{A12FA001-AC4F-418D-AE19-62706E023703}">
                      <ahyp:hlinkClr xmlns:ahyp="http://schemas.microsoft.com/office/drawing/2018/hyperlinkcolor" val="tx"/>
                    </a:ext>
                  </a:extLst>
                </a:hlinkClick>
              </a:rPr>
              <a:t>https://doi.org/10.1200/JOP</a:t>
            </a:r>
            <a:r>
              <a:rPr lang="en-US" sz="1400">
                <a:solidFill>
                  <a:schemeClr val="bg2">
                    <a:lumMod val="50000"/>
                  </a:schemeClr>
                </a:solidFill>
              </a:rPr>
              <a:t>. 2017.024729.</a:t>
            </a:r>
          </a:p>
        </p:txBody>
      </p:sp>
      <p:sp>
        <p:nvSpPr>
          <p:cNvPr id="15" name="Rectangle 14">
            <a:extLst>
              <a:ext uri="{FF2B5EF4-FFF2-40B4-BE49-F238E27FC236}">
                <a16:creationId xmlns:a16="http://schemas.microsoft.com/office/drawing/2014/main" id="{8BF88A03-0060-C18A-DBA6-BCB8AB0A9FB9}"/>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Terminology</a:t>
            </a:r>
          </a:p>
        </p:txBody>
      </p:sp>
    </p:spTree>
    <p:extLst>
      <p:ext uri="{BB962C8B-B14F-4D97-AF65-F5344CB8AC3E}">
        <p14:creationId xmlns:p14="http://schemas.microsoft.com/office/powerpoint/2010/main" val="186758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E626CB7-6B7B-ED49-8758-9516D823ECDE}"/>
              </a:ext>
            </a:extLst>
          </p:cNvPr>
          <p:cNvSpPr/>
          <p:nvPr/>
        </p:nvSpPr>
        <p:spPr>
          <a:xfrm>
            <a:off x="8319909" y="1951938"/>
            <a:ext cx="3630789" cy="3429000"/>
          </a:xfrm>
          <a:prstGeom prst="roundRect">
            <a:avLst/>
          </a:prstGeom>
          <a:solidFill>
            <a:srgbClr val="3D57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en-US" sz="1400">
              <a:solidFill>
                <a:schemeClr val="bg1">
                  <a:lumMod val="95000"/>
                </a:schemeClr>
              </a:solidFill>
              <a:latin typeface="Arial Narrow" panose="020B0606020202030204" pitchFamily="34" charset="0"/>
              <a:ea typeface="MS PGothic" panose="020B0600070205080204" pitchFamily="34" charset="-128"/>
            </a:endParaRPr>
          </a:p>
        </p:txBody>
      </p:sp>
      <p:sp>
        <p:nvSpPr>
          <p:cNvPr id="25606" name="TextBox 3">
            <a:extLst>
              <a:ext uri="{FF2B5EF4-FFF2-40B4-BE49-F238E27FC236}">
                <a16:creationId xmlns:a16="http://schemas.microsoft.com/office/drawing/2014/main" id="{DE6A5A3F-19E8-2348-B83B-7553A3467B17}"/>
              </a:ext>
            </a:extLst>
          </p:cNvPr>
          <p:cNvSpPr txBox="1">
            <a:spLocks noChangeArrowheads="1"/>
          </p:cNvSpPr>
          <p:nvPr/>
        </p:nvSpPr>
        <p:spPr bwMode="auto">
          <a:xfrm>
            <a:off x="8773610" y="2300288"/>
            <a:ext cx="2801074" cy="24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ja-JP" altLang="en-US" sz="2200">
                <a:solidFill>
                  <a:schemeClr val="bg1">
                    <a:lumMod val="95000"/>
                  </a:schemeClr>
                </a:solidFill>
                <a:latin typeface="Arial" panose="020B0604020202020204" pitchFamily="34" charset="0"/>
                <a:cs typeface="Arial" panose="020B0604020202020204" pitchFamily="34" charset="0"/>
              </a:rPr>
              <a:t>“</a:t>
            </a:r>
            <a:r>
              <a:rPr lang="en-US" altLang="ja-JP" sz="2200">
                <a:solidFill>
                  <a:schemeClr val="bg1">
                    <a:lumMod val="95000"/>
                  </a:schemeClr>
                </a:solidFill>
                <a:latin typeface="Arial" panose="020B0604020202020204" pitchFamily="34" charset="0"/>
                <a:cs typeface="Arial" panose="020B0604020202020204" pitchFamily="34" charset="0"/>
              </a:rPr>
              <a:t>If we want more evidence-based practice, we need more practice-based evidence.</a:t>
            </a:r>
            <a:r>
              <a:rPr lang="ja-JP" altLang="en-US" sz="2200">
                <a:solidFill>
                  <a:schemeClr val="bg1">
                    <a:lumMod val="95000"/>
                  </a:schemeClr>
                </a:solidFill>
                <a:latin typeface="Arial" panose="020B0604020202020204" pitchFamily="34" charset="0"/>
                <a:cs typeface="Arial" panose="020B0604020202020204" pitchFamily="34" charset="0"/>
              </a:rPr>
              <a:t>”</a:t>
            </a:r>
            <a:endParaRPr lang="en-US" altLang="ja-JP" sz="2200">
              <a:solidFill>
                <a:schemeClr val="bg1">
                  <a:lumMod val="95000"/>
                </a:schemeClr>
              </a:solidFill>
              <a:latin typeface="Arial" panose="020B0604020202020204" pitchFamily="34" charset="0"/>
              <a:cs typeface="Arial" panose="020B0604020202020204" pitchFamily="34" charset="0"/>
            </a:endParaRPr>
          </a:p>
          <a:p>
            <a:pPr algn="r">
              <a:spcBef>
                <a:spcPts val="538"/>
              </a:spcBef>
            </a:pPr>
            <a:r>
              <a:rPr lang="en-US" altLang="en-US">
                <a:solidFill>
                  <a:schemeClr val="bg1">
                    <a:lumMod val="95000"/>
                  </a:schemeClr>
                </a:solidFill>
                <a:latin typeface="Arial" panose="020B0604020202020204" pitchFamily="34" charset="0"/>
                <a:ea typeface="MS PGothic" panose="020B0600070205080204" pitchFamily="34" charset="-128"/>
                <a:cs typeface="Arial" panose="020B0604020202020204" pitchFamily="34" charset="0"/>
              </a:rPr>
              <a:t>Green LW </a:t>
            </a:r>
          </a:p>
          <a:p>
            <a:pPr algn="r">
              <a:spcBef>
                <a:spcPts val="538"/>
              </a:spcBef>
            </a:pPr>
            <a:r>
              <a:rPr lang="en-US" altLang="en-US" i="1">
                <a:solidFill>
                  <a:schemeClr val="bg1">
                    <a:lumMod val="95000"/>
                  </a:schemeClr>
                </a:solidFill>
                <a:latin typeface="Arial" panose="020B0604020202020204" pitchFamily="34" charset="0"/>
                <a:ea typeface="MS PGothic" panose="020B0600070205080204" pitchFamily="34" charset="-128"/>
                <a:cs typeface="Arial" panose="020B0604020202020204" pitchFamily="34" charset="0"/>
              </a:rPr>
              <a:t>Am J Pub Health</a:t>
            </a:r>
            <a:r>
              <a:rPr lang="en-US" altLang="en-US">
                <a:solidFill>
                  <a:schemeClr val="bg1">
                    <a:lumMod val="95000"/>
                  </a:schemeClr>
                </a:solidFill>
                <a:latin typeface="Arial" panose="020B0604020202020204" pitchFamily="34" charset="0"/>
                <a:ea typeface="MS PGothic" panose="020B0600070205080204" pitchFamily="34" charset="-128"/>
                <a:cs typeface="Arial" panose="020B0604020202020204" pitchFamily="34" charset="0"/>
              </a:rPr>
              <a:t> 2006   </a:t>
            </a:r>
          </a:p>
        </p:txBody>
      </p:sp>
      <p:sp>
        <p:nvSpPr>
          <p:cNvPr id="4" name="Title 1">
            <a:extLst>
              <a:ext uri="{FF2B5EF4-FFF2-40B4-BE49-F238E27FC236}">
                <a16:creationId xmlns:a16="http://schemas.microsoft.com/office/drawing/2014/main" id="{5DD2E44A-4E1C-4F86-317F-3E6DA30DB795}"/>
              </a:ext>
            </a:extLst>
          </p:cNvPr>
          <p:cNvSpPr txBox="1">
            <a:spLocks/>
          </p:cNvSpPr>
          <p:nvPr/>
        </p:nvSpPr>
        <p:spPr>
          <a:xfrm>
            <a:off x="838200" y="252249"/>
            <a:ext cx="11112498" cy="1086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cs typeface="Arial" panose="020B0604020202020204" pitchFamily="34" charset="0"/>
              </a:rPr>
              <a:t>Need for Pragmatic D&amp;I Research</a:t>
            </a:r>
            <a:endParaRPr lang="en-US" sz="4000" b="1"/>
          </a:p>
        </p:txBody>
      </p:sp>
      <p:sp>
        <p:nvSpPr>
          <p:cNvPr id="5" name="Rectangle 4">
            <a:extLst>
              <a:ext uri="{FF2B5EF4-FFF2-40B4-BE49-F238E27FC236}">
                <a16:creationId xmlns:a16="http://schemas.microsoft.com/office/drawing/2014/main" id="{373E97A8-A8CB-AEF1-6B50-994811CEBF32}"/>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The Need</a:t>
            </a:r>
          </a:p>
        </p:txBody>
      </p:sp>
      <p:sp>
        <p:nvSpPr>
          <p:cNvPr id="7" name="TextBox 6">
            <a:extLst>
              <a:ext uri="{FF2B5EF4-FFF2-40B4-BE49-F238E27FC236}">
                <a16:creationId xmlns:a16="http://schemas.microsoft.com/office/drawing/2014/main" id="{CE619640-70F7-22DD-E1EE-1DF44D534569}"/>
              </a:ext>
            </a:extLst>
          </p:cNvPr>
          <p:cNvSpPr txBox="1"/>
          <p:nvPr/>
        </p:nvSpPr>
        <p:spPr>
          <a:xfrm>
            <a:off x="317500" y="5994245"/>
            <a:ext cx="11633198" cy="738664"/>
          </a:xfrm>
          <a:prstGeom prst="rect">
            <a:avLst/>
          </a:prstGeom>
          <a:noFill/>
        </p:spPr>
        <p:txBody>
          <a:bodyPr wrap="square">
            <a:spAutoFit/>
          </a:bodyPr>
          <a:lstStyle/>
          <a:p>
            <a:pPr defTabSz="0"/>
            <a:r>
              <a:rPr lang="en-US" sz="1400">
                <a:solidFill>
                  <a:schemeClr val="bg1">
                    <a:lumMod val="50000"/>
                  </a:schemeClr>
                </a:solidFill>
              </a:rPr>
              <a:t>Chambers, D. A., et al. (2013). The dynamic sustainability framework. </a:t>
            </a:r>
            <a:r>
              <a:rPr lang="en-US" sz="1400" i="1">
                <a:solidFill>
                  <a:schemeClr val="bg1">
                    <a:lumMod val="50000"/>
                  </a:schemeClr>
                </a:solidFill>
              </a:rPr>
              <a:t>Implement Sci</a:t>
            </a:r>
            <a:r>
              <a:rPr lang="en-US" sz="1400">
                <a:solidFill>
                  <a:schemeClr val="bg1">
                    <a:lumMod val="50000"/>
                  </a:schemeClr>
                </a:solidFill>
              </a:rPr>
              <a:t>,</a:t>
            </a:r>
            <a:r>
              <a:rPr lang="en-US" sz="1400" i="1">
                <a:solidFill>
                  <a:schemeClr val="bg1">
                    <a:lumMod val="50000"/>
                  </a:schemeClr>
                </a:solidFill>
              </a:rPr>
              <a:t> 8</a:t>
            </a:r>
            <a:r>
              <a:rPr lang="en-US" sz="1400">
                <a:solidFill>
                  <a:schemeClr val="bg1">
                    <a:lumMod val="50000"/>
                  </a:schemeClr>
                </a:solidFill>
              </a:rPr>
              <a:t>(1), 117. https://</a:t>
            </a:r>
            <a:r>
              <a:rPr lang="en-US" sz="1400" err="1">
                <a:solidFill>
                  <a:schemeClr val="bg1">
                    <a:lumMod val="50000"/>
                  </a:schemeClr>
                </a:solidFill>
              </a:rPr>
              <a:t>doi.org</a:t>
            </a:r>
            <a:r>
              <a:rPr lang="en-US" sz="1400">
                <a:solidFill>
                  <a:schemeClr val="bg1">
                    <a:lumMod val="50000"/>
                  </a:schemeClr>
                </a:solidFill>
              </a:rPr>
              <a:t>/10.1186/1748-5908-8-117 </a:t>
            </a:r>
          </a:p>
          <a:p>
            <a:pPr defTabSz="0"/>
            <a:r>
              <a:rPr lang="en-US" sz="1400">
                <a:solidFill>
                  <a:schemeClr val="bg2">
                    <a:lumMod val="50000"/>
                  </a:schemeClr>
                </a:solidFill>
              </a:rPr>
              <a:t>Kessler, R., &amp; Glasgow, R. E. (2011). A Proposal to Speed Translation of Healthcare Research. </a:t>
            </a:r>
            <a:r>
              <a:rPr lang="en-US" sz="1400" i="1">
                <a:solidFill>
                  <a:schemeClr val="bg2">
                    <a:lumMod val="50000"/>
                  </a:schemeClr>
                </a:solidFill>
              </a:rPr>
              <a:t>Amer J Prev Med</a:t>
            </a:r>
            <a:r>
              <a:rPr lang="en-US" sz="1400">
                <a:solidFill>
                  <a:schemeClr val="bg2">
                    <a:lumMod val="50000"/>
                  </a:schemeClr>
                </a:solidFill>
              </a:rPr>
              <a:t>,</a:t>
            </a:r>
            <a:r>
              <a:rPr lang="en-US" sz="1400" i="1">
                <a:solidFill>
                  <a:schemeClr val="bg2">
                    <a:lumMod val="50000"/>
                  </a:schemeClr>
                </a:solidFill>
              </a:rPr>
              <a:t> 40</a:t>
            </a:r>
            <a:r>
              <a:rPr lang="en-US" sz="1400">
                <a:solidFill>
                  <a:schemeClr val="bg2">
                    <a:lumMod val="50000"/>
                  </a:schemeClr>
                </a:solidFill>
              </a:rPr>
              <a:t>(6), 637-644. https://</a:t>
            </a:r>
            <a:r>
              <a:rPr lang="en-US" sz="1400" err="1">
                <a:solidFill>
                  <a:schemeClr val="bg2">
                    <a:lumMod val="50000"/>
                  </a:schemeClr>
                </a:solidFill>
              </a:rPr>
              <a:t>doi.org</a:t>
            </a:r>
            <a:r>
              <a:rPr lang="en-US" sz="1400">
                <a:solidFill>
                  <a:schemeClr val="bg2">
                    <a:lumMod val="50000"/>
                  </a:schemeClr>
                </a:solidFill>
              </a:rPr>
              <a:t>/10.1016/j.amepre.2011.02.023 </a:t>
            </a:r>
            <a:endParaRPr lang="en-US" altLang="en-US" sz="1400">
              <a:solidFill>
                <a:schemeClr val="bg2">
                  <a:lumMod val="50000"/>
                </a:schemeClr>
              </a:solidFill>
              <a:latin typeface="+mn-lt"/>
              <a:ea typeface="MS PGothic" panose="020B0600070205080204" pitchFamily="34" charset="-128"/>
              <a:cs typeface="Arial" panose="020B0604020202020204" pitchFamily="34" charset="0"/>
            </a:endParaRPr>
          </a:p>
        </p:txBody>
      </p:sp>
      <p:sp>
        <p:nvSpPr>
          <p:cNvPr id="9" name="TextBox 8">
            <a:extLst>
              <a:ext uri="{FF2B5EF4-FFF2-40B4-BE49-F238E27FC236}">
                <a16:creationId xmlns:a16="http://schemas.microsoft.com/office/drawing/2014/main" id="{21807258-A561-8E60-AD56-44057F3F22FD}"/>
              </a:ext>
            </a:extLst>
          </p:cNvPr>
          <p:cNvSpPr txBox="1"/>
          <p:nvPr/>
        </p:nvSpPr>
        <p:spPr>
          <a:xfrm>
            <a:off x="617317" y="987973"/>
            <a:ext cx="6929112" cy="4893647"/>
          </a:xfrm>
          <a:prstGeom prst="rect">
            <a:avLst/>
          </a:prstGeom>
          <a:noFill/>
        </p:spPr>
        <p:txBody>
          <a:bodyPr wrap="square">
            <a:spAutoFit/>
          </a:bodyPr>
          <a:lstStyle/>
          <a:p>
            <a:endParaRPr lang="en-US" sz="2400" dirty="0"/>
          </a:p>
          <a:p>
            <a:r>
              <a:rPr lang="en-US" sz="2400" dirty="0"/>
              <a:t>Most common reason evidence-based programs are not adopted…</a:t>
            </a:r>
            <a:r>
              <a:rPr lang="en-US" sz="2400" dirty="0">
                <a:solidFill>
                  <a:srgbClr val="597FA1"/>
                </a:solidFill>
              </a:rPr>
              <a:t>they are not seen as relevant or feasible by intended users</a:t>
            </a:r>
            <a:endParaRPr lang="en-US" sz="2400" dirty="0"/>
          </a:p>
          <a:p>
            <a:endParaRPr lang="en-US" sz="2400" dirty="0"/>
          </a:p>
          <a:p>
            <a:r>
              <a:rPr lang="en-US" sz="2400" dirty="0"/>
              <a:t>When we implement a tested intervention in </a:t>
            </a:r>
            <a:r>
              <a:rPr lang="en-US" sz="2400" dirty="0">
                <a:solidFill>
                  <a:srgbClr val="597FA1"/>
                </a:solidFill>
              </a:rPr>
              <a:t>everyday clinical practice</a:t>
            </a:r>
            <a:r>
              <a:rPr lang="en-US" sz="2400" dirty="0"/>
              <a:t>, we usually see a “voltage drop”…a dramatic decrease in effectiveness</a:t>
            </a:r>
          </a:p>
          <a:p>
            <a:endParaRPr lang="en-US" sz="2400" dirty="0"/>
          </a:p>
          <a:p>
            <a:endParaRPr lang="en-US" sz="2400" dirty="0"/>
          </a:p>
          <a:p>
            <a:r>
              <a:rPr lang="en-US" sz="2400" b="1" dirty="0"/>
              <a:t>Traditional NIH ‘Stage Model’ of Research </a:t>
            </a:r>
            <a:r>
              <a:rPr lang="en-US" sz="2400" b="1" dirty="0">
                <a:solidFill>
                  <a:srgbClr val="597FA1"/>
                </a:solidFill>
              </a:rPr>
              <a:t>has limited the success and speed of translation</a:t>
            </a:r>
          </a:p>
          <a:p>
            <a:endParaRPr lang="en-US" sz="2400" dirty="0"/>
          </a:p>
        </p:txBody>
      </p:sp>
    </p:spTree>
    <p:extLst>
      <p:ext uri="{BB962C8B-B14F-4D97-AF65-F5344CB8AC3E}">
        <p14:creationId xmlns:p14="http://schemas.microsoft.com/office/powerpoint/2010/main" val="291753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DBA91-D58A-79FE-F3D9-EFE27ED99D13}"/>
              </a:ext>
            </a:extLst>
          </p:cNvPr>
          <p:cNvSpPr>
            <a:spLocks noGrp="1"/>
          </p:cNvSpPr>
          <p:nvPr>
            <p:ph idx="1"/>
          </p:nvPr>
        </p:nvSpPr>
        <p:spPr>
          <a:xfrm>
            <a:off x="1014536" y="957317"/>
            <a:ext cx="11036309" cy="4737046"/>
          </a:xfrm>
        </p:spPr>
        <p:txBody>
          <a:bodyPr>
            <a:normAutofit/>
          </a:bodyPr>
          <a:lstStyle/>
          <a:p>
            <a:pPr marL="0" indent="0">
              <a:buNone/>
            </a:pPr>
            <a:r>
              <a:rPr lang="en-US" b="1"/>
              <a:t>FIRST HALF</a:t>
            </a:r>
            <a:r>
              <a:rPr lang="en-US"/>
              <a:t>: Curated conventional knowledge</a:t>
            </a:r>
          </a:p>
          <a:p>
            <a:r>
              <a:rPr lang="en-US"/>
              <a:t>Key issues and future directions in </a:t>
            </a:r>
            <a:r>
              <a:rPr lang="en-US" b="1">
                <a:solidFill>
                  <a:srgbClr val="597FA1"/>
                </a:solidFill>
              </a:rPr>
              <a:t>implementation science</a:t>
            </a:r>
          </a:p>
          <a:p>
            <a:r>
              <a:rPr lang="en-US"/>
              <a:t>Key issues and future directions in </a:t>
            </a:r>
            <a:r>
              <a:rPr lang="en-US" b="1">
                <a:solidFill>
                  <a:srgbClr val="597FA1"/>
                </a:solidFill>
              </a:rPr>
              <a:t>pragmatic research</a:t>
            </a:r>
          </a:p>
          <a:p>
            <a:endParaRPr lang="en-US"/>
          </a:p>
          <a:p>
            <a:pPr marL="0" indent="0">
              <a:buNone/>
            </a:pPr>
            <a:r>
              <a:rPr lang="en-US" b="1"/>
              <a:t>SECOND HALF</a:t>
            </a:r>
            <a:r>
              <a:rPr lang="en-US"/>
              <a:t>: Crystal ball gazing – future directions</a:t>
            </a:r>
          </a:p>
          <a:p>
            <a:r>
              <a:rPr lang="en-US"/>
              <a:t>Applying pragmatic implementation science in </a:t>
            </a:r>
            <a:r>
              <a:rPr lang="en-US" b="1">
                <a:solidFill>
                  <a:srgbClr val="597FA1"/>
                </a:solidFill>
              </a:rPr>
              <a:t>early-stage research</a:t>
            </a:r>
          </a:p>
          <a:p>
            <a:r>
              <a:rPr lang="en-US"/>
              <a:t>Examples, </a:t>
            </a:r>
            <a:r>
              <a:rPr lang="en-US" b="1">
                <a:solidFill>
                  <a:srgbClr val="597FA1"/>
                </a:solidFill>
              </a:rPr>
              <a:t>Resources, Challenges </a:t>
            </a:r>
            <a:r>
              <a:rPr lang="en-US"/>
              <a:t>and Opportunities</a:t>
            </a:r>
          </a:p>
          <a:p>
            <a:endParaRPr lang="en-US"/>
          </a:p>
        </p:txBody>
      </p:sp>
      <p:sp>
        <p:nvSpPr>
          <p:cNvPr id="4" name="TextBox 3">
            <a:extLst>
              <a:ext uri="{FF2B5EF4-FFF2-40B4-BE49-F238E27FC236}">
                <a16:creationId xmlns:a16="http://schemas.microsoft.com/office/drawing/2014/main" id="{946AFA61-1F86-56DF-0609-AF7395221C97}"/>
              </a:ext>
            </a:extLst>
          </p:cNvPr>
          <p:cNvSpPr txBox="1"/>
          <p:nvPr/>
        </p:nvSpPr>
        <p:spPr>
          <a:xfrm>
            <a:off x="317500" y="6550223"/>
            <a:ext cx="10817994" cy="307777"/>
          </a:xfrm>
          <a:prstGeom prst="rect">
            <a:avLst/>
          </a:prstGeom>
          <a:noFill/>
        </p:spPr>
        <p:txBody>
          <a:bodyPr wrap="square" lIns="91440" tIns="45720" rIns="91440" bIns="45720" rtlCol="0" anchor="t">
            <a:spAutoFit/>
          </a:bodyPr>
          <a:lstStyle/>
          <a:p>
            <a:r>
              <a:rPr lang="en-US" sz="1400">
                <a:solidFill>
                  <a:schemeClr val="bg2">
                    <a:lumMod val="50000"/>
                  </a:schemeClr>
                </a:solidFill>
              </a:rPr>
              <a:t>No conflicts of interest.  </a:t>
            </a:r>
          </a:p>
        </p:txBody>
      </p:sp>
      <p:cxnSp>
        <p:nvCxnSpPr>
          <p:cNvPr id="7" name="Straight Connector 6">
            <a:extLst>
              <a:ext uri="{FF2B5EF4-FFF2-40B4-BE49-F238E27FC236}">
                <a16:creationId xmlns:a16="http://schemas.microsoft.com/office/drawing/2014/main" id="{1085AF64-E8A7-F41C-3DC8-087489E2583F}"/>
              </a:ext>
            </a:extLst>
          </p:cNvPr>
          <p:cNvCxnSpPr>
            <a:cxnSpLocks/>
          </p:cNvCxnSpPr>
          <p:nvPr/>
        </p:nvCxnSpPr>
        <p:spPr>
          <a:xfrm>
            <a:off x="873489" y="957317"/>
            <a:ext cx="0" cy="1363852"/>
          </a:xfrm>
          <a:prstGeom prst="line">
            <a:avLst/>
          </a:prstGeom>
          <a:ln w="50800">
            <a:solidFill>
              <a:schemeClr val="accent1">
                <a:alpha val="2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5172C41-19B8-EFE6-DB6C-2CFE0A27F7D8}"/>
              </a:ext>
            </a:extLst>
          </p:cNvPr>
          <p:cNvCxnSpPr>
            <a:cxnSpLocks/>
          </p:cNvCxnSpPr>
          <p:nvPr/>
        </p:nvCxnSpPr>
        <p:spPr>
          <a:xfrm>
            <a:off x="873489" y="2975057"/>
            <a:ext cx="0" cy="1479712"/>
          </a:xfrm>
          <a:prstGeom prst="line">
            <a:avLst/>
          </a:prstGeom>
          <a:ln w="50800">
            <a:solidFill>
              <a:schemeClr val="accent1">
                <a:alpha val="20000"/>
              </a:schemeClr>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CAD7EA7F-487A-BBE0-CAA0-6A410F0F15E6}"/>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Overview</a:t>
            </a:r>
          </a:p>
        </p:txBody>
      </p:sp>
    </p:spTree>
    <p:extLst>
      <p:ext uri="{BB962C8B-B14F-4D97-AF65-F5344CB8AC3E}">
        <p14:creationId xmlns:p14="http://schemas.microsoft.com/office/powerpoint/2010/main" val="239372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77A69-1D18-A04E-35F9-0DC6DAA959EC}"/>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BC983D1-D945-206D-E74B-1DD66FC25FC8}"/>
              </a:ext>
            </a:extLst>
          </p:cNvPr>
          <p:cNvGraphicFramePr>
            <a:graphicFrameLocks noGrp="1"/>
          </p:cNvGraphicFramePr>
          <p:nvPr>
            <p:ph idx="1"/>
            <p:extLst>
              <p:ext uri="{D42A27DB-BD31-4B8C-83A1-F6EECF244321}">
                <p14:modId xmlns:p14="http://schemas.microsoft.com/office/powerpoint/2010/main" val="3659104727"/>
              </p:ext>
            </p:extLst>
          </p:nvPr>
        </p:nvGraphicFramePr>
        <p:xfrm>
          <a:off x="838200" y="1961662"/>
          <a:ext cx="10814538" cy="3017520"/>
        </p:xfrm>
        <a:graphic>
          <a:graphicData uri="http://schemas.openxmlformats.org/drawingml/2006/table">
            <a:tbl>
              <a:tblPr firstRow="1" bandRow="1">
                <a:tableStyleId>{5C22544A-7EE6-4342-B048-85BDC9FD1C3A}</a:tableStyleId>
              </a:tblPr>
              <a:tblGrid>
                <a:gridCol w="5074963">
                  <a:extLst>
                    <a:ext uri="{9D8B030D-6E8A-4147-A177-3AD203B41FA5}">
                      <a16:colId xmlns:a16="http://schemas.microsoft.com/office/drawing/2014/main" val="3217946367"/>
                    </a:ext>
                  </a:extLst>
                </a:gridCol>
                <a:gridCol w="5739575">
                  <a:extLst>
                    <a:ext uri="{9D8B030D-6E8A-4147-A177-3AD203B41FA5}">
                      <a16:colId xmlns:a16="http://schemas.microsoft.com/office/drawing/2014/main" val="2037747429"/>
                    </a:ext>
                  </a:extLst>
                </a:gridCol>
              </a:tblGrid>
              <a:tr h="2504831">
                <a:tc>
                  <a:txBody>
                    <a:bodyPr/>
                    <a:lstStyle/>
                    <a:p>
                      <a:r>
                        <a:rPr lang="en-US" sz="2400" b="1" dirty="0">
                          <a:solidFill>
                            <a:schemeClr val="tx1"/>
                          </a:solidFill>
                        </a:rPr>
                        <a:t>Explanatory (Efficacy or Effectiveness) trial:</a:t>
                      </a:r>
                      <a:r>
                        <a:rPr lang="en-US" sz="2400" b="0" dirty="0">
                          <a:solidFill>
                            <a:schemeClr val="tx1"/>
                          </a:solidFill>
                        </a:rPr>
                        <a:t> </a:t>
                      </a:r>
                    </a:p>
                    <a:p>
                      <a:r>
                        <a:rPr lang="en-US" sz="2400" b="0" dirty="0">
                          <a:solidFill>
                            <a:schemeClr val="tx1"/>
                          </a:solidFill>
                        </a:rPr>
                        <a:t>Specialized experiment in a </a:t>
                      </a:r>
                      <a:r>
                        <a:rPr lang="en-US" sz="2400" b="0" dirty="0">
                          <a:solidFill>
                            <a:schemeClr val="tx2">
                              <a:lumMod val="75000"/>
                              <a:lumOff val="25000"/>
                            </a:schemeClr>
                          </a:solidFill>
                        </a:rPr>
                        <a:t>homogeneous</a:t>
                      </a:r>
                      <a:r>
                        <a:rPr lang="en-US" sz="2400" b="0" dirty="0">
                          <a:solidFill>
                            <a:schemeClr val="tx1"/>
                          </a:solidFill>
                        </a:rPr>
                        <a:t> setting(s) and population in </a:t>
                      </a:r>
                      <a:r>
                        <a:rPr lang="en-US" sz="2400" b="0" dirty="0">
                          <a:solidFill>
                            <a:schemeClr val="tx2">
                              <a:lumMod val="75000"/>
                              <a:lumOff val="25000"/>
                            </a:schemeClr>
                          </a:solidFill>
                        </a:rPr>
                        <a:t>controlled conditions</a:t>
                      </a:r>
                    </a:p>
                    <a:p>
                      <a:endParaRPr lang="en-US" sz="2400" b="1" dirty="0">
                        <a:solidFill>
                          <a:schemeClr val="tx1"/>
                        </a:solidFill>
                      </a:endParaRPr>
                    </a:p>
                    <a:p>
                      <a:r>
                        <a:rPr lang="en-US" sz="2400" b="1" dirty="0">
                          <a:solidFill>
                            <a:schemeClr val="tx1"/>
                          </a:solidFill>
                        </a:rPr>
                        <a:t>Emphasizes internal validity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2400"/>
                      </a:pPr>
                      <a:r>
                        <a:rPr kumimoji="0" lang="en-US" sz="2400" b="1" i="0" u="none" strike="noStrike" kern="1200" cap="none" spc="0" normalizeH="0" baseline="0" noProof="0" dirty="0">
                          <a:ln>
                            <a:noFill/>
                          </a:ln>
                          <a:solidFill>
                            <a:prstClr val="black"/>
                          </a:solidFill>
                          <a:effectLst/>
                          <a:uLnTx/>
                          <a:uFillTx/>
                          <a:latin typeface="+mn-lt"/>
                          <a:ea typeface="+mn-ea"/>
                          <a:cs typeface="+mn-cs"/>
                        </a:rPr>
                        <a:t>Pragmatic Clinical Trial (PCT): </a:t>
                      </a:r>
                    </a:p>
                    <a:p>
                      <a:pPr marL="0" marR="0" lvl="0" indent="0" algn="l" defTabSz="914400" rtl="0" eaLnBrk="1" fontAlgn="auto" latinLnBrk="0" hangingPunct="1">
                        <a:lnSpc>
                          <a:spcPct val="100000"/>
                        </a:lnSpc>
                        <a:spcBef>
                          <a:spcPts val="0"/>
                        </a:spcBef>
                        <a:spcAft>
                          <a:spcPts val="0"/>
                        </a:spcAft>
                        <a:buClrTx/>
                        <a:buSzTx/>
                        <a:buFontTx/>
                        <a:buNone/>
                        <a:tabLst/>
                        <a:defRPr sz="2400"/>
                      </a:pPr>
                      <a:r>
                        <a:rPr kumimoji="0" lang="en-US" sz="2400" b="0" i="0" u="none" strike="noStrike" kern="1200" cap="none" spc="0" normalizeH="0" baseline="0" noProof="0" dirty="0">
                          <a:ln>
                            <a:noFill/>
                          </a:ln>
                          <a:solidFill>
                            <a:srgbClr val="597FA1"/>
                          </a:solidFill>
                          <a:effectLst/>
                          <a:uLnTx/>
                          <a:uFillTx/>
                          <a:latin typeface="+mn-lt"/>
                          <a:ea typeface="+mn-ea"/>
                          <a:cs typeface="+mn-cs"/>
                        </a:rPr>
                        <a:t>Real-world</a:t>
                      </a:r>
                      <a:r>
                        <a:rPr kumimoji="0" lang="en-US" sz="2400" b="0" i="0" u="none" strike="noStrike" kern="1200" cap="none" spc="0" normalizeH="0" baseline="0" noProof="0" dirty="0">
                          <a:ln>
                            <a:noFill/>
                          </a:ln>
                          <a:solidFill>
                            <a:prstClr val="black"/>
                          </a:solidFill>
                          <a:effectLst/>
                          <a:uLnTx/>
                          <a:uFillTx/>
                          <a:latin typeface="+mn-lt"/>
                          <a:ea typeface="+mn-ea"/>
                          <a:cs typeface="+mn-cs"/>
                        </a:rPr>
                        <a:t> test in a real-world population</a:t>
                      </a:r>
                    </a:p>
                    <a:p>
                      <a:pPr marL="0" marR="0" lvl="0" indent="0" algn="l" defTabSz="914400" rtl="0" eaLnBrk="1" fontAlgn="auto" latinLnBrk="0" hangingPunct="1">
                        <a:lnSpc>
                          <a:spcPct val="100000"/>
                        </a:lnSpc>
                        <a:spcBef>
                          <a:spcPts val="0"/>
                        </a:spcBef>
                        <a:spcAft>
                          <a:spcPts val="0"/>
                        </a:spcAft>
                        <a:buClrTx/>
                        <a:buSzTx/>
                        <a:buFontTx/>
                        <a:buNone/>
                        <a:tabLst/>
                        <a:defRPr sz="2400"/>
                      </a:pPr>
                      <a:endParaRPr kumimoji="0" lang="en-US" sz="2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2400"/>
                      </a:pPr>
                      <a:r>
                        <a:rPr kumimoji="0" lang="en-US" sz="2400" b="1" i="0" u="none" strike="noStrike" kern="1200" cap="none" spc="0" normalizeH="0" baseline="0" noProof="0" dirty="0">
                          <a:ln>
                            <a:noFill/>
                          </a:ln>
                          <a:solidFill>
                            <a:prstClr val="black"/>
                          </a:solidFill>
                          <a:effectLst/>
                          <a:uLnTx/>
                          <a:uFillTx/>
                          <a:latin typeface="+mn-lt"/>
                          <a:ea typeface="+mn-ea"/>
                          <a:cs typeface="+mn-cs"/>
                        </a:rPr>
                        <a:t>Designs emphasize </a:t>
                      </a:r>
                      <a:r>
                        <a:rPr kumimoji="0" lang="en-US" sz="2400" b="1" i="0" u="none" strike="noStrike" kern="1200" cap="none" spc="0" normalizeH="0" baseline="0" noProof="0" dirty="0">
                          <a:ln>
                            <a:noFill/>
                          </a:ln>
                          <a:solidFill>
                            <a:srgbClr val="597FA1"/>
                          </a:solidFill>
                          <a:effectLst/>
                          <a:uLnTx/>
                          <a:uFillTx/>
                          <a:latin typeface="+mn-lt"/>
                          <a:ea typeface="+mn-ea"/>
                          <a:cs typeface="+mn-cs"/>
                        </a:rPr>
                        <a:t>Generalizability</a:t>
                      </a:r>
                      <a:r>
                        <a:rPr kumimoji="0" lang="en-US" sz="2400" b="1" i="0" u="none" strike="noStrike" kern="1200" cap="none" spc="0" normalizeH="0" baseline="0" noProof="0" dirty="0">
                          <a:ln>
                            <a:noFill/>
                          </a:ln>
                          <a:solidFill>
                            <a:prstClr val="black"/>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a:pPr>
                      <a:r>
                        <a:rPr kumimoji="0" lang="en-US" sz="2400" b="0" i="0" u="none" strike="noStrike" kern="1200" cap="none" spc="0" normalizeH="0" baseline="0" noProof="0" dirty="0">
                          <a:ln>
                            <a:noFill/>
                          </a:ln>
                          <a:solidFill>
                            <a:prstClr val="black"/>
                          </a:solidFill>
                          <a:effectLst/>
                          <a:uLnTx/>
                          <a:uFillTx/>
                          <a:latin typeface="+mn-lt"/>
                          <a:ea typeface="+mn-ea"/>
                          <a:cs typeface="+mn-cs"/>
                        </a:rPr>
                        <a:t>Participation or reach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a:pPr>
                      <a:r>
                        <a:rPr kumimoji="0" lang="en-US" sz="2400" b="0" i="0" u="none" strike="noStrike" kern="1200" cap="none" spc="0" normalizeH="0" baseline="0" noProof="0" dirty="0">
                          <a:ln>
                            <a:noFill/>
                          </a:ln>
                          <a:solidFill>
                            <a:prstClr val="black"/>
                          </a:solidFill>
                          <a:effectLst/>
                          <a:uLnTx/>
                          <a:uFillTx/>
                          <a:latin typeface="+mn-lt"/>
                          <a:ea typeface="+mn-ea"/>
                          <a:cs typeface="+mn-cs"/>
                        </a:rPr>
                        <a:t>Adoption by diverse settings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a:pPr>
                      <a:r>
                        <a:rPr kumimoji="0" lang="en-US" sz="2400" b="0" i="0" u="none" strike="noStrike" kern="1200" cap="none" spc="0" normalizeH="0" baseline="0" noProof="0" dirty="0">
                          <a:ln>
                            <a:noFill/>
                          </a:ln>
                          <a:solidFill>
                            <a:prstClr val="black"/>
                          </a:solidFill>
                          <a:effectLst/>
                          <a:uLnTx/>
                          <a:uFillTx/>
                          <a:latin typeface="+mn-lt"/>
                          <a:ea typeface="+mn-ea"/>
                          <a:cs typeface="+mn-cs"/>
                        </a:rPr>
                        <a:t>Ease of Implementation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a:pPr>
                      <a:r>
                        <a:rPr kumimoji="0" lang="en-US" sz="2400" b="0" i="0" u="none" strike="noStrike" kern="1200" cap="none" spc="0" normalizeH="0" baseline="0" noProof="0" dirty="0">
                          <a:ln>
                            <a:noFill/>
                          </a:ln>
                          <a:solidFill>
                            <a:prstClr val="black"/>
                          </a:solidFill>
                          <a:effectLst/>
                          <a:uLnTx/>
                          <a:uFillTx/>
                          <a:latin typeface="+mn-lt"/>
                          <a:ea typeface="+mn-ea"/>
                          <a:cs typeface="+mn-cs"/>
                        </a:rPr>
                        <a:t>Maintenance or Sustainment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4D2DE"/>
                    </a:solidFill>
                  </a:tcPr>
                </a:tc>
                <a:extLst>
                  <a:ext uri="{0D108BD9-81ED-4DB2-BD59-A6C34878D82A}">
                    <a16:rowId xmlns:a16="http://schemas.microsoft.com/office/drawing/2014/main" val="3286177073"/>
                  </a:ext>
                </a:extLst>
              </a:tr>
            </a:tbl>
          </a:graphicData>
        </a:graphic>
      </p:graphicFrame>
      <p:sp>
        <p:nvSpPr>
          <p:cNvPr id="7" name="Title 1">
            <a:extLst>
              <a:ext uri="{FF2B5EF4-FFF2-40B4-BE49-F238E27FC236}">
                <a16:creationId xmlns:a16="http://schemas.microsoft.com/office/drawing/2014/main" id="{5FBBAD96-8C8D-1D20-FF66-5D1909F043F4}"/>
              </a:ext>
            </a:extLst>
          </p:cNvPr>
          <p:cNvSpPr txBox="1">
            <a:spLocks/>
          </p:cNvSpPr>
          <p:nvPr/>
        </p:nvSpPr>
        <p:spPr>
          <a:xfrm>
            <a:off x="838200" y="365125"/>
            <a:ext cx="11112500" cy="973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cs typeface="Arial" panose="020B0604020202020204" pitchFamily="34" charset="0"/>
              </a:rPr>
              <a:t>Explanatory vs. Pragmatic Trials</a:t>
            </a:r>
            <a:endParaRPr lang="en-US" sz="4000" b="1"/>
          </a:p>
        </p:txBody>
      </p:sp>
      <p:sp>
        <p:nvSpPr>
          <p:cNvPr id="11" name="TextBox 10">
            <a:extLst>
              <a:ext uri="{FF2B5EF4-FFF2-40B4-BE49-F238E27FC236}">
                <a16:creationId xmlns:a16="http://schemas.microsoft.com/office/drawing/2014/main" id="{323588BC-EDBE-C2EF-9627-E78D1325A439}"/>
              </a:ext>
            </a:extLst>
          </p:cNvPr>
          <p:cNvSpPr txBox="1"/>
          <p:nvPr/>
        </p:nvSpPr>
        <p:spPr>
          <a:xfrm>
            <a:off x="2655277" y="5330326"/>
            <a:ext cx="6881446" cy="523220"/>
          </a:xfrm>
          <a:prstGeom prst="rect">
            <a:avLst/>
          </a:prstGeom>
          <a:noFill/>
        </p:spPr>
        <p:txBody>
          <a:bodyPr wrap="square">
            <a:spAutoFit/>
          </a:bodyPr>
          <a:lstStyle/>
          <a:p>
            <a:pPr marL="0" algn="ctr" defTabSz="914400" rtl="0" eaLnBrk="1" latinLnBrk="0" hangingPunct="1"/>
            <a:r>
              <a:rPr lang="en-US" sz="2800" b="1" kern="1200" dirty="0">
                <a:solidFill>
                  <a:schemeClr val="tx1"/>
                </a:solidFill>
                <a:latin typeface="+mn-lt"/>
                <a:ea typeface="+mn-ea"/>
                <a:cs typeface="+mn-cs"/>
              </a:rPr>
              <a:t>Pragmatic does not mean less rigorous!!!</a:t>
            </a:r>
          </a:p>
        </p:txBody>
      </p:sp>
      <p:sp>
        <p:nvSpPr>
          <p:cNvPr id="12" name="TextBox 3">
            <a:extLst>
              <a:ext uri="{FF2B5EF4-FFF2-40B4-BE49-F238E27FC236}">
                <a16:creationId xmlns:a16="http://schemas.microsoft.com/office/drawing/2014/main" id="{ED5588B1-C222-6701-EB7B-F7E66A084B7F}"/>
              </a:ext>
            </a:extLst>
          </p:cNvPr>
          <p:cNvSpPr txBox="1">
            <a:spLocks noChangeArrowheads="1"/>
          </p:cNvSpPr>
          <p:nvPr/>
        </p:nvSpPr>
        <p:spPr bwMode="auto">
          <a:xfrm>
            <a:off x="387046" y="6032937"/>
            <a:ext cx="117208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33756">
              <a:defRPr/>
            </a:pPr>
            <a:r>
              <a:rPr lang="en-US" sz="1400">
                <a:solidFill>
                  <a:schemeClr val="bg1">
                    <a:lumMod val="50000"/>
                  </a:schemeClr>
                </a:solidFill>
              </a:rPr>
              <a:t>NIH Health Care Systems Research Collaboratory. Rethinking Clinical Trials: A Living Textbook of Pragmatic Clinical Trials. https://</a:t>
            </a:r>
            <a:r>
              <a:rPr lang="en-US" sz="1400" err="1">
                <a:solidFill>
                  <a:schemeClr val="bg1">
                    <a:lumMod val="50000"/>
                  </a:schemeClr>
                </a:solidFill>
              </a:rPr>
              <a:t>rethinkingclinicaltrials.org</a:t>
            </a:r>
            <a:r>
              <a:rPr lang="en-US" sz="1400">
                <a:solidFill>
                  <a:schemeClr val="bg1">
                    <a:lumMod val="50000"/>
                  </a:schemeClr>
                </a:solidFill>
              </a:rPr>
              <a:t>/</a:t>
            </a:r>
            <a:endParaRPr lang="en-US" altLang="en-US" sz="1400">
              <a:solidFill>
                <a:schemeClr val="bg1">
                  <a:lumMod val="50000"/>
                </a:schemeClr>
              </a:solidFill>
              <a:latin typeface="+mn-lt"/>
            </a:endParaRPr>
          </a:p>
          <a:p>
            <a:pPr defTabSz="333756">
              <a:defRPr/>
            </a:pPr>
            <a:r>
              <a:rPr lang="en-US" altLang="en-US" sz="1400">
                <a:solidFill>
                  <a:schemeClr val="bg2">
                    <a:lumMod val="50000"/>
                  </a:schemeClr>
                </a:solidFill>
                <a:latin typeface="+mn-lt"/>
              </a:rPr>
              <a:t>Glasgow, R.E. (2013). What does it mean to be pragmatic? Health Educ </a:t>
            </a:r>
            <a:r>
              <a:rPr lang="en-US" altLang="en-US" sz="1400" err="1">
                <a:solidFill>
                  <a:schemeClr val="bg2">
                    <a:lumMod val="50000"/>
                  </a:schemeClr>
                </a:solidFill>
                <a:latin typeface="+mn-lt"/>
              </a:rPr>
              <a:t>Behav</a:t>
            </a:r>
            <a:r>
              <a:rPr lang="en-US" altLang="en-US" sz="1400">
                <a:solidFill>
                  <a:schemeClr val="bg2">
                    <a:lumMod val="50000"/>
                  </a:schemeClr>
                </a:solidFill>
                <a:latin typeface="+mn-lt"/>
              </a:rPr>
              <a:t>, June;40(3):</a:t>
            </a:r>
            <a:r>
              <a:rPr lang="en-US" altLang="en-US" sz="1400">
                <a:solidFill>
                  <a:schemeClr val="bg1">
                    <a:lumMod val="50000"/>
                  </a:schemeClr>
                </a:solidFill>
                <a:latin typeface="+mn-lt"/>
              </a:rPr>
              <a:t>257-65. </a:t>
            </a:r>
            <a:r>
              <a:rPr lang="en-US" sz="1400" u="sng">
                <a:solidFill>
                  <a:schemeClr val="bg1">
                    <a:lumMod val="50000"/>
                  </a:schemeClr>
                </a:solidFill>
                <a:hlinkClick r:id="rId3">
                  <a:extLst>
                    <a:ext uri="{A12FA001-AC4F-418D-AE19-62706E023703}">
                      <ahyp:hlinkClr xmlns:ahyp="http://schemas.microsoft.com/office/drawing/2018/hyperlinkcolor" val="tx"/>
                    </a:ext>
                  </a:extLst>
                </a:hlinkClick>
              </a:rPr>
              <a:t>https://doi.org/</a:t>
            </a:r>
            <a:r>
              <a:rPr lang="en-US" sz="1400" u="sng">
                <a:solidFill>
                  <a:schemeClr val="bg2">
                    <a:lumMod val="50000"/>
                  </a:schemeClr>
                </a:solidFill>
                <a:hlinkClick r:id="rId3">
                  <a:extLst>
                    <a:ext uri="{A12FA001-AC4F-418D-AE19-62706E023703}">
                      <ahyp:hlinkClr xmlns:ahyp="http://schemas.microsoft.com/office/drawing/2018/hyperlinkcolor" val="tx"/>
                    </a:ext>
                  </a:extLst>
                </a:hlinkClick>
              </a:rPr>
              <a:t>10.1177/1090198113486805</a:t>
            </a:r>
            <a:r>
              <a:rPr lang="en-US" sz="1400" u="sng">
                <a:solidFill>
                  <a:schemeClr val="bg2">
                    <a:lumMod val="50000"/>
                  </a:schemeClr>
                </a:solidFill>
              </a:rPr>
              <a:t> </a:t>
            </a:r>
            <a:endParaRPr lang="en-US" altLang="en-US" sz="1400" u="sng">
              <a:solidFill>
                <a:schemeClr val="bg2">
                  <a:lumMod val="50000"/>
                </a:schemeClr>
              </a:solidFill>
              <a:latin typeface="+mn-lt"/>
            </a:endParaRPr>
          </a:p>
        </p:txBody>
      </p:sp>
      <p:sp>
        <p:nvSpPr>
          <p:cNvPr id="13" name="Rectangle 12">
            <a:extLst>
              <a:ext uri="{FF2B5EF4-FFF2-40B4-BE49-F238E27FC236}">
                <a16:creationId xmlns:a16="http://schemas.microsoft.com/office/drawing/2014/main" id="{A13E99CE-AFB3-57D9-10E9-BA1C2B7A29A6}"/>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Generalizability</a:t>
            </a:r>
          </a:p>
        </p:txBody>
      </p:sp>
    </p:spTree>
    <p:extLst>
      <p:ext uri="{BB962C8B-B14F-4D97-AF65-F5344CB8AC3E}">
        <p14:creationId xmlns:p14="http://schemas.microsoft.com/office/powerpoint/2010/main" val="52975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7" name="TextBox 3">
            <a:extLst>
              <a:ext uri="{FF2B5EF4-FFF2-40B4-BE49-F238E27FC236}">
                <a16:creationId xmlns:a16="http://schemas.microsoft.com/office/drawing/2014/main" id="{4D5DBC42-B6A2-FC41-9F19-C652EB209E8C}"/>
              </a:ext>
            </a:extLst>
          </p:cNvPr>
          <p:cNvSpPr txBox="1">
            <a:spLocks noChangeArrowheads="1"/>
          </p:cNvSpPr>
          <p:nvPr/>
        </p:nvSpPr>
        <p:spPr bwMode="auto">
          <a:xfrm>
            <a:off x="209020" y="6580411"/>
            <a:ext cx="7063921" cy="277589"/>
          </a:xfrm>
          <a:prstGeom prst="rect">
            <a:avLst/>
          </a:prstGeom>
          <a:noFill/>
          <a:ln>
            <a:noFill/>
          </a:ln>
          <a:extLst>
            <a:ext uri="{909E8E84-426E-40dd-AFC4-6F175D3DCCD1}"/>
            <a:ext uri="{91240B29-F687-4f45-9708-019B960494DF}"/>
          </a:extLst>
        </p:spPr>
        <p:txBody>
          <a:bodyPr wrap="square" lIns="61544" tIns="30772" rIns="61544" bIns="30772">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sz="1400">
                <a:solidFill>
                  <a:schemeClr val="bg2">
                    <a:lumMod val="50000"/>
                  </a:schemeClr>
                </a:solidFill>
                <a:latin typeface="+mn-lt"/>
                <a:cs typeface="Arial" panose="020B0604020202020204" pitchFamily="34" charset="0"/>
              </a:rPr>
              <a:t>Figure provided by Gloria Coronado, PhD</a:t>
            </a:r>
          </a:p>
        </p:txBody>
      </p:sp>
      <p:sp>
        <p:nvSpPr>
          <p:cNvPr id="55" name="Rectangle 54">
            <a:extLst>
              <a:ext uri="{FF2B5EF4-FFF2-40B4-BE49-F238E27FC236}">
                <a16:creationId xmlns:a16="http://schemas.microsoft.com/office/drawing/2014/main" id="{F84B3E10-488A-4642-AC99-298011E8CC6A}"/>
              </a:ext>
            </a:extLst>
          </p:cNvPr>
          <p:cNvSpPr/>
          <p:nvPr/>
        </p:nvSpPr>
        <p:spPr>
          <a:xfrm>
            <a:off x="1181950" y="5002"/>
            <a:ext cx="11094720" cy="1557069"/>
          </a:xfrm>
          <a:prstGeom prst="rect">
            <a:avLst/>
          </a:prstGeom>
        </p:spPr>
        <p:txBody>
          <a:bodyPr vert="horz" lIns="91440" tIns="45720" rIns="91440" bIns="45720" rtlCol="0" anchor="ctr">
            <a:normAutofit/>
          </a:bodyPr>
          <a:lstStyle/>
          <a:p>
            <a:pPr>
              <a:lnSpc>
                <a:spcPct val="90000"/>
              </a:lnSpc>
              <a:spcBef>
                <a:spcPct val="0"/>
              </a:spcBef>
            </a:pPr>
            <a:r>
              <a:rPr lang="en-US" sz="4000" b="1">
                <a:latin typeface="+mj-lt"/>
                <a:ea typeface="+mj-ea"/>
                <a:cs typeface="Arial" panose="020B0604020202020204" pitchFamily="34" charset="0"/>
              </a:rPr>
              <a:t>PCTs:  Fewer Exclusions Allow for a Broader Subset of </a:t>
            </a:r>
            <a:r>
              <a:rPr lang="en-US" sz="4000" b="1">
                <a:solidFill>
                  <a:srgbClr val="597FA1"/>
                </a:solidFill>
                <a:latin typeface="+mj-lt"/>
                <a:ea typeface="+mj-ea"/>
                <a:cs typeface="Arial" panose="020B0604020202020204" pitchFamily="34" charset="0"/>
              </a:rPr>
              <a:t>Settings, Staff, and Participants</a:t>
            </a:r>
          </a:p>
        </p:txBody>
      </p:sp>
      <p:grpSp>
        <p:nvGrpSpPr>
          <p:cNvPr id="4" name="Group 3">
            <a:extLst>
              <a:ext uri="{FF2B5EF4-FFF2-40B4-BE49-F238E27FC236}">
                <a16:creationId xmlns:a16="http://schemas.microsoft.com/office/drawing/2014/main" id="{36EC4202-75D9-78BE-BE21-E5A8F4743ED4}"/>
              </a:ext>
            </a:extLst>
          </p:cNvPr>
          <p:cNvGrpSpPr/>
          <p:nvPr/>
        </p:nvGrpSpPr>
        <p:grpSpPr>
          <a:xfrm>
            <a:off x="1262743" y="1186543"/>
            <a:ext cx="9818914" cy="5105400"/>
            <a:chOff x="1262743" y="1186543"/>
            <a:chExt cx="9818914" cy="5105400"/>
          </a:xfrm>
        </p:grpSpPr>
        <p:grpSp>
          <p:nvGrpSpPr>
            <p:cNvPr id="32769" name="Group 1">
              <a:extLst>
                <a:ext uri="{FF2B5EF4-FFF2-40B4-BE49-F238E27FC236}">
                  <a16:creationId xmlns:a16="http://schemas.microsoft.com/office/drawing/2014/main" id="{2E69FDF2-B266-7F44-8D4C-CEF250610227}"/>
                </a:ext>
              </a:extLst>
            </p:cNvPr>
            <p:cNvGrpSpPr>
              <a:grpSpLocks/>
            </p:cNvGrpSpPr>
            <p:nvPr/>
          </p:nvGrpSpPr>
          <p:grpSpPr bwMode="auto">
            <a:xfrm>
              <a:off x="1262743" y="1186543"/>
              <a:ext cx="9818914" cy="5105400"/>
              <a:chOff x="1709738" y="2057400"/>
              <a:chExt cx="5889625" cy="2930526"/>
            </a:xfrm>
          </p:grpSpPr>
          <p:sp>
            <p:nvSpPr>
              <p:cNvPr id="56" name="Rectangle 55">
                <a:extLst>
                  <a:ext uri="{FF2B5EF4-FFF2-40B4-BE49-F238E27FC236}">
                    <a16:creationId xmlns:a16="http://schemas.microsoft.com/office/drawing/2014/main" id="{D62B494E-B335-0B45-AF83-74169B8363CD}"/>
                  </a:ext>
                </a:extLst>
              </p:cNvPr>
              <p:cNvSpPr/>
              <p:nvPr/>
            </p:nvSpPr>
            <p:spPr bwMode="auto">
              <a:xfrm>
                <a:off x="1713264" y="2188527"/>
                <a:ext cx="5886099" cy="2799399"/>
              </a:xfrm>
              <a:prstGeom prst="rect">
                <a:avLst/>
              </a:prstGeom>
              <a:solidFill>
                <a:schemeClr val="bg2">
                  <a:lumMod val="10000"/>
                  <a:lumOff val="90000"/>
                </a:schemeClr>
              </a:solidFill>
              <a:ln w="28575" cap="flat" cmpd="sng" algn="ctr">
                <a:solidFill>
                  <a:srgbClr val="1C1C1C"/>
                </a:solidFill>
                <a:prstDash val="solid"/>
                <a:round/>
                <a:headEnd type="none" w="med" len="med"/>
                <a:tailEnd type="none" w="med" len="med"/>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latin typeface="Tahoma" panose="020B0604030504040204" pitchFamily="34" charset="0"/>
                </a:endParaRPr>
              </a:p>
            </p:txBody>
          </p:sp>
          <p:sp>
            <p:nvSpPr>
              <p:cNvPr id="32773" name="Text Placeholder 2">
                <a:extLst>
                  <a:ext uri="{FF2B5EF4-FFF2-40B4-BE49-F238E27FC236}">
                    <a16:creationId xmlns:a16="http://schemas.microsoft.com/office/drawing/2014/main" id="{964DC853-F000-294B-ABF8-8D92FFDDB983}"/>
                  </a:ext>
                </a:extLst>
              </p:cNvPr>
              <p:cNvSpPr txBox="1">
                <a:spLocks/>
              </p:cNvSpPr>
              <p:nvPr/>
            </p:nvSpPr>
            <p:spPr bwMode="auto">
              <a:xfrm>
                <a:off x="1709738" y="2057400"/>
                <a:ext cx="22939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94C600"/>
                  </a:buClr>
                  <a:buSzPct val="76000"/>
                  <a:buFont typeface="Wingdings 2" pitchFamily="2" charset="2"/>
                  <a:buNone/>
                </a:pPr>
                <a:r>
                  <a:rPr lang="en-US" altLang="en-US" sz="2400" b="1">
                    <a:solidFill>
                      <a:srgbClr val="000000"/>
                    </a:solidFill>
                    <a:latin typeface="Century Gothic" panose="020B0502020202020204" pitchFamily="34" charset="0"/>
                    <a:ea typeface="MS PGothic" panose="020B0600070205080204" pitchFamily="34" charset="-128"/>
                  </a:rPr>
                  <a:t>Traditional RCTs</a:t>
                </a:r>
              </a:p>
            </p:txBody>
          </p:sp>
          <p:sp>
            <p:nvSpPr>
              <p:cNvPr id="32774" name="Text Placeholder 3">
                <a:extLst>
                  <a:ext uri="{FF2B5EF4-FFF2-40B4-BE49-F238E27FC236}">
                    <a16:creationId xmlns:a16="http://schemas.microsoft.com/office/drawing/2014/main" id="{A962DD6A-5411-DF46-AC3C-AADC040C600A}"/>
                  </a:ext>
                </a:extLst>
              </p:cNvPr>
              <p:cNvSpPr txBox="1">
                <a:spLocks/>
              </p:cNvSpPr>
              <p:nvPr/>
            </p:nvSpPr>
            <p:spPr bwMode="auto">
              <a:xfrm>
                <a:off x="4433480" y="2079625"/>
                <a:ext cx="263996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94C600"/>
                  </a:buClr>
                  <a:buSzPct val="76000"/>
                  <a:buFont typeface="Wingdings 2" pitchFamily="2" charset="2"/>
                  <a:buNone/>
                </a:pPr>
                <a:r>
                  <a:rPr lang="en-US" altLang="en-US" sz="2800" b="1">
                    <a:solidFill>
                      <a:srgbClr val="000000"/>
                    </a:solidFill>
                    <a:latin typeface="Century Gothic" panose="020B0502020202020204" pitchFamily="34" charset="0"/>
                    <a:ea typeface="MS PGothic" panose="020B0600070205080204" pitchFamily="34" charset="-128"/>
                  </a:rPr>
                  <a:t>Pragmatic Trials (PCTs)</a:t>
                </a:r>
              </a:p>
            </p:txBody>
          </p:sp>
          <p:pic>
            <p:nvPicPr>
              <p:cNvPr id="28685" name="Picture 2" descr="C:\Users\coronadogl\AppData\Local\Microsoft\Windows\Temporary Internet Files\Content.IE5\PHLPNI3H\MC900356045[1].wmf">
                <a:extLst>
                  <a:ext uri="{FF2B5EF4-FFF2-40B4-BE49-F238E27FC236}">
                    <a16:creationId xmlns:a16="http://schemas.microsoft.com/office/drawing/2014/main" id="{0AB43A21-20A3-7B48-9AE6-48DBDB04859C}"/>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38338" y="2800350"/>
                <a:ext cx="1371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Brace 6">
                <a:extLst>
                  <a:ext uri="{FF2B5EF4-FFF2-40B4-BE49-F238E27FC236}">
                    <a16:creationId xmlns:a16="http://schemas.microsoft.com/office/drawing/2014/main" id="{4E319A57-F9C9-624E-8C8F-2ECF5B116E0C}"/>
                  </a:ext>
                </a:extLst>
              </p:cNvPr>
              <p:cNvSpPr/>
              <p:nvPr/>
            </p:nvSpPr>
            <p:spPr bwMode="auto">
              <a:xfrm>
                <a:off x="2795535" y="4114765"/>
                <a:ext cx="113986" cy="286649"/>
              </a:xfrm>
              <a:prstGeom prst="rightBrace">
                <a:avLst/>
              </a:prstGeom>
              <a:noFill/>
              <a:ln w="28575" cap="flat" cmpd="sng" algn="ctr">
                <a:solidFill>
                  <a:schemeClr val="accent6">
                    <a:lumMod val="75000"/>
                  </a:schemeClr>
                </a:solidFill>
                <a:prstDash val="soli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000000"/>
                  </a:solidFill>
                  <a:latin typeface="Century Gothic" panose="020B0502020202020204" pitchFamily="34" charset="0"/>
                </a:endParaRPr>
              </a:p>
            </p:txBody>
          </p:sp>
          <p:sp>
            <p:nvSpPr>
              <p:cNvPr id="8" name="TextBox 8">
                <a:extLst>
                  <a:ext uri="{FF2B5EF4-FFF2-40B4-BE49-F238E27FC236}">
                    <a16:creationId xmlns:a16="http://schemas.microsoft.com/office/drawing/2014/main" id="{FEE745A5-3571-4B43-A4A5-849C9AAD11C9}"/>
                  </a:ext>
                </a:extLst>
              </p:cNvPr>
              <p:cNvSpPr txBox="1">
                <a:spLocks noChangeArrowheads="1"/>
              </p:cNvSpPr>
              <p:nvPr/>
            </p:nvSpPr>
            <p:spPr bwMode="auto">
              <a:xfrm>
                <a:off x="3024681" y="4125947"/>
                <a:ext cx="1325518" cy="335021"/>
              </a:xfrm>
              <a:prstGeom prst="rect">
                <a:avLst/>
              </a:prstGeom>
              <a:noFill/>
              <a:ln>
                <a:noFill/>
              </a:ln>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marL="159202" indent="-159202" eaLnBrk="1" hangingPunct="1">
                  <a:buFont typeface="Wingdings" charset="0"/>
                  <a:buChar char="l"/>
                  <a:defRPr/>
                </a:pPr>
                <a:r>
                  <a:rPr lang="en-US" sz="1400" b="1" kern="0">
                    <a:solidFill>
                      <a:sysClr val="windowText" lastClr="000000"/>
                    </a:solidFill>
                    <a:latin typeface="Arial" pitchFamily="34" charset="0"/>
                    <a:cs typeface="Arial" pitchFamily="34" charset="0"/>
                  </a:rPr>
                  <a:t>Efficacy, among a defined subset</a:t>
                </a:r>
              </a:p>
            </p:txBody>
          </p:sp>
          <p:sp>
            <p:nvSpPr>
              <p:cNvPr id="9" name="Right Brace 8">
                <a:extLst>
                  <a:ext uri="{FF2B5EF4-FFF2-40B4-BE49-F238E27FC236}">
                    <a16:creationId xmlns:a16="http://schemas.microsoft.com/office/drawing/2014/main" id="{599D225D-13C4-7140-A5F4-5655B67D0B8E}"/>
                  </a:ext>
                </a:extLst>
              </p:cNvPr>
              <p:cNvSpPr/>
              <p:nvPr/>
            </p:nvSpPr>
            <p:spPr bwMode="auto">
              <a:xfrm>
                <a:off x="3366636" y="2800451"/>
                <a:ext cx="85783" cy="342555"/>
              </a:xfrm>
              <a:prstGeom prst="rightBrace">
                <a:avLst/>
              </a:prstGeom>
              <a:noFill/>
              <a:ln w="28575" cap="flat" cmpd="sng" algn="ctr">
                <a:solidFill>
                  <a:schemeClr val="accent6">
                    <a:lumMod val="75000"/>
                  </a:schemeClr>
                </a:solidFill>
                <a:prstDash val="soli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000000"/>
                  </a:solidFill>
                  <a:latin typeface="Century Gothic" panose="020B0502020202020204" pitchFamily="34" charset="0"/>
                </a:endParaRPr>
              </a:p>
            </p:txBody>
          </p:sp>
          <p:sp>
            <p:nvSpPr>
              <p:cNvPr id="10" name="TextBox 10">
                <a:extLst>
                  <a:ext uri="{FF2B5EF4-FFF2-40B4-BE49-F238E27FC236}">
                    <a16:creationId xmlns:a16="http://schemas.microsoft.com/office/drawing/2014/main" id="{72748836-E846-4549-AD9F-0CF4B1D10307}"/>
                  </a:ext>
                </a:extLst>
              </p:cNvPr>
              <p:cNvSpPr txBox="1">
                <a:spLocks noChangeArrowheads="1"/>
              </p:cNvSpPr>
              <p:nvPr/>
            </p:nvSpPr>
            <p:spPr bwMode="auto">
              <a:xfrm>
                <a:off x="3452419" y="2914297"/>
                <a:ext cx="936558" cy="335021"/>
              </a:xfrm>
              <a:prstGeom prst="rect">
                <a:avLst/>
              </a:prstGeom>
              <a:noFill/>
              <a:ln>
                <a:noFill/>
              </a:ln>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marL="159202" indent="-159202" eaLnBrk="1" hangingPunct="1">
                  <a:buFont typeface="Wingdings" charset="0"/>
                  <a:buChar char="l"/>
                  <a:defRPr/>
                </a:pPr>
                <a:r>
                  <a:rPr lang="en-US" sz="1400" b="1" kern="0">
                    <a:solidFill>
                      <a:sysClr val="windowText" lastClr="000000"/>
                    </a:solidFill>
                    <a:latin typeface="Arial" pitchFamily="34" charset="0"/>
                    <a:cs typeface="Arial" pitchFamily="34" charset="0"/>
                  </a:rPr>
                  <a:t>Eligible population</a:t>
                </a:r>
              </a:p>
            </p:txBody>
          </p:sp>
          <p:sp>
            <p:nvSpPr>
              <p:cNvPr id="11" name="Right Brace 10">
                <a:extLst>
                  <a:ext uri="{FF2B5EF4-FFF2-40B4-BE49-F238E27FC236}">
                    <a16:creationId xmlns:a16="http://schemas.microsoft.com/office/drawing/2014/main" id="{32A45E44-6F1E-0543-A9BD-6B8980353E8E}"/>
                  </a:ext>
                </a:extLst>
              </p:cNvPr>
              <p:cNvSpPr/>
              <p:nvPr/>
            </p:nvSpPr>
            <p:spPr bwMode="auto">
              <a:xfrm>
                <a:off x="3138665" y="3398144"/>
                <a:ext cx="57581" cy="601759"/>
              </a:xfrm>
              <a:prstGeom prst="rightBrace">
                <a:avLst/>
              </a:prstGeom>
              <a:noFill/>
              <a:ln w="28575" cap="flat" cmpd="sng" algn="ctr">
                <a:solidFill>
                  <a:schemeClr val="accent6">
                    <a:lumMod val="75000"/>
                  </a:schemeClr>
                </a:solidFill>
                <a:prstDash val="soli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000000"/>
                  </a:solidFill>
                  <a:latin typeface="Century Gothic" panose="020B0502020202020204" pitchFamily="34" charset="0"/>
                </a:endParaRPr>
              </a:p>
            </p:txBody>
          </p:sp>
          <p:sp>
            <p:nvSpPr>
              <p:cNvPr id="12" name="TextBox 13">
                <a:extLst>
                  <a:ext uri="{FF2B5EF4-FFF2-40B4-BE49-F238E27FC236}">
                    <a16:creationId xmlns:a16="http://schemas.microsoft.com/office/drawing/2014/main" id="{A9DCF8F5-060E-4147-8819-74E12C81B35A}"/>
                  </a:ext>
                </a:extLst>
              </p:cNvPr>
              <p:cNvSpPr txBox="1">
                <a:spLocks noChangeArrowheads="1"/>
              </p:cNvSpPr>
              <p:nvPr/>
            </p:nvSpPr>
            <p:spPr bwMode="auto">
              <a:xfrm>
                <a:off x="3424216" y="3410342"/>
                <a:ext cx="1150427" cy="472971"/>
              </a:xfrm>
              <a:prstGeom prst="rect">
                <a:avLst/>
              </a:prstGeom>
              <a:noFill/>
              <a:ln>
                <a:noFill/>
              </a:ln>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marL="159202" indent="-159202" eaLnBrk="1" hangingPunct="1">
                  <a:buFont typeface="Wingdings" charset="0"/>
                  <a:buChar char="l"/>
                  <a:defRPr/>
                </a:pPr>
                <a:r>
                  <a:rPr lang="en-US" sz="1400" b="1" kern="0">
                    <a:solidFill>
                      <a:sysClr val="windowText" lastClr="000000"/>
                    </a:solidFill>
                    <a:latin typeface="Arial" pitchFamily="34" charset="0"/>
                    <a:cs typeface="Arial" pitchFamily="34" charset="0"/>
                  </a:rPr>
                  <a:t>Exclusions, non-response, etc.</a:t>
                </a:r>
              </a:p>
            </p:txBody>
          </p:sp>
          <p:sp>
            <p:nvSpPr>
              <p:cNvPr id="32782" name="Flowchart: Magnetic Disk 12">
                <a:extLst>
                  <a:ext uri="{FF2B5EF4-FFF2-40B4-BE49-F238E27FC236}">
                    <a16:creationId xmlns:a16="http://schemas.microsoft.com/office/drawing/2014/main" id="{2F92232D-C6A3-4C40-9CEB-D4CF6BE2D83E}"/>
                  </a:ext>
                </a:extLst>
              </p:cNvPr>
              <p:cNvSpPr>
                <a:spLocks noChangeArrowheads="1"/>
              </p:cNvSpPr>
              <p:nvPr/>
            </p:nvSpPr>
            <p:spPr bwMode="auto">
              <a:xfrm>
                <a:off x="4795838" y="3071813"/>
                <a:ext cx="1257300" cy="1185862"/>
              </a:xfrm>
              <a:prstGeom prst="flowChartMagneticDisk">
                <a:avLst/>
              </a:prstGeom>
              <a:solidFill>
                <a:schemeClr val="accent2"/>
              </a:solidFill>
              <a:ln w="76200">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83" name="Flowchart: Connector 13">
                <a:extLst>
                  <a:ext uri="{FF2B5EF4-FFF2-40B4-BE49-F238E27FC236}">
                    <a16:creationId xmlns:a16="http://schemas.microsoft.com/office/drawing/2014/main" id="{2A0CCADA-6921-B94D-A84E-1F0571DB84AC}"/>
                  </a:ext>
                </a:extLst>
              </p:cNvPr>
              <p:cNvSpPr>
                <a:spLocks noChangeArrowheads="1"/>
              </p:cNvSpPr>
              <p:nvPr/>
            </p:nvSpPr>
            <p:spPr bwMode="auto">
              <a:xfrm>
                <a:off x="5384800" y="283686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84" name="Flowchart: Connector 14">
                <a:extLst>
                  <a:ext uri="{FF2B5EF4-FFF2-40B4-BE49-F238E27FC236}">
                    <a16:creationId xmlns:a16="http://schemas.microsoft.com/office/drawing/2014/main" id="{CDED9C11-C43C-3243-A6CA-0089B1603659}"/>
                  </a:ext>
                </a:extLst>
              </p:cNvPr>
              <p:cNvSpPr>
                <a:spLocks noChangeArrowheads="1"/>
              </p:cNvSpPr>
              <p:nvPr/>
            </p:nvSpPr>
            <p:spPr bwMode="auto">
              <a:xfrm>
                <a:off x="5438775" y="2954338"/>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85" name="Flowchart: Connector 15">
                <a:extLst>
                  <a:ext uri="{FF2B5EF4-FFF2-40B4-BE49-F238E27FC236}">
                    <a16:creationId xmlns:a16="http://schemas.microsoft.com/office/drawing/2014/main" id="{967865C2-86B5-FD4A-AD48-BF4FA5E1133A}"/>
                  </a:ext>
                </a:extLst>
              </p:cNvPr>
              <p:cNvSpPr>
                <a:spLocks noChangeArrowheads="1"/>
              </p:cNvSpPr>
              <p:nvPr/>
            </p:nvSpPr>
            <p:spPr bwMode="auto">
              <a:xfrm>
                <a:off x="5584825" y="295116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86" name="Flowchart: Connector 16">
                <a:extLst>
                  <a:ext uri="{FF2B5EF4-FFF2-40B4-BE49-F238E27FC236}">
                    <a16:creationId xmlns:a16="http://schemas.microsoft.com/office/drawing/2014/main" id="{D064A15E-269A-C04C-9724-B0C64E9701AE}"/>
                  </a:ext>
                </a:extLst>
              </p:cNvPr>
              <p:cNvSpPr>
                <a:spLocks noChangeArrowheads="1"/>
              </p:cNvSpPr>
              <p:nvPr/>
            </p:nvSpPr>
            <p:spPr bwMode="auto">
              <a:xfrm>
                <a:off x="4889500" y="2857500"/>
                <a:ext cx="79375" cy="79375"/>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87" name="Flowchart: Connector 17">
                <a:extLst>
                  <a:ext uri="{FF2B5EF4-FFF2-40B4-BE49-F238E27FC236}">
                    <a16:creationId xmlns:a16="http://schemas.microsoft.com/office/drawing/2014/main" id="{54027F4F-D48B-B34A-840C-959736EB5731}"/>
                  </a:ext>
                </a:extLst>
              </p:cNvPr>
              <p:cNvSpPr>
                <a:spLocks noChangeArrowheads="1"/>
              </p:cNvSpPr>
              <p:nvPr/>
            </p:nvSpPr>
            <p:spPr bwMode="auto">
              <a:xfrm>
                <a:off x="5078413" y="2954338"/>
                <a:ext cx="77787"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88" name="Flowchart: Connector 18">
                <a:extLst>
                  <a:ext uri="{FF2B5EF4-FFF2-40B4-BE49-F238E27FC236}">
                    <a16:creationId xmlns:a16="http://schemas.microsoft.com/office/drawing/2014/main" id="{3B94CAC2-AE71-A04F-B11F-ED48D66A9854}"/>
                  </a:ext>
                </a:extLst>
              </p:cNvPr>
              <p:cNvSpPr>
                <a:spLocks noChangeArrowheads="1"/>
              </p:cNvSpPr>
              <p:nvPr/>
            </p:nvSpPr>
            <p:spPr bwMode="auto">
              <a:xfrm>
                <a:off x="5748338" y="2971800"/>
                <a:ext cx="79375" cy="79375"/>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89" name="Flowchart: Connector 19">
                <a:extLst>
                  <a:ext uri="{FF2B5EF4-FFF2-40B4-BE49-F238E27FC236}">
                    <a16:creationId xmlns:a16="http://schemas.microsoft.com/office/drawing/2014/main" id="{886329A0-45EE-A041-B44B-271988B71FD4}"/>
                  </a:ext>
                </a:extLst>
              </p:cNvPr>
              <p:cNvSpPr>
                <a:spLocks noChangeArrowheads="1"/>
              </p:cNvSpPr>
              <p:nvPr/>
            </p:nvSpPr>
            <p:spPr bwMode="auto">
              <a:xfrm>
                <a:off x="5268913" y="2951163"/>
                <a:ext cx="77787"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0" name="Flowchart: Connector 20">
                <a:extLst>
                  <a:ext uri="{FF2B5EF4-FFF2-40B4-BE49-F238E27FC236}">
                    <a16:creationId xmlns:a16="http://schemas.microsoft.com/office/drawing/2014/main" id="{0783D7EB-9066-3349-9426-59860A006224}"/>
                  </a:ext>
                </a:extLst>
              </p:cNvPr>
              <p:cNvSpPr>
                <a:spLocks noChangeArrowheads="1"/>
              </p:cNvSpPr>
              <p:nvPr/>
            </p:nvSpPr>
            <p:spPr bwMode="auto">
              <a:xfrm>
                <a:off x="5518150" y="28368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1" name="Flowchart: Connector 21">
                <a:extLst>
                  <a:ext uri="{FF2B5EF4-FFF2-40B4-BE49-F238E27FC236}">
                    <a16:creationId xmlns:a16="http://schemas.microsoft.com/office/drawing/2014/main" id="{9BBEF9CE-8963-1F4C-9538-638E9FE9175A}"/>
                  </a:ext>
                </a:extLst>
              </p:cNvPr>
              <p:cNvSpPr>
                <a:spLocks noChangeArrowheads="1"/>
              </p:cNvSpPr>
              <p:nvPr/>
            </p:nvSpPr>
            <p:spPr bwMode="auto">
              <a:xfrm>
                <a:off x="5824538" y="283686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2" name="Flowchart: Connector 22">
                <a:extLst>
                  <a:ext uri="{FF2B5EF4-FFF2-40B4-BE49-F238E27FC236}">
                    <a16:creationId xmlns:a16="http://schemas.microsoft.com/office/drawing/2014/main" id="{91B9368D-F72F-F64A-8B09-7C0B210FCFED}"/>
                  </a:ext>
                </a:extLst>
              </p:cNvPr>
              <p:cNvSpPr>
                <a:spLocks noChangeArrowheads="1"/>
              </p:cNvSpPr>
              <p:nvPr/>
            </p:nvSpPr>
            <p:spPr bwMode="auto">
              <a:xfrm>
                <a:off x="5670550" y="28368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3" name="Flowchart: Connector 23">
                <a:extLst>
                  <a:ext uri="{FF2B5EF4-FFF2-40B4-BE49-F238E27FC236}">
                    <a16:creationId xmlns:a16="http://schemas.microsoft.com/office/drawing/2014/main" id="{75560C70-FDA8-1745-ABF1-232F0CA651D0}"/>
                  </a:ext>
                </a:extLst>
              </p:cNvPr>
              <p:cNvSpPr>
                <a:spLocks noChangeArrowheads="1"/>
              </p:cNvSpPr>
              <p:nvPr/>
            </p:nvSpPr>
            <p:spPr bwMode="auto">
              <a:xfrm>
                <a:off x="5064125" y="28368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4" name="Flowchart: Connector 24">
                <a:extLst>
                  <a:ext uri="{FF2B5EF4-FFF2-40B4-BE49-F238E27FC236}">
                    <a16:creationId xmlns:a16="http://schemas.microsoft.com/office/drawing/2014/main" id="{D850A1E5-144E-8547-AC97-AFD7A5933F2E}"/>
                  </a:ext>
                </a:extLst>
              </p:cNvPr>
              <p:cNvSpPr>
                <a:spLocks noChangeArrowheads="1"/>
              </p:cNvSpPr>
              <p:nvPr/>
            </p:nvSpPr>
            <p:spPr bwMode="auto">
              <a:xfrm>
                <a:off x="5213350" y="283686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5" name="Flowchart: Connector 25">
                <a:extLst>
                  <a:ext uri="{FF2B5EF4-FFF2-40B4-BE49-F238E27FC236}">
                    <a16:creationId xmlns:a16="http://schemas.microsoft.com/office/drawing/2014/main" id="{8EBF3A39-3D53-DF48-AB71-B0D39DB7DD3A}"/>
                  </a:ext>
                </a:extLst>
              </p:cNvPr>
              <p:cNvSpPr>
                <a:spLocks noChangeArrowheads="1"/>
              </p:cNvSpPr>
              <p:nvPr/>
            </p:nvSpPr>
            <p:spPr bwMode="auto">
              <a:xfrm>
                <a:off x="4852988" y="4298950"/>
                <a:ext cx="79375" cy="77788"/>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6" name="Flowchart: Connector 26">
                <a:extLst>
                  <a:ext uri="{FF2B5EF4-FFF2-40B4-BE49-F238E27FC236}">
                    <a16:creationId xmlns:a16="http://schemas.microsoft.com/office/drawing/2014/main" id="{CF74BDDD-CA60-1A4B-880D-804378BC1286}"/>
                  </a:ext>
                </a:extLst>
              </p:cNvPr>
              <p:cNvSpPr>
                <a:spLocks noChangeArrowheads="1"/>
              </p:cNvSpPr>
              <p:nvPr/>
            </p:nvSpPr>
            <p:spPr bwMode="auto">
              <a:xfrm>
                <a:off x="5024438" y="4298950"/>
                <a:ext cx="79375" cy="77788"/>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7" name="Flowchart: Connector 27">
                <a:extLst>
                  <a:ext uri="{FF2B5EF4-FFF2-40B4-BE49-F238E27FC236}">
                    <a16:creationId xmlns:a16="http://schemas.microsoft.com/office/drawing/2014/main" id="{8E36A97D-7743-5249-9D6F-495960927EA9}"/>
                  </a:ext>
                </a:extLst>
              </p:cNvPr>
              <p:cNvSpPr>
                <a:spLocks noChangeArrowheads="1"/>
              </p:cNvSpPr>
              <p:nvPr/>
            </p:nvSpPr>
            <p:spPr bwMode="auto">
              <a:xfrm>
                <a:off x="5175250" y="4325938"/>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8" name="Flowchart: Connector 28">
                <a:extLst>
                  <a:ext uri="{FF2B5EF4-FFF2-40B4-BE49-F238E27FC236}">
                    <a16:creationId xmlns:a16="http://schemas.microsoft.com/office/drawing/2014/main" id="{7DEC6A97-4F36-B04B-8DCD-C335313F1447}"/>
                  </a:ext>
                </a:extLst>
              </p:cNvPr>
              <p:cNvSpPr>
                <a:spLocks noChangeArrowheads="1"/>
              </p:cNvSpPr>
              <p:nvPr/>
            </p:nvSpPr>
            <p:spPr bwMode="auto">
              <a:xfrm>
                <a:off x="5346700" y="4325938"/>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799" name="Flowchart: Connector 29">
                <a:extLst>
                  <a:ext uri="{FF2B5EF4-FFF2-40B4-BE49-F238E27FC236}">
                    <a16:creationId xmlns:a16="http://schemas.microsoft.com/office/drawing/2014/main" id="{03793D83-4957-E24D-B28F-97B28CF8795D}"/>
                  </a:ext>
                </a:extLst>
              </p:cNvPr>
              <p:cNvSpPr>
                <a:spLocks noChangeArrowheads="1"/>
              </p:cNvSpPr>
              <p:nvPr/>
            </p:nvSpPr>
            <p:spPr bwMode="auto">
              <a:xfrm>
                <a:off x="5538788" y="432276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0" name="Flowchart: Connector 30">
                <a:extLst>
                  <a:ext uri="{FF2B5EF4-FFF2-40B4-BE49-F238E27FC236}">
                    <a16:creationId xmlns:a16="http://schemas.microsoft.com/office/drawing/2014/main" id="{62E4121E-93A9-0740-A0BF-DAB5CEF521A1}"/>
                  </a:ext>
                </a:extLst>
              </p:cNvPr>
              <p:cNvSpPr>
                <a:spLocks noChangeArrowheads="1"/>
              </p:cNvSpPr>
              <p:nvPr/>
            </p:nvSpPr>
            <p:spPr bwMode="auto">
              <a:xfrm>
                <a:off x="5741988" y="4322763"/>
                <a:ext cx="77787"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1" name="Flowchart: Connector 31">
                <a:extLst>
                  <a:ext uri="{FF2B5EF4-FFF2-40B4-BE49-F238E27FC236}">
                    <a16:creationId xmlns:a16="http://schemas.microsoft.com/office/drawing/2014/main" id="{37E5E9A3-07DF-BF43-9CDB-D0546A5EED69}"/>
                  </a:ext>
                </a:extLst>
              </p:cNvPr>
              <p:cNvSpPr>
                <a:spLocks noChangeArrowheads="1"/>
              </p:cNvSpPr>
              <p:nvPr/>
            </p:nvSpPr>
            <p:spPr bwMode="auto">
              <a:xfrm>
                <a:off x="5921375" y="43227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2" name="Flowchart: Connector 32">
                <a:extLst>
                  <a:ext uri="{FF2B5EF4-FFF2-40B4-BE49-F238E27FC236}">
                    <a16:creationId xmlns:a16="http://schemas.microsoft.com/office/drawing/2014/main" id="{CA9F07B2-F983-E34F-BE75-714360DFCD02}"/>
                  </a:ext>
                </a:extLst>
              </p:cNvPr>
              <p:cNvSpPr>
                <a:spLocks noChangeArrowheads="1"/>
              </p:cNvSpPr>
              <p:nvPr/>
            </p:nvSpPr>
            <p:spPr bwMode="auto">
              <a:xfrm>
                <a:off x="4889500" y="44370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3" name="Flowchart: Connector 33">
                <a:extLst>
                  <a:ext uri="{FF2B5EF4-FFF2-40B4-BE49-F238E27FC236}">
                    <a16:creationId xmlns:a16="http://schemas.microsoft.com/office/drawing/2014/main" id="{F88A5D3B-7DA3-DE4D-97CF-25B48E2016C8}"/>
                  </a:ext>
                </a:extLst>
              </p:cNvPr>
              <p:cNvSpPr>
                <a:spLocks noChangeArrowheads="1"/>
              </p:cNvSpPr>
              <p:nvPr/>
            </p:nvSpPr>
            <p:spPr bwMode="auto">
              <a:xfrm>
                <a:off x="5842000" y="444341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4" name="Flowchart: Connector 34">
                <a:extLst>
                  <a:ext uri="{FF2B5EF4-FFF2-40B4-BE49-F238E27FC236}">
                    <a16:creationId xmlns:a16="http://schemas.microsoft.com/office/drawing/2014/main" id="{15165B49-A8C0-0046-BE11-955A6D295B50}"/>
                  </a:ext>
                </a:extLst>
              </p:cNvPr>
              <p:cNvSpPr>
                <a:spLocks noChangeArrowheads="1"/>
              </p:cNvSpPr>
              <p:nvPr/>
            </p:nvSpPr>
            <p:spPr bwMode="auto">
              <a:xfrm>
                <a:off x="5664200" y="44370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5" name="Flowchart: Connector 35">
                <a:extLst>
                  <a:ext uri="{FF2B5EF4-FFF2-40B4-BE49-F238E27FC236}">
                    <a16:creationId xmlns:a16="http://schemas.microsoft.com/office/drawing/2014/main" id="{A671D0C9-8388-AA4F-A805-7FC67C548CC9}"/>
                  </a:ext>
                </a:extLst>
              </p:cNvPr>
              <p:cNvSpPr>
                <a:spLocks noChangeArrowheads="1"/>
              </p:cNvSpPr>
              <p:nvPr/>
            </p:nvSpPr>
            <p:spPr bwMode="auto">
              <a:xfrm>
                <a:off x="5464175" y="444341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6" name="Flowchart: Connector 36">
                <a:extLst>
                  <a:ext uri="{FF2B5EF4-FFF2-40B4-BE49-F238E27FC236}">
                    <a16:creationId xmlns:a16="http://schemas.microsoft.com/office/drawing/2014/main" id="{8C87A5D0-792E-B246-AB14-1D9D215163A5}"/>
                  </a:ext>
                </a:extLst>
              </p:cNvPr>
              <p:cNvSpPr>
                <a:spLocks noChangeArrowheads="1"/>
              </p:cNvSpPr>
              <p:nvPr/>
            </p:nvSpPr>
            <p:spPr bwMode="auto">
              <a:xfrm>
                <a:off x="5253038" y="444341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7" name="Flowchart: Connector 37">
                <a:extLst>
                  <a:ext uri="{FF2B5EF4-FFF2-40B4-BE49-F238E27FC236}">
                    <a16:creationId xmlns:a16="http://schemas.microsoft.com/office/drawing/2014/main" id="{7C8A1617-D30A-B847-8691-BD4464B58F62}"/>
                  </a:ext>
                </a:extLst>
              </p:cNvPr>
              <p:cNvSpPr>
                <a:spLocks noChangeArrowheads="1"/>
              </p:cNvSpPr>
              <p:nvPr/>
            </p:nvSpPr>
            <p:spPr bwMode="auto">
              <a:xfrm>
                <a:off x="5024438" y="4443413"/>
                <a:ext cx="79375"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8" name="Flowchart: Connector 38">
                <a:extLst>
                  <a:ext uri="{FF2B5EF4-FFF2-40B4-BE49-F238E27FC236}">
                    <a16:creationId xmlns:a16="http://schemas.microsoft.com/office/drawing/2014/main" id="{3D0EEC03-66F7-8C43-86D5-6F756FA526EA}"/>
                  </a:ext>
                </a:extLst>
              </p:cNvPr>
              <p:cNvSpPr>
                <a:spLocks noChangeArrowheads="1"/>
              </p:cNvSpPr>
              <p:nvPr/>
            </p:nvSpPr>
            <p:spPr bwMode="auto">
              <a:xfrm>
                <a:off x="5673725" y="3162300"/>
                <a:ext cx="77788" cy="77788"/>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09" name="Flowchart: Connector 39">
                <a:extLst>
                  <a:ext uri="{FF2B5EF4-FFF2-40B4-BE49-F238E27FC236}">
                    <a16:creationId xmlns:a16="http://schemas.microsoft.com/office/drawing/2014/main" id="{35F00C9F-8D99-3346-8FEC-F1FA6C3D0A99}"/>
                  </a:ext>
                </a:extLst>
              </p:cNvPr>
              <p:cNvSpPr>
                <a:spLocks noChangeArrowheads="1"/>
              </p:cNvSpPr>
              <p:nvPr/>
            </p:nvSpPr>
            <p:spPr bwMode="auto">
              <a:xfrm>
                <a:off x="5503863" y="3155950"/>
                <a:ext cx="76200" cy="77788"/>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10" name="Flowchart: Connector 40">
                <a:extLst>
                  <a:ext uri="{FF2B5EF4-FFF2-40B4-BE49-F238E27FC236}">
                    <a16:creationId xmlns:a16="http://schemas.microsoft.com/office/drawing/2014/main" id="{29BF38FD-FC6F-614B-BFD4-031F6323941D}"/>
                  </a:ext>
                </a:extLst>
              </p:cNvPr>
              <p:cNvSpPr>
                <a:spLocks noChangeArrowheads="1"/>
              </p:cNvSpPr>
              <p:nvPr/>
            </p:nvSpPr>
            <p:spPr bwMode="auto">
              <a:xfrm>
                <a:off x="5334000" y="3141663"/>
                <a:ext cx="79375" cy="76200"/>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11" name="Flowchart: Connector 41">
                <a:extLst>
                  <a:ext uri="{FF2B5EF4-FFF2-40B4-BE49-F238E27FC236}">
                    <a16:creationId xmlns:a16="http://schemas.microsoft.com/office/drawing/2014/main" id="{5A5D9F97-8ED8-5A4A-AB35-2815C024F837}"/>
                  </a:ext>
                </a:extLst>
              </p:cNvPr>
              <p:cNvSpPr>
                <a:spLocks noChangeArrowheads="1"/>
              </p:cNvSpPr>
              <p:nvPr/>
            </p:nvSpPr>
            <p:spPr bwMode="auto">
              <a:xfrm>
                <a:off x="5165725" y="3143250"/>
                <a:ext cx="77788" cy="79375"/>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43" name="Right Brace 42">
                <a:extLst>
                  <a:ext uri="{FF2B5EF4-FFF2-40B4-BE49-F238E27FC236}">
                    <a16:creationId xmlns:a16="http://schemas.microsoft.com/office/drawing/2014/main" id="{A9CBEDCC-0E3D-F345-8D4E-56425B2CB352}"/>
                  </a:ext>
                </a:extLst>
              </p:cNvPr>
              <p:cNvSpPr/>
              <p:nvPr/>
            </p:nvSpPr>
            <p:spPr bwMode="auto">
              <a:xfrm>
                <a:off x="6164560" y="2779104"/>
                <a:ext cx="117510" cy="400495"/>
              </a:xfrm>
              <a:prstGeom prst="rightBrace">
                <a:avLst/>
              </a:prstGeom>
              <a:noFill/>
              <a:ln w="28575" cap="flat" cmpd="sng" algn="ctr">
                <a:solidFill>
                  <a:schemeClr val="accent6">
                    <a:lumMod val="75000"/>
                  </a:schemeClr>
                </a:solidFill>
                <a:prstDash val="soli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000000"/>
                  </a:solidFill>
                  <a:latin typeface="Century Gothic" panose="020B0502020202020204" pitchFamily="34" charset="0"/>
                </a:endParaRPr>
              </a:p>
            </p:txBody>
          </p:sp>
          <p:sp>
            <p:nvSpPr>
              <p:cNvPr id="44" name="TextBox 68">
                <a:extLst>
                  <a:ext uri="{FF2B5EF4-FFF2-40B4-BE49-F238E27FC236}">
                    <a16:creationId xmlns:a16="http://schemas.microsoft.com/office/drawing/2014/main" id="{78853609-F866-3643-B3EF-339940C40BBB}"/>
                  </a:ext>
                </a:extLst>
              </p:cNvPr>
              <p:cNvSpPr txBox="1">
                <a:spLocks noChangeArrowheads="1"/>
              </p:cNvSpPr>
              <p:nvPr/>
            </p:nvSpPr>
            <p:spPr bwMode="auto">
              <a:xfrm>
                <a:off x="6338476" y="2893967"/>
                <a:ext cx="1032917" cy="335021"/>
              </a:xfrm>
              <a:prstGeom prst="rect">
                <a:avLst/>
              </a:prstGeom>
              <a:noFill/>
              <a:ln>
                <a:noFill/>
              </a:ln>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marL="159202" indent="-159202" eaLnBrk="1" hangingPunct="1">
                  <a:buFont typeface="Wingdings" charset="0"/>
                  <a:buChar char="l"/>
                  <a:defRPr/>
                </a:pPr>
                <a:r>
                  <a:rPr lang="en-US" sz="1400" b="1" kern="0">
                    <a:solidFill>
                      <a:sysClr val="windowText" lastClr="000000"/>
                    </a:solidFill>
                    <a:latin typeface="Arial" pitchFamily="34" charset="0"/>
                    <a:cs typeface="Arial" pitchFamily="34" charset="0"/>
                  </a:rPr>
                  <a:t>Eligible population</a:t>
                </a:r>
              </a:p>
            </p:txBody>
          </p:sp>
          <p:sp>
            <p:nvSpPr>
              <p:cNvPr id="45" name="Right Brace 44">
                <a:extLst>
                  <a:ext uri="{FF2B5EF4-FFF2-40B4-BE49-F238E27FC236}">
                    <a16:creationId xmlns:a16="http://schemas.microsoft.com/office/drawing/2014/main" id="{E0A362DF-3031-6249-959A-8F5488A51819}"/>
                  </a:ext>
                </a:extLst>
              </p:cNvPr>
              <p:cNvSpPr/>
              <p:nvPr/>
            </p:nvSpPr>
            <p:spPr bwMode="auto">
              <a:xfrm>
                <a:off x="6282071" y="3371715"/>
                <a:ext cx="56405" cy="601759"/>
              </a:xfrm>
              <a:prstGeom prst="rightBrace">
                <a:avLst/>
              </a:prstGeom>
              <a:noFill/>
              <a:ln w="28575" cap="flat" cmpd="sng" algn="ctr">
                <a:solidFill>
                  <a:schemeClr val="accent6">
                    <a:lumMod val="75000"/>
                  </a:schemeClr>
                </a:solidFill>
                <a:prstDash val="soli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000000"/>
                  </a:solidFill>
                  <a:latin typeface="Century Gothic" panose="020B0502020202020204" pitchFamily="34" charset="0"/>
                </a:endParaRPr>
              </a:p>
            </p:txBody>
          </p:sp>
          <p:sp>
            <p:nvSpPr>
              <p:cNvPr id="46" name="TextBox 72">
                <a:extLst>
                  <a:ext uri="{FF2B5EF4-FFF2-40B4-BE49-F238E27FC236}">
                    <a16:creationId xmlns:a16="http://schemas.microsoft.com/office/drawing/2014/main" id="{941D4505-5232-5C4C-B82D-C08AF8F11BEC}"/>
                  </a:ext>
                </a:extLst>
              </p:cNvPr>
              <p:cNvSpPr txBox="1">
                <a:spLocks noChangeArrowheads="1"/>
              </p:cNvSpPr>
              <p:nvPr/>
            </p:nvSpPr>
            <p:spPr bwMode="auto">
              <a:xfrm>
                <a:off x="6396056" y="3371715"/>
                <a:ext cx="1091673" cy="610920"/>
              </a:xfrm>
              <a:prstGeom prst="rect">
                <a:avLst/>
              </a:prstGeom>
              <a:noFill/>
              <a:ln>
                <a:noFill/>
              </a:ln>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marL="159202" indent="-159202" eaLnBrk="1" hangingPunct="1">
                  <a:buFont typeface="Wingdings" charset="0"/>
                  <a:buChar char="l"/>
                  <a:defRPr/>
                </a:pPr>
                <a:r>
                  <a:rPr lang="en-US" sz="1400" b="1" kern="0">
                    <a:solidFill>
                      <a:sysClr val="windowText" lastClr="000000"/>
                    </a:solidFill>
                    <a:latin typeface="Arial" pitchFamily="34" charset="0"/>
                    <a:cs typeface="Arial" pitchFamily="34" charset="0"/>
                  </a:rPr>
                  <a:t>Exclusions, non-response, etc.</a:t>
                </a:r>
              </a:p>
            </p:txBody>
          </p:sp>
          <p:sp>
            <p:nvSpPr>
              <p:cNvPr id="47" name="TextBox 73">
                <a:extLst>
                  <a:ext uri="{FF2B5EF4-FFF2-40B4-BE49-F238E27FC236}">
                    <a16:creationId xmlns:a16="http://schemas.microsoft.com/office/drawing/2014/main" id="{20FEF5FA-B1AE-824B-8D80-67FD9679F07A}"/>
                  </a:ext>
                </a:extLst>
              </p:cNvPr>
              <p:cNvSpPr txBox="1">
                <a:spLocks noChangeArrowheads="1"/>
              </p:cNvSpPr>
              <p:nvPr/>
            </p:nvSpPr>
            <p:spPr bwMode="auto">
              <a:xfrm>
                <a:off x="6282071" y="4171688"/>
                <a:ext cx="1226809" cy="472971"/>
              </a:xfrm>
              <a:prstGeom prst="rect">
                <a:avLst/>
              </a:prstGeom>
              <a:noFill/>
              <a:ln>
                <a:noFill/>
              </a:ln>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marL="159202" indent="-159202" eaLnBrk="1" hangingPunct="1">
                  <a:buFont typeface="Wingdings" charset="0"/>
                  <a:buChar char="l"/>
                  <a:defRPr/>
                </a:pPr>
                <a:r>
                  <a:rPr lang="en-US" sz="1400" b="1" kern="0">
                    <a:solidFill>
                      <a:sysClr val="windowText" lastClr="000000"/>
                    </a:solidFill>
                    <a:latin typeface="Arial" pitchFamily="34" charset="0"/>
                    <a:cs typeface="Arial" pitchFamily="34" charset="0"/>
                  </a:rPr>
                  <a:t>Effectiveness, in a broad subset</a:t>
                </a:r>
              </a:p>
            </p:txBody>
          </p:sp>
          <p:sp>
            <p:nvSpPr>
              <p:cNvPr id="48" name="Right Brace 47">
                <a:extLst>
                  <a:ext uri="{FF2B5EF4-FFF2-40B4-BE49-F238E27FC236}">
                    <a16:creationId xmlns:a16="http://schemas.microsoft.com/office/drawing/2014/main" id="{09904576-E3AF-754F-9A01-D19166838115}"/>
                  </a:ext>
                </a:extLst>
              </p:cNvPr>
              <p:cNvSpPr/>
              <p:nvPr/>
            </p:nvSpPr>
            <p:spPr bwMode="auto">
              <a:xfrm>
                <a:off x="6168085" y="4229628"/>
                <a:ext cx="113986" cy="284616"/>
              </a:xfrm>
              <a:prstGeom prst="rightBrace">
                <a:avLst/>
              </a:prstGeom>
              <a:noFill/>
              <a:ln w="28575" cap="flat" cmpd="sng" algn="ctr">
                <a:solidFill>
                  <a:schemeClr val="accent6">
                    <a:lumMod val="75000"/>
                  </a:schemeClr>
                </a:solidFill>
                <a:prstDash val="solid"/>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000000"/>
                  </a:solidFill>
                  <a:latin typeface="Century Gothic" panose="020B0502020202020204" pitchFamily="34" charset="0"/>
                </a:endParaRPr>
              </a:p>
            </p:txBody>
          </p:sp>
          <p:sp>
            <p:nvSpPr>
              <p:cNvPr id="32818" name="Flowchart: Connector 48">
                <a:extLst>
                  <a:ext uri="{FF2B5EF4-FFF2-40B4-BE49-F238E27FC236}">
                    <a16:creationId xmlns:a16="http://schemas.microsoft.com/office/drawing/2014/main" id="{4BAFBE98-822F-7C44-B724-EAE7E2CBAAF4}"/>
                  </a:ext>
                </a:extLst>
              </p:cNvPr>
              <p:cNvSpPr>
                <a:spLocks noChangeArrowheads="1"/>
              </p:cNvSpPr>
              <p:nvPr/>
            </p:nvSpPr>
            <p:spPr bwMode="auto">
              <a:xfrm>
                <a:off x="4910138" y="2994025"/>
                <a:ext cx="79375" cy="77788"/>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19" name="Flowchart: Connector 49">
                <a:extLst>
                  <a:ext uri="{FF2B5EF4-FFF2-40B4-BE49-F238E27FC236}">
                    <a16:creationId xmlns:a16="http://schemas.microsoft.com/office/drawing/2014/main" id="{C2594748-EB63-BD4C-AFE2-219906657AC8}"/>
                  </a:ext>
                </a:extLst>
              </p:cNvPr>
              <p:cNvSpPr>
                <a:spLocks noChangeArrowheads="1"/>
              </p:cNvSpPr>
              <p:nvPr/>
            </p:nvSpPr>
            <p:spPr bwMode="auto">
              <a:xfrm>
                <a:off x="4949825" y="31797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20" name="Flowchart: Connector 50">
                <a:extLst>
                  <a:ext uri="{FF2B5EF4-FFF2-40B4-BE49-F238E27FC236}">
                    <a16:creationId xmlns:a16="http://schemas.microsoft.com/office/drawing/2014/main" id="{D2DB3B77-C4A4-574F-99CB-56ED8AC4F34C}"/>
                  </a:ext>
                </a:extLst>
              </p:cNvPr>
              <p:cNvSpPr>
                <a:spLocks noChangeArrowheads="1"/>
              </p:cNvSpPr>
              <p:nvPr/>
            </p:nvSpPr>
            <p:spPr bwMode="auto">
              <a:xfrm>
                <a:off x="5899150" y="2994025"/>
                <a:ext cx="79375" cy="77788"/>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21" name="Flowchart: Connector 51">
                <a:extLst>
                  <a:ext uri="{FF2B5EF4-FFF2-40B4-BE49-F238E27FC236}">
                    <a16:creationId xmlns:a16="http://schemas.microsoft.com/office/drawing/2014/main" id="{9FF86EC2-315C-1B44-80E7-1C2FC48D1C9C}"/>
                  </a:ext>
                </a:extLst>
              </p:cNvPr>
              <p:cNvSpPr>
                <a:spLocks noChangeArrowheads="1"/>
              </p:cNvSpPr>
              <p:nvPr/>
            </p:nvSpPr>
            <p:spPr bwMode="auto">
              <a:xfrm>
                <a:off x="5861050" y="3179763"/>
                <a:ext cx="77788"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sp>
            <p:nvSpPr>
              <p:cNvPr id="32822" name="Flowchart: Connector 52">
                <a:extLst>
                  <a:ext uri="{FF2B5EF4-FFF2-40B4-BE49-F238E27FC236}">
                    <a16:creationId xmlns:a16="http://schemas.microsoft.com/office/drawing/2014/main" id="{D7FE0181-D7C5-AF46-BCBD-BEBDC41BEDE9}"/>
                  </a:ext>
                </a:extLst>
              </p:cNvPr>
              <p:cNvSpPr>
                <a:spLocks noChangeArrowheads="1"/>
              </p:cNvSpPr>
              <p:nvPr/>
            </p:nvSpPr>
            <p:spPr bwMode="auto">
              <a:xfrm>
                <a:off x="5951538" y="2836863"/>
                <a:ext cx="76200" cy="77787"/>
              </a:xfrm>
              <a:prstGeom prst="flowChartConnector">
                <a:avLst/>
              </a:prstGeom>
              <a:solidFill>
                <a:srgbClr val="000000"/>
              </a:solidFill>
              <a:ln w="15875">
                <a:solidFill>
                  <a:srgbClr val="000000"/>
                </a:solidFill>
                <a:round/>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itchFamily="2" charset="2"/>
                  <a:buChar char="l"/>
                </a:pPr>
                <a:endParaRPr lang="en-US" altLang="en-US" sz="1400">
                  <a:solidFill>
                    <a:srgbClr val="FFFFFF"/>
                  </a:solidFill>
                  <a:latin typeface="Century Gothic" panose="020B0502020202020204" pitchFamily="34" charset="0"/>
                </a:endParaRPr>
              </a:p>
            </p:txBody>
          </p:sp>
        </p:grpSp>
        <p:sp>
          <p:nvSpPr>
            <p:cNvPr id="2" name="Rectangle 1">
              <a:extLst>
                <a:ext uri="{FF2B5EF4-FFF2-40B4-BE49-F238E27FC236}">
                  <a16:creationId xmlns:a16="http://schemas.microsoft.com/office/drawing/2014/main" id="{E7ADD427-5BBF-DD02-3CB5-D68C6BF37C91}"/>
                </a:ext>
              </a:extLst>
            </p:cNvPr>
            <p:cNvSpPr/>
            <p:nvPr/>
          </p:nvSpPr>
          <p:spPr>
            <a:xfrm>
              <a:off x="6203185" y="5055694"/>
              <a:ext cx="527449" cy="6640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6AC693D-860F-82D4-032D-19A3681E8603}"/>
                </a:ext>
              </a:extLst>
            </p:cNvPr>
            <p:cNvSpPr/>
            <p:nvPr/>
          </p:nvSpPr>
          <p:spPr>
            <a:xfrm>
              <a:off x="8135334" y="5011308"/>
              <a:ext cx="413657" cy="6640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77007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932693" y="1396746"/>
            <a:ext cx="9774627" cy="2877984"/>
          </a:xfrm>
        </p:spPr>
        <p:txBody>
          <a:bodyPr vert="horz" lIns="91440" tIns="45720" rIns="91440" bIns="45720" rtlCol="0" anchor="t">
            <a:normAutofit/>
          </a:bodyPr>
          <a:lstStyle/>
          <a:p>
            <a:pPr marL="0" indent="0">
              <a:spcBef>
                <a:spcPts val="2400"/>
              </a:spcBef>
              <a:buNone/>
            </a:pPr>
            <a:r>
              <a:rPr lang="en-US" sz="2400">
                <a:ea typeface="MS PGothic" charset="0"/>
                <a:cs typeface="MS PGothic" charset="0"/>
              </a:rPr>
              <a:t>PCTs are not an abandonment of the scientific methods that have led to countless breakthroughs.</a:t>
            </a:r>
          </a:p>
          <a:p>
            <a:pPr marL="0" indent="0">
              <a:spcBef>
                <a:spcPts val="2400"/>
              </a:spcBef>
              <a:buNone/>
            </a:pPr>
            <a:r>
              <a:rPr lang="en-US" sz="2400">
                <a:ea typeface="MS PGothic"/>
                <a:cs typeface="MS PGothic" charset="0"/>
              </a:rPr>
              <a:t>They don’</a:t>
            </a:r>
            <a:r>
              <a:rPr lang="en-US" altLang="ja-JP" sz="2400">
                <a:ea typeface="MS PGothic"/>
                <a:cs typeface="MS PGothic" charset="0"/>
              </a:rPr>
              <a:t>t take away from or diminish the importance of traditional RCTs – we just need a balance.</a:t>
            </a:r>
          </a:p>
          <a:p>
            <a:pPr marL="0" indent="0">
              <a:spcBef>
                <a:spcPts val="2400"/>
              </a:spcBef>
              <a:buNone/>
            </a:pPr>
            <a:r>
              <a:rPr lang="en-US" sz="2400" b="1" i="1">
                <a:ea typeface="MS PGothic" charset="0"/>
                <a:cs typeface="MS PGothic" charset="0"/>
              </a:rPr>
              <a:t>No study is completely explanatory or pragmatic.</a:t>
            </a:r>
            <a:r>
              <a:rPr lang="en-US" sz="2400">
                <a:ea typeface="MS PGothic" charset="0"/>
                <a:cs typeface="MS PGothic" charset="0"/>
              </a:rPr>
              <a:t>  RCTs and PCTs exist on a continuum.</a:t>
            </a:r>
          </a:p>
        </p:txBody>
      </p:sp>
      <p:grpSp>
        <p:nvGrpSpPr>
          <p:cNvPr id="2" name="Group 7"/>
          <p:cNvGrpSpPr/>
          <p:nvPr/>
        </p:nvGrpSpPr>
        <p:grpSpPr>
          <a:xfrm>
            <a:off x="1259685" y="4274730"/>
            <a:ext cx="9672630" cy="2026475"/>
            <a:chOff x="1371600" y="3810000"/>
            <a:chExt cx="6858000" cy="2133600"/>
          </a:xfrm>
          <a:solidFill>
            <a:schemeClr val="accent6"/>
          </a:solidFill>
        </p:grpSpPr>
        <p:sp>
          <p:nvSpPr>
            <p:cNvPr id="5" name="Left-Right Arrow 4"/>
            <p:cNvSpPr/>
            <p:nvPr/>
          </p:nvSpPr>
          <p:spPr>
            <a:xfrm>
              <a:off x="1371600" y="3810000"/>
              <a:ext cx="6858000" cy="2133600"/>
            </a:xfrm>
            <a:prstGeom prst="leftRightArrow">
              <a:avLst/>
            </a:prstGeom>
            <a:gradFill>
              <a:gsLst>
                <a:gs pos="34000">
                  <a:srgbClr val="DEB3AC"/>
                </a:gs>
                <a:gs pos="0">
                  <a:srgbClr val="BC6354"/>
                </a:gs>
                <a:gs pos="67000">
                  <a:srgbClr val="8DA8C1"/>
                </a:gs>
                <a:gs pos="100000">
                  <a:srgbClr val="3D576F"/>
                </a:gs>
              </a:gsLst>
              <a:path path="circle">
                <a:fillToRect r="100000" b="100000"/>
              </a:path>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charset="0"/>
                <a:buChar char="l"/>
                <a:defRPr/>
              </a:pPr>
              <a:endParaRPr lang="en-US">
                <a:solidFill>
                  <a:schemeClr val="tx1"/>
                </a:solidFill>
                <a:latin typeface="Arial" pitchFamily="34" charset="0"/>
                <a:cs typeface="Arial" pitchFamily="34" charset="0"/>
              </a:endParaRPr>
            </a:p>
          </p:txBody>
        </p:sp>
        <p:sp>
          <p:nvSpPr>
            <p:cNvPr id="6" name="TextBox 5"/>
            <p:cNvSpPr txBox="1"/>
            <p:nvPr/>
          </p:nvSpPr>
          <p:spPr>
            <a:xfrm>
              <a:off x="1709086" y="4387748"/>
              <a:ext cx="2700861" cy="1069354"/>
            </a:xfrm>
            <a:prstGeom prst="rect">
              <a:avLst/>
            </a:prstGeom>
            <a:noFill/>
            <a:ln>
              <a:noFill/>
            </a:ln>
          </p:spPr>
          <p:txBody>
            <a:bodyPr wrap="square">
              <a:spAutoFit/>
            </a:bodyPr>
            <a:lstStyle/>
            <a:p>
              <a:pPr>
                <a:defRPr/>
              </a:pPr>
              <a:r>
                <a:rPr lang="en-US" sz="2000" b="1">
                  <a:cs typeface="Arial" pitchFamily="34" charset="0"/>
                </a:rPr>
                <a:t>Explanatory Trial</a:t>
              </a:r>
            </a:p>
            <a:p>
              <a:pPr>
                <a:defRPr/>
              </a:pPr>
              <a:r>
                <a:rPr lang="en-US" sz="2000" i="1">
                  <a:cs typeface="Arial" pitchFamily="34" charset="0"/>
                </a:rPr>
                <a:t>Can an intervention work under ideal conditions?</a:t>
              </a:r>
            </a:p>
          </p:txBody>
        </p:sp>
        <p:sp>
          <p:nvSpPr>
            <p:cNvPr id="7" name="TextBox 6"/>
            <p:cNvSpPr txBox="1"/>
            <p:nvPr/>
          </p:nvSpPr>
          <p:spPr>
            <a:xfrm>
              <a:off x="5191254" y="4387748"/>
              <a:ext cx="2700861" cy="1069354"/>
            </a:xfrm>
            <a:prstGeom prst="rect">
              <a:avLst/>
            </a:prstGeom>
            <a:noFill/>
            <a:ln w="28575">
              <a:noFill/>
            </a:ln>
          </p:spPr>
          <p:txBody>
            <a:bodyPr wrap="square">
              <a:spAutoFit/>
            </a:bodyPr>
            <a:lstStyle/>
            <a:p>
              <a:pPr algn="r">
                <a:defRPr/>
              </a:pPr>
              <a:r>
                <a:rPr lang="en-US" sz="2000" b="1">
                  <a:cs typeface="Arial" pitchFamily="34" charset="0"/>
                </a:rPr>
                <a:t>Pragmatic Trial</a:t>
              </a:r>
            </a:p>
            <a:p>
              <a:pPr algn="r">
                <a:defRPr/>
              </a:pPr>
              <a:r>
                <a:rPr lang="en-US" sz="2000" i="1">
                  <a:cs typeface="Arial" pitchFamily="34" charset="0"/>
                </a:rPr>
                <a:t>Does an intervention work under usual conditions?</a:t>
              </a:r>
            </a:p>
          </p:txBody>
        </p:sp>
      </p:grpSp>
      <p:sp>
        <p:nvSpPr>
          <p:cNvPr id="3" name="TextBox 2">
            <a:extLst>
              <a:ext uri="{FF2B5EF4-FFF2-40B4-BE49-F238E27FC236}">
                <a16:creationId xmlns:a16="http://schemas.microsoft.com/office/drawing/2014/main" id="{D8B27F3D-AE1F-3043-AD96-7EC7D9033324}"/>
              </a:ext>
            </a:extLst>
          </p:cNvPr>
          <p:cNvSpPr txBox="1"/>
          <p:nvPr/>
        </p:nvSpPr>
        <p:spPr>
          <a:xfrm>
            <a:off x="932693" y="375363"/>
            <a:ext cx="9162777" cy="102138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000" b="1">
                <a:latin typeface="+mj-lt"/>
                <a:ea typeface="+mj-ea"/>
                <a:cs typeface="Arial" panose="020B0604020202020204" pitchFamily="34" charset="0"/>
              </a:defRPr>
            </a:lvl1pPr>
          </a:lstStyle>
          <a:p>
            <a:r>
              <a:rPr lang="en-US"/>
              <a:t>The RCT-PCT Continuum</a:t>
            </a:r>
          </a:p>
        </p:txBody>
      </p:sp>
      <p:sp>
        <p:nvSpPr>
          <p:cNvPr id="4" name="TextBox 3">
            <a:extLst>
              <a:ext uri="{FF2B5EF4-FFF2-40B4-BE49-F238E27FC236}">
                <a16:creationId xmlns:a16="http://schemas.microsoft.com/office/drawing/2014/main" id="{BAA62B22-EC9C-B773-36F5-B65111FFBE6C}"/>
              </a:ext>
            </a:extLst>
          </p:cNvPr>
          <p:cNvSpPr txBox="1"/>
          <p:nvPr/>
        </p:nvSpPr>
        <p:spPr>
          <a:xfrm>
            <a:off x="317500" y="6482637"/>
            <a:ext cx="11874500" cy="307777"/>
          </a:xfrm>
          <a:prstGeom prst="rect">
            <a:avLst/>
          </a:prstGeom>
          <a:noFill/>
        </p:spPr>
        <p:txBody>
          <a:bodyPr wrap="square" rtlCol="0">
            <a:spAutoFit/>
          </a:bodyPr>
          <a:lstStyle/>
          <a:p>
            <a:r>
              <a:rPr lang="en-US" sz="1400">
                <a:solidFill>
                  <a:schemeClr val="bg2">
                    <a:lumMod val="50000"/>
                  </a:schemeClr>
                </a:solidFill>
              </a:rPr>
              <a:t>Loudon, K., et al.(2015). The PRECIS-2 tool: designing trials. </a:t>
            </a:r>
            <a:r>
              <a:rPr lang="en-US" sz="1400" i="1">
                <a:solidFill>
                  <a:schemeClr val="bg2">
                    <a:lumMod val="50000"/>
                  </a:schemeClr>
                </a:solidFill>
              </a:rPr>
              <a:t>BMJ</a:t>
            </a:r>
            <a:r>
              <a:rPr lang="en-US" sz="1400">
                <a:solidFill>
                  <a:schemeClr val="bg2">
                    <a:lumMod val="50000"/>
                  </a:schemeClr>
                </a:solidFill>
              </a:rPr>
              <a:t>,</a:t>
            </a:r>
            <a:r>
              <a:rPr lang="en-US" sz="1400" i="1">
                <a:solidFill>
                  <a:schemeClr val="bg2">
                    <a:lumMod val="50000"/>
                  </a:schemeClr>
                </a:solidFill>
              </a:rPr>
              <a:t> 350 </a:t>
            </a:r>
            <a:r>
              <a:rPr lang="en-US" sz="1400">
                <a:solidFill>
                  <a:schemeClr val="bg2">
                    <a:lumMod val="50000"/>
                  </a:schemeClr>
                </a:solidFill>
              </a:rPr>
              <a:t>(May08 1) https://</a:t>
            </a:r>
            <a:r>
              <a:rPr lang="en-US" sz="1400" err="1">
                <a:solidFill>
                  <a:schemeClr val="bg2">
                    <a:lumMod val="50000"/>
                  </a:schemeClr>
                </a:solidFill>
              </a:rPr>
              <a:t>doi.org</a:t>
            </a:r>
            <a:r>
              <a:rPr lang="en-US" sz="1400">
                <a:solidFill>
                  <a:schemeClr val="bg2">
                    <a:lumMod val="50000"/>
                  </a:schemeClr>
                </a:solidFill>
              </a:rPr>
              <a:t>/10.1136/bmj.h2147 </a:t>
            </a:r>
          </a:p>
        </p:txBody>
      </p:sp>
      <p:sp>
        <p:nvSpPr>
          <p:cNvPr id="8" name="Rectangle 7">
            <a:extLst>
              <a:ext uri="{FF2B5EF4-FFF2-40B4-BE49-F238E27FC236}">
                <a16:creationId xmlns:a16="http://schemas.microsoft.com/office/drawing/2014/main" id="{82399FDD-A8EF-1230-2E57-697D5C2B33AE}"/>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Continuum</a:t>
            </a:r>
          </a:p>
        </p:txBody>
      </p:sp>
    </p:spTree>
    <p:extLst>
      <p:ext uri="{BB962C8B-B14F-4D97-AF65-F5344CB8AC3E}">
        <p14:creationId xmlns:p14="http://schemas.microsoft.com/office/powerpoint/2010/main" val="215477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558" y="1734556"/>
            <a:ext cx="3215208" cy="2720617"/>
          </a:xfrm>
          <a:prstGeom prst="rect">
            <a:avLst/>
          </a:prstGeom>
          <a:solidFill>
            <a:schemeClr val="bg1"/>
          </a:solidFill>
        </p:spPr>
        <p:txBody>
          <a:bodyPr vert="horz" wrap="square" lIns="0" tIns="12065" rIns="0" bIns="0" rtlCol="0">
            <a:spAutoFit/>
          </a:bodyPr>
          <a:lstStyle/>
          <a:p>
            <a:pPr marL="12700" marR="283210">
              <a:lnSpc>
                <a:spcPct val="100000"/>
              </a:lnSpc>
              <a:spcBef>
                <a:spcPts val="285"/>
              </a:spcBef>
            </a:pPr>
            <a:r>
              <a:rPr lang="en-US" sz="2200" i="1">
                <a:cs typeface="Arial"/>
              </a:rPr>
              <a:t>How pragmatic is your study on these </a:t>
            </a:r>
            <a:r>
              <a:rPr lang="en-US" sz="2200" b="1" i="1">
                <a:cs typeface="Arial"/>
              </a:rPr>
              <a:t>9 dimensions</a:t>
            </a:r>
            <a:r>
              <a:rPr lang="en-US" sz="2200" i="1">
                <a:cs typeface="Arial"/>
              </a:rPr>
              <a:t>?</a:t>
            </a:r>
            <a:br>
              <a:rPr lang="en-US" sz="2200" i="1">
                <a:cs typeface="Arial" panose="020B0604020202020204" pitchFamily="34" charset="0"/>
              </a:rPr>
            </a:br>
            <a:br>
              <a:rPr lang="en-US" sz="2200" i="1">
                <a:cs typeface="Arial" panose="020B0604020202020204" pitchFamily="34" charset="0"/>
              </a:rPr>
            </a:br>
            <a:br>
              <a:rPr lang="en-US" sz="2200" i="1">
                <a:cs typeface="Arial" panose="020B0604020202020204" pitchFamily="34" charset="0"/>
              </a:rPr>
            </a:br>
            <a:r>
              <a:rPr lang="en-US" sz="2200" i="1" u="sng">
                <a:cs typeface="Arial"/>
              </a:rPr>
              <a:t>Not all or none</a:t>
            </a:r>
            <a:r>
              <a:rPr lang="en-US" sz="2200" i="1">
                <a:cs typeface="Arial"/>
              </a:rPr>
              <a:t>- what dimensions are more and less pragmatic</a:t>
            </a:r>
            <a:endParaRPr sz="2400">
              <a:cs typeface="Arial" panose="020B0604020202020204" pitchFamily="34" charset="0"/>
            </a:endParaRPr>
          </a:p>
        </p:txBody>
      </p:sp>
      <p:sp>
        <p:nvSpPr>
          <p:cNvPr id="7" name="object 2"/>
          <p:cNvSpPr txBox="1">
            <a:spLocks/>
          </p:cNvSpPr>
          <p:nvPr/>
        </p:nvSpPr>
        <p:spPr>
          <a:xfrm>
            <a:off x="409902" y="5876321"/>
            <a:ext cx="4471835" cy="873957"/>
          </a:xfrm>
          <a:prstGeom prst="rect">
            <a:avLst/>
          </a:prstGeom>
          <a:noFill/>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5080">
              <a:lnSpc>
                <a:spcPct val="100000"/>
              </a:lnSpc>
              <a:spcBef>
                <a:spcPts val="0"/>
              </a:spcBef>
              <a:tabLst>
                <a:tab pos="240665" algn="l"/>
                <a:tab pos="241300" algn="l"/>
              </a:tabLst>
            </a:pPr>
            <a:r>
              <a:rPr lang="en-US" sz="1400">
                <a:solidFill>
                  <a:schemeClr val="bg2">
                    <a:lumMod val="50000"/>
                  </a:schemeClr>
                </a:solidFill>
                <a:latin typeface="+mn-lt"/>
              </a:rPr>
              <a:t>Norton WE, Loudon K,  Chambers DA, </a:t>
            </a:r>
            <a:r>
              <a:rPr lang="en-US" sz="1400" err="1">
                <a:solidFill>
                  <a:schemeClr val="bg2">
                    <a:lumMod val="50000"/>
                  </a:schemeClr>
                </a:solidFill>
                <a:latin typeface="+mn-lt"/>
              </a:rPr>
              <a:t>Zwarenstein</a:t>
            </a:r>
            <a:r>
              <a:rPr lang="en-US" sz="1400">
                <a:solidFill>
                  <a:schemeClr val="bg2">
                    <a:lumMod val="50000"/>
                  </a:schemeClr>
                </a:solidFill>
                <a:latin typeface="+mn-lt"/>
              </a:rPr>
              <a:t> M. Designing provider-focused implementation  trials: the PRECIS-2-PS  Implementation Sci. 2021 Dec;16(1):1-1. </a:t>
            </a:r>
            <a:r>
              <a:rPr lang="en-US" sz="1400" err="1">
                <a:solidFill>
                  <a:schemeClr val="bg2">
                    <a:lumMod val="50000"/>
                  </a:schemeClr>
                </a:solidFill>
                <a:latin typeface="+mn-lt"/>
              </a:rPr>
              <a:t>doi.org</a:t>
            </a:r>
            <a:r>
              <a:rPr lang="en-US" sz="1400">
                <a:solidFill>
                  <a:schemeClr val="bg2">
                    <a:lumMod val="50000"/>
                  </a:schemeClr>
                </a:solidFill>
                <a:latin typeface="+mn-lt"/>
              </a:rPr>
              <a:t>/10.1186/s13012-020-01075-y </a:t>
            </a:r>
          </a:p>
        </p:txBody>
      </p:sp>
      <p:pic>
        <p:nvPicPr>
          <p:cNvPr id="1026" name="Picture 2" descr="The PRECIS wheel">
            <a:extLst>
              <a:ext uri="{FF2B5EF4-FFF2-40B4-BE49-F238E27FC236}">
                <a16:creationId xmlns:a16="http://schemas.microsoft.com/office/drawing/2014/main" id="{0377E905-02B4-C249-03CD-E3E7CCC77E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0825" y="123069"/>
            <a:ext cx="8131175" cy="6734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216934F-6D20-D05F-B193-ED1A92CAA844}"/>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PRECIS</a:t>
            </a:r>
          </a:p>
        </p:txBody>
      </p:sp>
      <p:sp>
        <p:nvSpPr>
          <p:cNvPr id="6" name="TextBox 5">
            <a:extLst>
              <a:ext uri="{FF2B5EF4-FFF2-40B4-BE49-F238E27FC236}">
                <a16:creationId xmlns:a16="http://schemas.microsoft.com/office/drawing/2014/main" id="{A4496C08-AC88-AD41-4811-D43FDA37BEF6}"/>
              </a:ext>
            </a:extLst>
          </p:cNvPr>
          <p:cNvSpPr txBox="1"/>
          <p:nvPr/>
        </p:nvSpPr>
        <p:spPr>
          <a:xfrm>
            <a:off x="581558" y="84887"/>
            <a:ext cx="6591402" cy="707886"/>
          </a:xfrm>
          <a:prstGeom prst="rect">
            <a:avLst/>
          </a:prstGeom>
          <a:noFill/>
        </p:spPr>
        <p:txBody>
          <a:bodyPr wrap="square" lIns="91440" tIns="45720" rIns="91440" bIns="45720" anchor="t">
            <a:spAutoFit/>
          </a:bodyPr>
          <a:lstStyle/>
          <a:p>
            <a:r>
              <a:rPr lang="en-US" sz="2000" b="1">
                <a:cs typeface="Arial"/>
              </a:rPr>
              <a:t>Pragmatic Explanatory Continuum Indicator Summary</a:t>
            </a:r>
          </a:p>
          <a:p>
            <a:r>
              <a:rPr lang="en-US" sz="2000" b="1">
                <a:cs typeface="Arial"/>
              </a:rPr>
              <a:t> </a:t>
            </a:r>
            <a:r>
              <a:rPr lang="en-US" sz="2000" i="1">
                <a:cs typeface="Arial"/>
              </a:rPr>
              <a:t>PRECIS- 2…and PRECIS- 2 PS  updates</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2305-C6BD-D756-62E6-90DF1CA73033}"/>
              </a:ext>
            </a:extLst>
          </p:cNvPr>
          <p:cNvSpPr>
            <a:spLocks noGrp="1"/>
          </p:cNvSpPr>
          <p:nvPr>
            <p:ph type="title"/>
          </p:nvPr>
        </p:nvSpPr>
        <p:spPr/>
        <p:txBody>
          <a:bodyPr/>
          <a:lstStyle/>
          <a:p>
            <a:pPr algn="ctr"/>
            <a:r>
              <a:rPr lang="en-US"/>
              <a:t>Designing for Pragmatism: Tools, Assessments, and Costs</a:t>
            </a:r>
          </a:p>
        </p:txBody>
      </p:sp>
    </p:spTree>
    <p:extLst>
      <p:ext uri="{BB962C8B-B14F-4D97-AF65-F5344CB8AC3E}">
        <p14:creationId xmlns:p14="http://schemas.microsoft.com/office/powerpoint/2010/main" val="273132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E1DC-C027-1D4F-9C15-9FB15A85B35A}"/>
              </a:ext>
            </a:extLst>
          </p:cNvPr>
          <p:cNvSpPr>
            <a:spLocks noGrp="1"/>
          </p:cNvSpPr>
          <p:nvPr>
            <p:ph type="title"/>
          </p:nvPr>
        </p:nvSpPr>
        <p:spPr>
          <a:xfrm>
            <a:off x="615051" y="220441"/>
            <a:ext cx="11885996" cy="1119188"/>
          </a:xfrm>
        </p:spPr>
        <p:txBody>
          <a:bodyPr vert="horz" lIns="91440" tIns="45720" rIns="91440" bIns="45720" rtlCol="0" anchor="ctr">
            <a:normAutofit fontScale="90000"/>
          </a:bodyPr>
          <a:lstStyle/>
          <a:p>
            <a:r>
              <a:rPr lang="en-US" sz="4000" b="1">
                <a:cs typeface="Arial" panose="020B0604020202020204" pitchFamily="34" charset="0"/>
              </a:rPr>
              <a:t>The 5 R's Model to Assess and Enhance Pragmatism, Implementation Science, and Likelihood of Translation </a:t>
            </a:r>
          </a:p>
        </p:txBody>
      </p:sp>
      <p:sp>
        <p:nvSpPr>
          <p:cNvPr id="3" name="Content Placeholder 2">
            <a:extLst>
              <a:ext uri="{FF2B5EF4-FFF2-40B4-BE49-F238E27FC236}">
                <a16:creationId xmlns:a16="http://schemas.microsoft.com/office/drawing/2014/main" id="{A0CD78FC-0B64-1B4B-A950-BB0ED874F5C8}"/>
              </a:ext>
            </a:extLst>
          </p:cNvPr>
          <p:cNvSpPr>
            <a:spLocks noGrp="1"/>
          </p:cNvSpPr>
          <p:nvPr>
            <p:ph idx="1"/>
          </p:nvPr>
        </p:nvSpPr>
        <p:spPr>
          <a:xfrm>
            <a:off x="316068" y="1953874"/>
            <a:ext cx="4954962" cy="1696451"/>
          </a:xfrm>
        </p:spPr>
        <p:txBody>
          <a:bodyPr vert="horz" lIns="91440" tIns="45720" rIns="91440" bIns="45720" rtlCol="0" anchor="t">
            <a:normAutofit/>
          </a:bodyPr>
          <a:lstStyle/>
          <a:p>
            <a:pPr marL="290195" indent="0" eaLnBrk="1" fontAlgn="auto" hangingPunct="1">
              <a:buFont typeface="Calibri" panose="020F0502020204030204" pitchFamily="34" charset="0"/>
              <a:buNone/>
              <a:defRPr/>
            </a:pPr>
            <a:r>
              <a:rPr lang="en-US">
                <a:cs typeface="Arial"/>
              </a:rPr>
              <a:t>Design for and Assess the Extent to which Research is:</a:t>
            </a:r>
          </a:p>
        </p:txBody>
      </p:sp>
      <p:sp>
        <p:nvSpPr>
          <p:cNvPr id="87043" name="TextBox 3">
            <a:extLst>
              <a:ext uri="{FF2B5EF4-FFF2-40B4-BE49-F238E27FC236}">
                <a16:creationId xmlns:a16="http://schemas.microsoft.com/office/drawing/2014/main" id="{F25AE9C4-D8A4-234E-A4C4-A4723329B71E}"/>
              </a:ext>
            </a:extLst>
          </p:cNvPr>
          <p:cNvSpPr txBox="1">
            <a:spLocks noChangeArrowheads="1"/>
          </p:cNvSpPr>
          <p:nvPr/>
        </p:nvSpPr>
        <p:spPr bwMode="auto">
          <a:xfrm>
            <a:off x="316068" y="6334780"/>
            <a:ext cx="11214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2">
                    <a:lumMod val="50000"/>
                  </a:schemeClr>
                </a:solidFill>
                <a:latin typeface="+mn-lt"/>
              </a:rPr>
              <a:t>Peek, C.J., et al. (2014). The 5 Rs: An emerging bold. </a:t>
            </a:r>
            <a:r>
              <a:rPr lang="en-US" altLang="en-US" sz="1400" i="1">
                <a:solidFill>
                  <a:schemeClr val="bg2">
                    <a:lumMod val="50000"/>
                  </a:schemeClr>
                </a:solidFill>
                <a:latin typeface="+mn-lt"/>
              </a:rPr>
              <a:t>Annals of Family Medicine</a:t>
            </a:r>
            <a:r>
              <a:rPr lang="en-US" altLang="en-US" sz="1400">
                <a:solidFill>
                  <a:schemeClr val="bg2">
                    <a:lumMod val="50000"/>
                  </a:schemeClr>
                </a:solidFill>
                <a:latin typeface="+mn-lt"/>
              </a:rPr>
              <a:t>, </a:t>
            </a:r>
            <a:r>
              <a:rPr lang="en-US" altLang="en-US" sz="1400" i="1">
                <a:solidFill>
                  <a:schemeClr val="bg2">
                    <a:lumMod val="50000"/>
                  </a:schemeClr>
                </a:solidFill>
                <a:latin typeface="+mn-lt"/>
              </a:rPr>
              <a:t>12</a:t>
            </a:r>
            <a:r>
              <a:rPr lang="en-US" altLang="en-US" sz="1400">
                <a:solidFill>
                  <a:schemeClr val="bg2">
                    <a:lumMod val="50000"/>
                  </a:schemeClr>
                </a:solidFill>
                <a:latin typeface="+mn-lt"/>
              </a:rPr>
              <a:t>(5), 447-55. </a:t>
            </a:r>
            <a:r>
              <a:rPr lang="en-US" sz="1400" kern="0">
                <a:solidFill>
                  <a:schemeClr val="bg2">
                    <a:lumMod val="50000"/>
                  </a:schemeClr>
                </a:solidFill>
                <a:effectLst/>
                <a:latin typeface="+mn-lt"/>
                <a:ea typeface="Calibri" panose="020F0502020204030204" pitchFamily="34" charset="0"/>
              </a:rPr>
              <a:t>https://</a:t>
            </a:r>
            <a:r>
              <a:rPr lang="en-US" sz="1400" kern="0" err="1">
                <a:solidFill>
                  <a:schemeClr val="bg2">
                    <a:lumMod val="50000"/>
                  </a:schemeClr>
                </a:solidFill>
                <a:effectLst/>
                <a:latin typeface="+mn-lt"/>
                <a:ea typeface="Calibri" panose="020F0502020204030204" pitchFamily="34" charset="0"/>
              </a:rPr>
              <a:t>doi.org</a:t>
            </a:r>
            <a:r>
              <a:rPr lang="en-US" sz="1400" kern="0">
                <a:solidFill>
                  <a:schemeClr val="bg2">
                    <a:lumMod val="50000"/>
                  </a:schemeClr>
                </a:solidFill>
                <a:effectLst/>
                <a:latin typeface="+mn-lt"/>
                <a:ea typeface="Calibri" panose="020F0502020204030204" pitchFamily="34" charset="0"/>
              </a:rPr>
              <a:t>/10.1370/afm.1688 </a:t>
            </a:r>
            <a:endParaRPr lang="en-US" altLang="en-US" sz="1400">
              <a:solidFill>
                <a:schemeClr val="bg2">
                  <a:lumMod val="50000"/>
                </a:schemeClr>
              </a:solidFill>
              <a:latin typeface="+mn-lt"/>
            </a:endParaRPr>
          </a:p>
          <a:p>
            <a:r>
              <a:rPr lang="en-US" altLang="en-US" sz="1400" err="1">
                <a:solidFill>
                  <a:schemeClr val="bg2">
                    <a:lumMod val="50000"/>
                  </a:schemeClr>
                </a:solidFill>
                <a:latin typeface="+mn-lt"/>
              </a:rPr>
              <a:t>deGruy</a:t>
            </a:r>
            <a:r>
              <a:rPr lang="en-US" altLang="en-US" sz="1400">
                <a:solidFill>
                  <a:schemeClr val="bg2">
                    <a:lumMod val="50000"/>
                  </a:schemeClr>
                </a:solidFill>
                <a:latin typeface="+mn-lt"/>
              </a:rPr>
              <a:t>, F.V., et al. (2015). A plan for useful and timely family medicine and primary care research. </a:t>
            </a:r>
            <a:r>
              <a:rPr lang="en-US" altLang="en-US" sz="1400" i="1">
                <a:solidFill>
                  <a:schemeClr val="bg2">
                    <a:lumMod val="50000"/>
                  </a:schemeClr>
                </a:solidFill>
                <a:latin typeface="+mn-lt"/>
              </a:rPr>
              <a:t>Family Medicine</a:t>
            </a:r>
            <a:r>
              <a:rPr lang="en-US" altLang="en-US" sz="1400">
                <a:solidFill>
                  <a:schemeClr val="bg2">
                    <a:lumMod val="50000"/>
                  </a:schemeClr>
                </a:solidFill>
                <a:latin typeface="+mn-lt"/>
              </a:rPr>
              <a:t>, </a:t>
            </a:r>
            <a:r>
              <a:rPr lang="en-US" altLang="en-US" sz="1400" i="1">
                <a:solidFill>
                  <a:schemeClr val="bg2">
                    <a:lumMod val="50000"/>
                  </a:schemeClr>
                </a:solidFill>
                <a:latin typeface="+mn-lt"/>
              </a:rPr>
              <a:t>47</a:t>
            </a:r>
            <a:r>
              <a:rPr lang="en-US" altLang="en-US" sz="1400">
                <a:solidFill>
                  <a:schemeClr val="bg2">
                    <a:lumMod val="50000"/>
                  </a:schemeClr>
                </a:solidFill>
                <a:latin typeface="+mn-lt"/>
              </a:rPr>
              <a:t>(8), 636-42.</a:t>
            </a:r>
          </a:p>
        </p:txBody>
      </p:sp>
      <p:sp>
        <p:nvSpPr>
          <p:cNvPr id="5" name="Rectangle 4">
            <a:extLst>
              <a:ext uri="{FF2B5EF4-FFF2-40B4-BE49-F238E27FC236}">
                <a16:creationId xmlns:a16="http://schemas.microsoft.com/office/drawing/2014/main" id="{DD15F7AA-6ED5-03A3-DE3D-95463D9C3A71}"/>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Assessment</a:t>
            </a:r>
          </a:p>
        </p:txBody>
      </p:sp>
      <p:grpSp>
        <p:nvGrpSpPr>
          <p:cNvPr id="9" name="Group 8">
            <a:extLst>
              <a:ext uri="{FF2B5EF4-FFF2-40B4-BE49-F238E27FC236}">
                <a16:creationId xmlns:a16="http://schemas.microsoft.com/office/drawing/2014/main" id="{7403DEE3-EB35-EBE3-90BD-527195C2CD45}"/>
              </a:ext>
            </a:extLst>
          </p:cNvPr>
          <p:cNvGrpSpPr/>
          <p:nvPr/>
        </p:nvGrpSpPr>
        <p:grpSpPr>
          <a:xfrm>
            <a:off x="5923118" y="1310815"/>
            <a:ext cx="5106302" cy="5106302"/>
            <a:chOff x="5923118" y="1310815"/>
            <a:chExt cx="5106302" cy="5106302"/>
          </a:xfrm>
        </p:grpSpPr>
        <p:pic>
          <p:nvPicPr>
            <p:cNvPr id="7" name="Picture 6">
              <a:extLst>
                <a:ext uri="{FF2B5EF4-FFF2-40B4-BE49-F238E27FC236}">
                  <a16:creationId xmlns:a16="http://schemas.microsoft.com/office/drawing/2014/main" id="{29FEFC82-E63B-146C-9243-4A267C4EB3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3118" y="1310815"/>
              <a:ext cx="5106302" cy="5106302"/>
            </a:xfrm>
            <a:prstGeom prst="rect">
              <a:avLst/>
            </a:prstGeom>
          </p:spPr>
        </p:pic>
        <p:sp>
          <p:nvSpPr>
            <p:cNvPr id="8" name="Oval 7">
              <a:extLst>
                <a:ext uri="{FF2B5EF4-FFF2-40B4-BE49-F238E27FC236}">
                  <a16:creationId xmlns:a16="http://schemas.microsoft.com/office/drawing/2014/main" id="{7C6ABF6B-23B1-334C-8FBC-AB537959EA50}"/>
                </a:ext>
              </a:extLst>
            </p:cNvPr>
            <p:cNvSpPr/>
            <p:nvPr/>
          </p:nvSpPr>
          <p:spPr>
            <a:xfrm>
              <a:off x="6362700" y="3429000"/>
              <a:ext cx="342900" cy="342900"/>
            </a:xfrm>
            <a:prstGeom prst="ellipse">
              <a:avLst/>
            </a:prstGeom>
            <a:solidFill>
              <a:srgbClr val="FFFFFC"/>
            </a:solidFill>
            <a:ln w="57150">
              <a:solidFill>
                <a:srgbClr val="2C64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0058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2BF8-0028-3B3C-F609-528FADAAA66B}"/>
              </a:ext>
            </a:extLst>
          </p:cNvPr>
          <p:cNvSpPr>
            <a:spLocks noGrp="1"/>
          </p:cNvSpPr>
          <p:nvPr>
            <p:ph type="title"/>
          </p:nvPr>
        </p:nvSpPr>
        <p:spPr>
          <a:xfrm>
            <a:off x="719470" y="373061"/>
            <a:ext cx="9171878" cy="1197832"/>
          </a:xfrm>
        </p:spPr>
        <p:txBody>
          <a:bodyPr vert="horz" lIns="91440" tIns="45720" rIns="91440" bIns="45720" rtlCol="0" anchor="ctr">
            <a:normAutofit/>
          </a:bodyPr>
          <a:lstStyle/>
          <a:p>
            <a:r>
              <a:rPr lang="en-US" sz="4000" b="1">
                <a:cs typeface="Arial" panose="020B0604020202020204" pitchFamily="34" charset="0"/>
              </a:rPr>
              <a:t>Costs (Resources Required), Adoption, and Maintenance</a:t>
            </a:r>
          </a:p>
        </p:txBody>
      </p:sp>
      <p:sp>
        <p:nvSpPr>
          <p:cNvPr id="3" name="Content Placeholder 2">
            <a:extLst>
              <a:ext uri="{FF2B5EF4-FFF2-40B4-BE49-F238E27FC236}">
                <a16:creationId xmlns:a16="http://schemas.microsoft.com/office/drawing/2014/main" id="{A7C2A521-3030-37E9-E6A5-0D4FB21EF341}"/>
              </a:ext>
            </a:extLst>
          </p:cNvPr>
          <p:cNvSpPr>
            <a:spLocks noGrp="1"/>
          </p:cNvSpPr>
          <p:nvPr>
            <p:ph idx="1"/>
          </p:nvPr>
        </p:nvSpPr>
        <p:spPr>
          <a:xfrm>
            <a:off x="719470" y="1760541"/>
            <a:ext cx="10753060" cy="4736122"/>
          </a:xfrm>
        </p:spPr>
        <p:txBody>
          <a:bodyPr>
            <a:noAutofit/>
          </a:bodyPr>
          <a:lstStyle/>
          <a:p>
            <a:pPr marL="0" indent="0">
              <a:lnSpc>
                <a:spcPct val="100000"/>
              </a:lnSpc>
              <a:spcBef>
                <a:spcPts val="0"/>
              </a:spcBef>
              <a:buNone/>
            </a:pPr>
            <a:endParaRPr lang="en-US" sz="2200"/>
          </a:p>
          <a:p>
            <a:pPr marL="0" indent="0">
              <a:lnSpc>
                <a:spcPct val="100000"/>
              </a:lnSpc>
              <a:spcBef>
                <a:spcPts val="0"/>
              </a:spcBef>
              <a:buNone/>
            </a:pPr>
            <a:endParaRPr lang="en-US" sz="2200"/>
          </a:p>
          <a:p>
            <a:pPr marL="0" indent="0">
              <a:lnSpc>
                <a:spcPct val="100000"/>
              </a:lnSpc>
              <a:spcBef>
                <a:spcPts val="0"/>
              </a:spcBef>
              <a:buNone/>
            </a:pPr>
            <a:r>
              <a:rPr lang="en-US" sz="2200" b="1"/>
              <a:t>“More is better” mindset:</a:t>
            </a:r>
          </a:p>
          <a:p>
            <a:pPr marL="0" indent="0">
              <a:lnSpc>
                <a:spcPct val="100000"/>
              </a:lnSpc>
              <a:spcBef>
                <a:spcPts val="0"/>
              </a:spcBef>
              <a:buNone/>
            </a:pPr>
            <a:r>
              <a:rPr lang="en-US" sz="2200"/>
              <a:t>Sole focus maximizing an effectiveness outcome (e.g., A1c) often increases complexity and cost</a:t>
            </a:r>
          </a:p>
          <a:p>
            <a:pPr marL="0" indent="0">
              <a:lnSpc>
                <a:spcPct val="100000"/>
              </a:lnSpc>
              <a:spcBef>
                <a:spcPts val="0"/>
              </a:spcBef>
              <a:buNone/>
            </a:pPr>
            <a:endParaRPr lang="en-US" sz="2200"/>
          </a:p>
          <a:p>
            <a:pPr marL="0" indent="0">
              <a:lnSpc>
                <a:spcPct val="100000"/>
              </a:lnSpc>
              <a:spcBef>
                <a:spcPts val="0"/>
              </a:spcBef>
              <a:buNone/>
            </a:pPr>
            <a:r>
              <a:rPr lang="en-US" sz="2200" b="1"/>
              <a:t>Limited real‑world feasibility:</a:t>
            </a:r>
          </a:p>
          <a:p>
            <a:pPr marL="0" indent="0">
              <a:lnSpc>
                <a:spcPct val="100000"/>
              </a:lnSpc>
              <a:spcBef>
                <a:spcPts val="0"/>
              </a:spcBef>
              <a:buNone/>
            </a:pPr>
            <a:r>
              <a:rPr lang="en-US" sz="2200"/>
              <a:t>Many evidence‑based interventions are impractical or unaffordable outside research settings</a:t>
            </a:r>
          </a:p>
          <a:p>
            <a:pPr marL="0" indent="0">
              <a:lnSpc>
                <a:spcPct val="100000"/>
              </a:lnSpc>
              <a:spcBef>
                <a:spcPts val="0"/>
              </a:spcBef>
              <a:buNone/>
            </a:pPr>
            <a:endParaRPr lang="en-US" sz="2200"/>
          </a:p>
          <a:p>
            <a:pPr marL="0" indent="0">
              <a:lnSpc>
                <a:spcPct val="100000"/>
              </a:lnSpc>
              <a:spcBef>
                <a:spcPts val="0"/>
              </a:spcBef>
              <a:buNone/>
            </a:pPr>
            <a:r>
              <a:rPr lang="en-US" sz="2200" b="1"/>
              <a:t>Adoption and maintenance hinge on cost:</a:t>
            </a:r>
          </a:p>
          <a:p>
            <a:pPr marL="0" indent="0">
              <a:lnSpc>
                <a:spcPct val="100000"/>
              </a:lnSpc>
              <a:spcBef>
                <a:spcPts val="0"/>
              </a:spcBef>
              <a:buNone/>
            </a:pPr>
            <a:r>
              <a:rPr lang="en-US" sz="2200">
                <a:solidFill>
                  <a:srgbClr val="597FA1"/>
                </a:solidFill>
              </a:rPr>
              <a:t>Cost is often the first question adopters ask and a key driver of sustainment</a:t>
            </a:r>
          </a:p>
          <a:p>
            <a:pPr marL="0" indent="0">
              <a:lnSpc>
                <a:spcPct val="100000"/>
              </a:lnSpc>
              <a:spcBef>
                <a:spcPts val="0"/>
              </a:spcBef>
              <a:buNone/>
            </a:pPr>
            <a:endParaRPr lang="en-US" sz="2000"/>
          </a:p>
        </p:txBody>
      </p:sp>
      <p:sp>
        <p:nvSpPr>
          <p:cNvPr id="4" name="TextBox 3">
            <a:extLst>
              <a:ext uri="{FF2B5EF4-FFF2-40B4-BE49-F238E27FC236}">
                <a16:creationId xmlns:a16="http://schemas.microsoft.com/office/drawing/2014/main" id="{F3D979A3-8E17-AFB0-925B-8149E240FA22}"/>
              </a:ext>
            </a:extLst>
          </p:cNvPr>
          <p:cNvSpPr txBox="1"/>
          <p:nvPr/>
        </p:nvSpPr>
        <p:spPr>
          <a:xfrm>
            <a:off x="317500" y="6232634"/>
            <a:ext cx="11874499" cy="523220"/>
          </a:xfrm>
          <a:prstGeom prst="rect">
            <a:avLst/>
          </a:prstGeom>
          <a:noFill/>
        </p:spPr>
        <p:txBody>
          <a:bodyPr wrap="square" rtlCol="0">
            <a:spAutoFit/>
          </a:bodyPr>
          <a:lstStyle/>
          <a:p>
            <a:r>
              <a:rPr lang="en-US" sz="1400" kern="100">
                <a:solidFill>
                  <a:schemeClr val="bg2">
                    <a:lumMod val="50000"/>
                  </a:schemeClr>
                </a:solidFill>
                <a:effectLst/>
                <a:ea typeface="Calibri" panose="020F0502020204030204" pitchFamily="34" charset="0"/>
                <a:cs typeface="Calibri" panose="020F0502020204030204" pitchFamily="34" charset="0"/>
              </a:rPr>
              <a:t>Cronin J,  Gritz M, Eisman A, et al.  A Costing Guidebook for Implementation Scientists.  Retrieved August 23, 2023.</a:t>
            </a:r>
            <a:r>
              <a:rPr lang="en-US" sz="1400" kern="100">
                <a:solidFill>
                  <a:schemeClr val="bg2">
                    <a:lumMod val="50000"/>
                  </a:schemeClr>
                </a:solidFill>
                <a:ea typeface="Calibri" panose="020F0502020204030204" pitchFamily="34" charset="0"/>
                <a:cs typeface="Calibri" panose="020F0502020204030204" pitchFamily="34" charset="0"/>
              </a:rPr>
              <a:t> </a:t>
            </a:r>
            <a:r>
              <a:rPr lang="en-US" sz="1400" kern="100">
                <a:solidFill>
                  <a:schemeClr val="bg2">
                    <a:lumMod val="50000"/>
                  </a:schemeClr>
                </a:solidFill>
                <a:effectLst/>
                <a:ea typeface="Calibri" panose="020F0502020204030204" pitchFamily="34" charset="0"/>
                <a:cs typeface="Calibri" panose="020F0502020204030204" pitchFamily="34" charset="0"/>
              </a:rPr>
              <a:t>from</a:t>
            </a:r>
            <a:r>
              <a:rPr lang="en-US" sz="1400" kern="100">
                <a:solidFill>
                  <a:schemeClr val="bg2">
                    <a:lumMod val="50000"/>
                  </a:schemeClr>
                </a:solidFill>
                <a:ea typeface="Calibri" panose="020F0502020204030204" pitchFamily="34" charset="0"/>
                <a:cs typeface="Calibri" panose="020F0502020204030204" pitchFamily="34" charset="0"/>
              </a:rPr>
              <a:t> </a:t>
            </a:r>
            <a:r>
              <a:rPr lang="en-US" sz="1400" kern="100">
                <a:solidFill>
                  <a:schemeClr val="bg2">
                    <a:lumMod val="50000"/>
                  </a:schemeClr>
                </a:solidFill>
                <a:ea typeface="Calibri" panose="020F0502020204030204" pitchFamily="34" charset="0"/>
                <a:cs typeface="Calibri" panose="020F0502020204030204" pitchFamily="34" charset="0"/>
                <a:hlinkClick r:id="rId3"/>
              </a:rPr>
              <a:t>https://bit.ly/cost-guidebook</a:t>
            </a:r>
            <a:endParaRPr lang="en-US" sz="1400" kern="100">
              <a:solidFill>
                <a:schemeClr val="bg2">
                  <a:lumMod val="50000"/>
                </a:schemeClr>
              </a:solidFill>
              <a:ea typeface="Calibri" panose="020F0502020204030204" pitchFamily="34" charset="0"/>
              <a:cs typeface="Calibri" panose="020F0502020204030204" pitchFamily="34" charset="0"/>
            </a:endParaRPr>
          </a:p>
          <a:p>
            <a:r>
              <a:rPr lang="en-US" sz="1400">
                <a:solidFill>
                  <a:schemeClr val="bg2">
                    <a:lumMod val="50000"/>
                  </a:schemeClr>
                </a:solidFill>
              </a:rPr>
              <a:t>Eisman AB, et al. Making Implementation Costing More Accessible: </a:t>
            </a:r>
            <a:r>
              <a:rPr lang="en-US" sz="1400" i="1">
                <a:solidFill>
                  <a:schemeClr val="bg2">
                    <a:lumMod val="50000"/>
                  </a:schemeClr>
                </a:solidFill>
              </a:rPr>
              <a:t>Implement Res </a:t>
            </a:r>
            <a:r>
              <a:rPr lang="en-US" sz="1400" i="1" err="1">
                <a:solidFill>
                  <a:schemeClr val="bg2">
                    <a:lumMod val="50000"/>
                  </a:schemeClr>
                </a:solidFill>
              </a:rPr>
              <a:t>Pract</a:t>
            </a:r>
            <a:r>
              <a:rPr lang="en-US" sz="1400" i="1">
                <a:solidFill>
                  <a:schemeClr val="bg2">
                    <a:lumMod val="50000"/>
                  </a:schemeClr>
                </a:solidFill>
              </a:rPr>
              <a:t>. </a:t>
            </a:r>
            <a:r>
              <a:rPr lang="en-US" sz="1400">
                <a:solidFill>
                  <a:schemeClr val="bg2">
                    <a:lumMod val="50000"/>
                  </a:schemeClr>
                </a:solidFill>
              </a:rPr>
              <a:t>2026 Apr 6. </a:t>
            </a:r>
            <a:r>
              <a:rPr lang="en-US" sz="1400" err="1">
                <a:solidFill>
                  <a:schemeClr val="bg2">
                    <a:lumMod val="50000"/>
                  </a:schemeClr>
                </a:solidFill>
              </a:rPr>
              <a:t>doi</a:t>
            </a:r>
            <a:r>
              <a:rPr lang="en-US" sz="1400">
                <a:solidFill>
                  <a:schemeClr val="bg2">
                    <a:lumMod val="50000"/>
                  </a:schemeClr>
                </a:solidFill>
              </a:rPr>
              <a:t>: 10.1177/26334895261438501</a:t>
            </a:r>
            <a:endParaRPr lang="en-US" sz="1400" kern="100">
              <a:solidFill>
                <a:schemeClr val="bg2">
                  <a:lumMod val="50000"/>
                </a:schemeClr>
              </a:solidFill>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9CA832C-820A-64CA-8CD6-A16F0DFCB5CC}"/>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Cost</a:t>
            </a:r>
          </a:p>
        </p:txBody>
      </p:sp>
    </p:spTree>
    <p:extLst>
      <p:ext uri="{BB962C8B-B14F-4D97-AF65-F5344CB8AC3E}">
        <p14:creationId xmlns:p14="http://schemas.microsoft.com/office/powerpoint/2010/main" val="58263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91A2F-60C8-187A-43F4-CAF48ED19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FD446-AD73-E2FF-41C3-C3CB651E9363}"/>
              </a:ext>
            </a:extLst>
          </p:cNvPr>
          <p:cNvSpPr>
            <a:spLocks noGrp="1"/>
          </p:cNvSpPr>
          <p:nvPr>
            <p:ph type="title"/>
          </p:nvPr>
        </p:nvSpPr>
        <p:spPr>
          <a:xfrm>
            <a:off x="719470" y="373061"/>
            <a:ext cx="10753060" cy="1197832"/>
          </a:xfrm>
        </p:spPr>
        <p:txBody>
          <a:bodyPr vert="horz" lIns="91440" tIns="45720" rIns="91440" bIns="45720" rtlCol="0" anchor="ctr">
            <a:normAutofit/>
          </a:bodyPr>
          <a:lstStyle/>
          <a:p>
            <a:r>
              <a:rPr lang="en-US" sz="4000" b="1">
                <a:cs typeface="Arial" panose="020B0604020202020204" pitchFamily="34" charset="0"/>
              </a:rPr>
              <a:t>Initial study of My Own Health Report ala 5 Rs</a:t>
            </a:r>
            <a:br>
              <a:rPr lang="en-US" sz="4000" b="1">
                <a:cs typeface="Arial" panose="020B0604020202020204" pitchFamily="34" charset="0"/>
              </a:rPr>
            </a:br>
            <a:r>
              <a:rPr lang="en-US" sz="2400" i="1">
                <a:cs typeface="Arial" panose="020B0604020202020204" pitchFamily="34" charset="0"/>
              </a:rPr>
              <a:t>Digital health risk appraisal and goal setting tool</a:t>
            </a:r>
          </a:p>
        </p:txBody>
      </p:sp>
      <p:sp>
        <p:nvSpPr>
          <p:cNvPr id="3" name="Content Placeholder 2">
            <a:extLst>
              <a:ext uri="{FF2B5EF4-FFF2-40B4-BE49-F238E27FC236}">
                <a16:creationId xmlns:a16="http://schemas.microsoft.com/office/drawing/2014/main" id="{5D390D01-AA41-2E6E-648B-B049056A5589}"/>
              </a:ext>
            </a:extLst>
          </p:cNvPr>
          <p:cNvSpPr>
            <a:spLocks noGrp="1"/>
          </p:cNvSpPr>
          <p:nvPr>
            <p:ph idx="1"/>
          </p:nvPr>
        </p:nvSpPr>
        <p:spPr>
          <a:xfrm>
            <a:off x="719470" y="1570893"/>
            <a:ext cx="11052116" cy="4736122"/>
          </a:xfrm>
        </p:spPr>
        <p:txBody>
          <a:bodyPr vert="horz" lIns="91440" tIns="45720" rIns="91440" bIns="45720" rtlCol="0" anchor="t">
            <a:noAutofit/>
          </a:bodyPr>
          <a:lstStyle/>
          <a:p>
            <a:pPr marL="0" indent="0">
              <a:lnSpc>
                <a:spcPct val="100000"/>
              </a:lnSpc>
              <a:spcBef>
                <a:spcPts val="0"/>
              </a:spcBef>
              <a:buNone/>
            </a:pPr>
            <a:r>
              <a:rPr lang="en-US" sz="3200" b="1">
                <a:solidFill>
                  <a:srgbClr val="597FA1"/>
                </a:solidFill>
              </a:rPr>
              <a:t>R</a:t>
            </a:r>
            <a:r>
              <a:rPr lang="en-US" sz="2400" b="1"/>
              <a:t>elevant:</a:t>
            </a:r>
            <a:r>
              <a:rPr lang="en-US" sz="2400"/>
              <a:t> Addresses multiple health risks endorsed as important by patients, primary care, and epidemiologic evidence using very brief pragmatic questions</a:t>
            </a:r>
          </a:p>
          <a:p>
            <a:pPr marL="0" indent="0">
              <a:lnSpc>
                <a:spcPct val="100000"/>
              </a:lnSpc>
              <a:spcBef>
                <a:spcPts val="0"/>
              </a:spcBef>
              <a:buNone/>
            </a:pPr>
            <a:endParaRPr lang="en-US" sz="2400"/>
          </a:p>
          <a:p>
            <a:pPr marL="0" indent="0">
              <a:lnSpc>
                <a:spcPct val="100000"/>
              </a:lnSpc>
              <a:spcBef>
                <a:spcPts val="0"/>
              </a:spcBef>
              <a:buNone/>
            </a:pPr>
            <a:r>
              <a:rPr lang="en-US" sz="3200" b="1">
                <a:solidFill>
                  <a:srgbClr val="597FA1"/>
                </a:solidFill>
              </a:rPr>
              <a:t>R</a:t>
            </a:r>
            <a:r>
              <a:rPr lang="en-US" sz="2400" b="1"/>
              <a:t>apid: </a:t>
            </a:r>
            <a:r>
              <a:rPr lang="en-US" sz="2400"/>
              <a:t>Entire project completed involving over 3500 patients in 18 diverse clinics in a multi-site trial within 18 months from proposal review to follow-up. Individual sites did rapid experiments to enhance recruitment and implementation</a:t>
            </a:r>
          </a:p>
          <a:p>
            <a:pPr marL="0" indent="0">
              <a:lnSpc>
                <a:spcPct val="100000"/>
              </a:lnSpc>
              <a:spcBef>
                <a:spcPts val="0"/>
              </a:spcBef>
              <a:buNone/>
            </a:pPr>
            <a:endParaRPr lang="en-US" sz="2400"/>
          </a:p>
          <a:p>
            <a:pPr marL="0" indent="0">
              <a:lnSpc>
                <a:spcPct val="100000"/>
              </a:lnSpc>
              <a:spcBef>
                <a:spcPts val="0"/>
              </a:spcBef>
              <a:buNone/>
            </a:pPr>
            <a:r>
              <a:rPr lang="en-US" sz="3200" b="1">
                <a:solidFill>
                  <a:srgbClr val="597FA1"/>
                </a:solidFill>
              </a:rPr>
              <a:t>R</a:t>
            </a:r>
            <a:r>
              <a:rPr lang="en-US" sz="2400" b="1"/>
              <a:t>edefines Rigor: </a:t>
            </a:r>
            <a:r>
              <a:rPr lang="en-US" sz="2400"/>
              <a:t>Balanced internal and external validity</a:t>
            </a:r>
          </a:p>
          <a:p>
            <a:pPr>
              <a:lnSpc>
                <a:spcPct val="100000"/>
              </a:lnSpc>
              <a:spcBef>
                <a:spcPts val="0"/>
              </a:spcBef>
            </a:pPr>
            <a:r>
              <a:rPr lang="en-US" sz="2400"/>
              <a:t>External validity: Diverse patients and clinics and assessed outcomes across 10 risk factors</a:t>
            </a:r>
          </a:p>
          <a:p>
            <a:pPr>
              <a:lnSpc>
                <a:spcPct val="100000"/>
              </a:lnSpc>
              <a:spcBef>
                <a:spcPts val="0"/>
              </a:spcBef>
            </a:pPr>
            <a:r>
              <a:rPr lang="en-US" sz="2400"/>
              <a:t>Internal Validity: Randomized PCT using validated pragmatic screening measures</a:t>
            </a:r>
          </a:p>
        </p:txBody>
      </p:sp>
      <p:sp>
        <p:nvSpPr>
          <p:cNvPr id="4" name="TextBox 3">
            <a:extLst>
              <a:ext uri="{FF2B5EF4-FFF2-40B4-BE49-F238E27FC236}">
                <a16:creationId xmlns:a16="http://schemas.microsoft.com/office/drawing/2014/main" id="{5BEBA86F-98EA-A9ED-5388-9BEB46B6B013}"/>
              </a:ext>
            </a:extLst>
          </p:cNvPr>
          <p:cNvSpPr txBox="1"/>
          <p:nvPr/>
        </p:nvSpPr>
        <p:spPr>
          <a:xfrm>
            <a:off x="317500" y="6053960"/>
            <a:ext cx="11706334" cy="1015663"/>
          </a:xfrm>
          <a:prstGeom prst="rect">
            <a:avLst/>
          </a:prstGeom>
          <a:noFill/>
        </p:spPr>
        <p:txBody>
          <a:bodyPr wrap="square" rtlCol="0">
            <a:spAutoFit/>
          </a:bodyPr>
          <a:lstStyle/>
          <a:p>
            <a:r>
              <a:rPr lang="en-US" sz="1400">
                <a:solidFill>
                  <a:schemeClr val="bg2">
                    <a:lumMod val="50000"/>
                  </a:schemeClr>
                </a:solidFill>
              </a:rPr>
              <a:t>Glasgow, R.E., et al. (2014). Conducting rapid, relevant, research. </a:t>
            </a:r>
            <a:r>
              <a:rPr lang="en-US" sz="1400" i="1">
                <a:solidFill>
                  <a:schemeClr val="bg2">
                    <a:lumMod val="50000"/>
                  </a:schemeClr>
                </a:solidFill>
              </a:rPr>
              <a:t>Am J Prev Med</a:t>
            </a:r>
            <a:r>
              <a:rPr lang="en-US" sz="1400">
                <a:solidFill>
                  <a:schemeClr val="bg2">
                    <a:lumMod val="50000"/>
                  </a:schemeClr>
                </a:solidFill>
              </a:rPr>
              <a:t>, August;47(2):212-9</a:t>
            </a:r>
            <a:r>
              <a:rPr lang="en-US"/>
              <a:t>.</a:t>
            </a:r>
            <a:endParaRPr lang="en-US" sz="1400" kern="100">
              <a:solidFill>
                <a:schemeClr val="bg2">
                  <a:lumMod val="50000"/>
                </a:schemeClr>
              </a:solidFill>
              <a:effectLst/>
              <a:ea typeface="Calibri" panose="020F0502020204030204" pitchFamily="34" charset="0"/>
              <a:cs typeface="Calibri" panose="020F0502020204030204" pitchFamily="34" charset="0"/>
            </a:endParaRPr>
          </a:p>
          <a:p>
            <a:r>
              <a:rPr lang="en-US" sz="1400">
                <a:solidFill>
                  <a:schemeClr val="bg2">
                    <a:lumMod val="50000"/>
                  </a:schemeClr>
                </a:solidFill>
              </a:rPr>
              <a:t>Krist, A. H., et al. (2016). The impact of behavioral and mental health risk assessments on goal setting in primary care. </a:t>
            </a:r>
            <a:r>
              <a:rPr lang="en-US" sz="1400" i="1" err="1">
                <a:solidFill>
                  <a:schemeClr val="bg2">
                    <a:lumMod val="50000"/>
                  </a:schemeClr>
                </a:solidFill>
              </a:rPr>
              <a:t>Transl</a:t>
            </a:r>
            <a:r>
              <a:rPr lang="en-US" sz="1400" i="1">
                <a:solidFill>
                  <a:schemeClr val="bg2">
                    <a:lumMod val="50000"/>
                  </a:schemeClr>
                </a:solidFill>
              </a:rPr>
              <a:t> </a:t>
            </a:r>
            <a:r>
              <a:rPr lang="en-US" sz="1400" i="1" err="1">
                <a:solidFill>
                  <a:schemeClr val="bg2">
                    <a:lumMod val="50000"/>
                  </a:schemeClr>
                </a:solidFill>
              </a:rPr>
              <a:t>Behav</a:t>
            </a:r>
            <a:r>
              <a:rPr lang="en-US" sz="1400" i="1">
                <a:solidFill>
                  <a:schemeClr val="bg2">
                    <a:lumMod val="50000"/>
                  </a:schemeClr>
                </a:solidFill>
              </a:rPr>
              <a:t> Med</a:t>
            </a:r>
            <a:r>
              <a:rPr lang="en-US" sz="1400">
                <a:solidFill>
                  <a:schemeClr val="bg2">
                    <a:lumMod val="50000"/>
                  </a:schemeClr>
                </a:solidFill>
              </a:rPr>
              <a:t>,</a:t>
            </a:r>
            <a:r>
              <a:rPr lang="en-US" sz="1400" i="1">
                <a:solidFill>
                  <a:schemeClr val="bg2">
                    <a:lumMod val="50000"/>
                  </a:schemeClr>
                </a:solidFill>
              </a:rPr>
              <a:t> 6</a:t>
            </a:r>
            <a:r>
              <a:rPr lang="en-US" sz="1400">
                <a:solidFill>
                  <a:schemeClr val="bg2">
                    <a:lumMod val="50000"/>
                  </a:schemeClr>
                </a:solidFill>
              </a:rPr>
              <a:t>(2), 212-219. </a:t>
            </a:r>
            <a:r>
              <a:rPr lang="en-US" sz="1400" u="sng">
                <a:solidFill>
                  <a:schemeClr val="bg2">
                    <a:lumMod val="50000"/>
                  </a:schemeClr>
                </a:solidFill>
                <a:hlinkClick r:id="rId3">
                  <a:extLst>
                    <a:ext uri="{A12FA001-AC4F-418D-AE19-62706E023703}">
                      <ahyp:hlinkClr xmlns:ahyp="http://schemas.microsoft.com/office/drawing/2018/hyperlinkcolor" val="tx"/>
                    </a:ext>
                  </a:extLst>
                </a:hlinkClick>
              </a:rPr>
              <a:t>https://doi.org/10.1007/s13142-015-0384-2</a:t>
            </a:r>
            <a:r>
              <a:rPr lang="en-US" sz="1400">
                <a:solidFill>
                  <a:schemeClr val="bg2">
                    <a:lumMod val="50000"/>
                  </a:schemeClr>
                </a:solidFill>
              </a:rPr>
              <a:t> </a:t>
            </a:r>
          </a:p>
          <a:p>
            <a:endParaRPr lang="en-US" sz="1400" kern="100">
              <a:solidFill>
                <a:schemeClr val="bg2">
                  <a:lumMod val="50000"/>
                </a:schemeClr>
              </a:solidFill>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9D72847-86BA-28DE-742C-43C9EA6E3984}"/>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MOHR 1/2</a:t>
            </a:r>
          </a:p>
        </p:txBody>
      </p:sp>
    </p:spTree>
    <p:extLst>
      <p:ext uri="{BB962C8B-B14F-4D97-AF65-F5344CB8AC3E}">
        <p14:creationId xmlns:p14="http://schemas.microsoft.com/office/powerpoint/2010/main" val="364791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84240-0F42-4250-FF4F-8F45A2910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03E5F-328A-5F22-56DE-27D805042E92}"/>
              </a:ext>
            </a:extLst>
          </p:cNvPr>
          <p:cNvSpPr>
            <a:spLocks noGrp="1"/>
          </p:cNvSpPr>
          <p:nvPr>
            <p:ph type="title"/>
          </p:nvPr>
        </p:nvSpPr>
        <p:spPr>
          <a:xfrm>
            <a:off x="719470" y="373061"/>
            <a:ext cx="10753060" cy="1197832"/>
          </a:xfrm>
        </p:spPr>
        <p:txBody>
          <a:bodyPr vert="horz" lIns="91440" tIns="45720" rIns="91440" bIns="45720" rtlCol="0" anchor="ctr">
            <a:normAutofit/>
          </a:bodyPr>
          <a:lstStyle/>
          <a:p>
            <a:r>
              <a:rPr lang="en-US" sz="4000" b="1">
                <a:cs typeface="Arial" panose="020B0604020202020204" pitchFamily="34" charset="0"/>
              </a:rPr>
              <a:t>My Own Health Report a la 5 Rs (cont.)</a:t>
            </a:r>
          </a:p>
        </p:txBody>
      </p:sp>
      <p:sp>
        <p:nvSpPr>
          <p:cNvPr id="3" name="Content Placeholder 2">
            <a:extLst>
              <a:ext uri="{FF2B5EF4-FFF2-40B4-BE49-F238E27FC236}">
                <a16:creationId xmlns:a16="http://schemas.microsoft.com/office/drawing/2014/main" id="{E9A090DE-EA0C-BDA9-CB0B-DCD3495211DC}"/>
              </a:ext>
            </a:extLst>
          </p:cNvPr>
          <p:cNvSpPr>
            <a:spLocks noGrp="1"/>
          </p:cNvSpPr>
          <p:nvPr>
            <p:ph idx="1"/>
          </p:nvPr>
        </p:nvSpPr>
        <p:spPr>
          <a:xfrm>
            <a:off x="719470" y="1760541"/>
            <a:ext cx="10753060" cy="4736122"/>
          </a:xfrm>
        </p:spPr>
        <p:txBody>
          <a:bodyPr vert="horz" lIns="91440" tIns="45720" rIns="91440" bIns="45720" rtlCol="0" anchor="t">
            <a:noAutofit/>
          </a:bodyPr>
          <a:lstStyle/>
          <a:p>
            <a:pPr marL="0" indent="0">
              <a:lnSpc>
                <a:spcPct val="100000"/>
              </a:lnSpc>
              <a:spcBef>
                <a:spcPts val="0"/>
              </a:spcBef>
              <a:buNone/>
            </a:pPr>
            <a:r>
              <a:rPr lang="en-US" sz="3200" b="1">
                <a:solidFill>
                  <a:srgbClr val="597FA1"/>
                </a:solidFill>
              </a:rPr>
              <a:t>R</a:t>
            </a:r>
            <a:r>
              <a:rPr lang="en-US" sz="2400" b="1"/>
              <a:t>esources Required:</a:t>
            </a:r>
          </a:p>
          <a:p>
            <a:pPr>
              <a:lnSpc>
                <a:spcPct val="100000"/>
              </a:lnSpc>
              <a:spcBef>
                <a:spcPts val="0"/>
              </a:spcBef>
            </a:pPr>
            <a:r>
              <a:rPr lang="en-US" sz="2400"/>
              <a:t>Entire multi-center project completed in one year of funding by end of year via NCI funding supplements</a:t>
            </a:r>
          </a:p>
          <a:p>
            <a:pPr marL="0" indent="0">
              <a:lnSpc>
                <a:spcPct val="100000"/>
              </a:lnSpc>
              <a:spcBef>
                <a:spcPts val="0"/>
              </a:spcBef>
              <a:buNone/>
            </a:pPr>
            <a:endParaRPr lang="en-US" sz="2400" b="1"/>
          </a:p>
          <a:p>
            <a:pPr marL="0" indent="0">
              <a:lnSpc>
                <a:spcPct val="100000"/>
              </a:lnSpc>
              <a:spcBef>
                <a:spcPts val="0"/>
              </a:spcBef>
              <a:buNone/>
            </a:pPr>
            <a:r>
              <a:rPr lang="en-US" sz="3200" b="1">
                <a:solidFill>
                  <a:srgbClr val="597FA1"/>
                </a:solidFill>
              </a:rPr>
              <a:t>R</a:t>
            </a:r>
            <a:r>
              <a:rPr lang="en-US" sz="2400" b="1"/>
              <a:t>eplicable: </a:t>
            </a:r>
          </a:p>
          <a:p>
            <a:pPr>
              <a:lnSpc>
                <a:spcPct val="100000"/>
              </a:lnSpc>
              <a:spcBef>
                <a:spcPts val="0"/>
              </a:spcBef>
            </a:pPr>
            <a:r>
              <a:rPr lang="en-US" sz="2400"/>
              <a:t>All centers had similar intervention effects; was considerable variability in reach across sites</a:t>
            </a:r>
          </a:p>
          <a:p>
            <a:pPr>
              <a:lnSpc>
                <a:spcPct val="100000"/>
              </a:lnSpc>
              <a:spcBef>
                <a:spcPts val="0"/>
              </a:spcBef>
            </a:pPr>
            <a:r>
              <a:rPr lang="en-US" sz="2400"/>
              <a:t>First of 3 studies on MOHR that have found positive short-term improvements in self-efficacy, goal setting and improvements across multiple behaviors</a:t>
            </a:r>
          </a:p>
        </p:txBody>
      </p:sp>
      <p:sp>
        <p:nvSpPr>
          <p:cNvPr id="4" name="TextBox 3">
            <a:extLst>
              <a:ext uri="{FF2B5EF4-FFF2-40B4-BE49-F238E27FC236}">
                <a16:creationId xmlns:a16="http://schemas.microsoft.com/office/drawing/2014/main" id="{848BBA43-8169-8E85-2943-F44561A2EFAC}"/>
              </a:ext>
            </a:extLst>
          </p:cNvPr>
          <p:cNvSpPr txBox="1"/>
          <p:nvPr/>
        </p:nvSpPr>
        <p:spPr>
          <a:xfrm>
            <a:off x="317500" y="6550223"/>
            <a:ext cx="11874500" cy="307777"/>
          </a:xfrm>
          <a:prstGeom prst="rect">
            <a:avLst/>
          </a:prstGeom>
          <a:noFill/>
        </p:spPr>
        <p:txBody>
          <a:bodyPr wrap="square" rtlCol="0">
            <a:spAutoFit/>
          </a:bodyPr>
          <a:lstStyle/>
          <a:p>
            <a:r>
              <a:rPr lang="en-US" sz="1400" kern="100">
                <a:solidFill>
                  <a:schemeClr val="bg2">
                    <a:lumMod val="50000"/>
                  </a:schemeClr>
                </a:solidFill>
                <a:effectLst/>
                <a:ea typeface="Calibri" panose="020F0502020204030204" pitchFamily="34" charset="0"/>
                <a:cs typeface="Calibri" panose="020F0502020204030204" pitchFamily="34" charset="0"/>
              </a:rPr>
              <a:t>*We are continuing work on MOHR in new NCI R01 (</a:t>
            </a:r>
            <a:r>
              <a:rPr lang="en-US" sz="1400" kern="100" err="1">
                <a:solidFill>
                  <a:schemeClr val="bg2">
                    <a:lumMod val="50000"/>
                  </a:schemeClr>
                </a:solidFill>
                <a:effectLst/>
                <a:ea typeface="Calibri" panose="020F0502020204030204" pitchFamily="34" charset="0"/>
                <a:cs typeface="Calibri" panose="020F0502020204030204" pitchFamily="34" charset="0"/>
              </a:rPr>
              <a:t>Huebschmann</a:t>
            </a:r>
            <a:r>
              <a:rPr lang="en-US" sz="1400" kern="100">
                <a:solidFill>
                  <a:schemeClr val="bg2">
                    <a:lumMod val="50000"/>
                  </a:schemeClr>
                </a:solidFill>
                <a:effectLst/>
                <a:ea typeface="Calibri" panose="020F0502020204030204" pitchFamily="34" charset="0"/>
                <a:cs typeface="Calibri" panose="020F0502020204030204" pitchFamily="34" charset="0"/>
              </a:rPr>
              <a:t>, Glasgow MPIs) with full integration into the EPIC EHR</a:t>
            </a:r>
          </a:p>
        </p:txBody>
      </p:sp>
      <p:sp>
        <p:nvSpPr>
          <p:cNvPr id="6" name="Rectangle 5">
            <a:extLst>
              <a:ext uri="{FF2B5EF4-FFF2-40B4-BE49-F238E27FC236}">
                <a16:creationId xmlns:a16="http://schemas.microsoft.com/office/drawing/2014/main" id="{DDC6050E-5C29-00EA-BDF8-E2FB7C9D2FCC}"/>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MOHR 2/2</a:t>
            </a:r>
          </a:p>
        </p:txBody>
      </p:sp>
    </p:spTree>
    <p:extLst>
      <p:ext uri="{BB962C8B-B14F-4D97-AF65-F5344CB8AC3E}">
        <p14:creationId xmlns:p14="http://schemas.microsoft.com/office/powerpoint/2010/main" val="3272793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DADF-D288-4903-3100-45EDBD738C89}"/>
              </a:ext>
            </a:extLst>
          </p:cNvPr>
          <p:cNvSpPr>
            <a:spLocks noGrp="1"/>
          </p:cNvSpPr>
          <p:nvPr>
            <p:ph type="title"/>
          </p:nvPr>
        </p:nvSpPr>
        <p:spPr>
          <a:xfrm>
            <a:off x="712788" y="2983944"/>
            <a:ext cx="10515600" cy="919480"/>
          </a:xfrm>
        </p:spPr>
        <p:txBody>
          <a:bodyPr>
            <a:noAutofit/>
          </a:bodyPr>
          <a:lstStyle/>
          <a:p>
            <a:r>
              <a:rPr lang="en-US" sz="3200"/>
              <a:t>Patient-Reported Measures Of Psychosocial Issues And Health Behavior Should Be Added To Electronic Health Records</a:t>
            </a:r>
          </a:p>
        </p:txBody>
      </p:sp>
      <p:sp>
        <p:nvSpPr>
          <p:cNvPr id="3" name="Text Placeholder 2">
            <a:extLst>
              <a:ext uri="{FF2B5EF4-FFF2-40B4-BE49-F238E27FC236}">
                <a16:creationId xmlns:a16="http://schemas.microsoft.com/office/drawing/2014/main" id="{ED1E5445-102D-D427-E382-F0DBD5CACB4F}"/>
              </a:ext>
            </a:extLst>
          </p:cNvPr>
          <p:cNvSpPr>
            <a:spLocks noGrp="1"/>
          </p:cNvSpPr>
          <p:nvPr>
            <p:ph type="body" idx="1"/>
          </p:nvPr>
        </p:nvSpPr>
        <p:spPr>
          <a:xfrm>
            <a:off x="712788" y="2155666"/>
            <a:ext cx="5157787" cy="582931"/>
          </a:xfrm>
        </p:spPr>
        <p:txBody>
          <a:bodyPr>
            <a:normAutofit fontScale="85000" lnSpcReduction="20000"/>
          </a:bodyPr>
          <a:lstStyle/>
          <a:p>
            <a:r>
              <a:rPr lang="en-US" sz="1800" b="0">
                <a:hlinkClick r:id="rId2"/>
              </a:rPr>
              <a:t>Health Affairs  </a:t>
            </a:r>
            <a:r>
              <a:rPr lang="en-US" sz="1800" b="0"/>
              <a:t>&gt;  </a:t>
            </a:r>
            <a:r>
              <a:rPr lang="en-US" sz="1800" b="0">
                <a:hlinkClick r:id="rId3"/>
              </a:rPr>
              <a:t>Vol. 31, No. 3</a:t>
            </a:r>
            <a:r>
              <a:rPr lang="en-US" sz="1800" b="0"/>
              <a:t>: Variety Issue</a:t>
            </a:r>
          </a:p>
          <a:p>
            <a:r>
              <a:rPr lang="en-US" sz="1800" b="0">
                <a:solidFill>
                  <a:schemeClr val="bg1">
                    <a:lumMod val="50000"/>
                  </a:schemeClr>
                </a:solidFill>
              </a:rPr>
              <a:t>ANALYSIS &amp; COMMENTARY</a:t>
            </a:r>
          </a:p>
        </p:txBody>
      </p:sp>
      <p:pic>
        <p:nvPicPr>
          <p:cNvPr id="9" name="Content Placeholder 8">
            <a:extLst>
              <a:ext uri="{FF2B5EF4-FFF2-40B4-BE49-F238E27FC236}">
                <a16:creationId xmlns:a16="http://schemas.microsoft.com/office/drawing/2014/main" id="{9395E2B5-448A-0BA9-BCBC-2C7DA11E855A}"/>
              </a:ext>
            </a:extLst>
          </p:cNvPr>
          <p:cNvPicPr>
            <a:picLocks noGrp="1" noChangeAspect="1"/>
          </p:cNvPicPr>
          <p:nvPr>
            <p:ph sz="half" idx="2"/>
          </p:nvPr>
        </p:nvPicPr>
        <p:blipFill>
          <a:blip r:embed="rId4"/>
          <a:stretch>
            <a:fillRect/>
          </a:stretch>
        </p:blipFill>
        <p:spPr>
          <a:xfrm>
            <a:off x="712788" y="713424"/>
            <a:ext cx="3819525" cy="1066800"/>
          </a:xfrm>
          <a:prstGeom prst="rect">
            <a:avLst/>
          </a:prstGeom>
        </p:spPr>
      </p:pic>
      <p:sp>
        <p:nvSpPr>
          <p:cNvPr id="7" name="Text Placeholder 2">
            <a:extLst>
              <a:ext uri="{FF2B5EF4-FFF2-40B4-BE49-F238E27FC236}">
                <a16:creationId xmlns:a16="http://schemas.microsoft.com/office/drawing/2014/main" id="{8BAF46FF-8094-8A7D-2A32-41519EC0A070}"/>
              </a:ext>
            </a:extLst>
          </p:cNvPr>
          <p:cNvSpPr txBox="1">
            <a:spLocks/>
          </p:cNvSpPr>
          <p:nvPr/>
        </p:nvSpPr>
        <p:spPr>
          <a:xfrm>
            <a:off x="712788" y="4228305"/>
            <a:ext cx="10175557" cy="36671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b="0"/>
              <a:t>Russell E. Glasgow, </a:t>
            </a:r>
            <a:r>
              <a:rPr lang="en-US" sz="1800"/>
              <a:t>Robert M. Kaplan, Judith K. </a:t>
            </a:r>
            <a:r>
              <a:rPr lang="en-US" sz="1800" err="1"/>
              <a:t>Ockene</a:t>
            </a:r>
            <a:r>
              <a:rPr lang="en-US" sz="1800"/>
              <a:t>, Edwin B. Fisher, and Karen M. Emmons</a:t>
            </a:r>
          </a:p>
        </p:txBody>
      </p:sp>
      <p:graphicFrame>
        <p:nvGraphicFramePr>
          <p:cNvPr id="11" name="Table 10">
            <a:extLst>
              <a:ext uri="{FF2B5EF4-FFF2-40B4-BE49-F238E27FC236}">
                <a16:creationId xmlns:a16="http://schemas.microsoft.com/office/drawing/2014/main" id="{C7C5263A-0F7C-967B-BC27-78E454CE65AA}"/>
              </a:ext>
            </a:extLst>
          </p:cNvPr>
          <p:cNvGraphicFramePr>
            <a:graphicFrameLocks noGrp="1"/>
          </p:cNvGraphicFramePr>
          <p:nvPr>
            <p:extLst>
              <p:ext uri="{D42A27DB-BD31-4B8C-83A1-F6EECF244321}">
                <p14:modId xmlns:p14="http://schemas.microsoft.com/office/powerpoint/2010/main" val="4182991825"/>
              </p:ext>
            </p:extLst>
          </p:nvPr>
        </p:nvGraphicFramePr>
        <p:xfrm>
          <a:off x="717868" y="4731702"/>
          <a:ext cx="10515600" cy="370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09947457"/>
                    </a:ext>
                  </a:extLst>
                </a:gridCol>
                <a:gridCol w="5257800">
                  <a:extLst>
                    <a:ext uri="{9D8B030D-6E8A-4147-A177-3AD203B41FA5}">
                      <a16:colId xmlns:a16="http://schemas.microsoft.com/office/drawing/2014/main" val="41565961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bg1">
                              <a:lumMod val="50000"/>
                            </a:schemeClr>
                          </a:solidFill>
                        </a:rPr>
                        <a:t>PUBLISHED: </a:t>
                      </a:r>
                      <a:r>
                        <a:rPr lang="en-US" sz="1800" b="1">
                          <a:solidFill>
                            <a:schemeClr val="bg1">
                              <a:lumMod val="50000"/>
                            </a:schemeClr>
                          </a:solidFill>
                        </a:rPr>
                        <a:t>MARCH 2012</a:t>
                      </a:r>
                    </a:p>
                  </a:txBody>
                  <a:tcPr>
                    <a:noFill/>
                  </a:tcPr>
                </a:tc>
                <a:tc>
                  <a:txBody>
                    <a:bodyPr/>
                    <a:lstStyle/>
                    <a:p>
                      <a:pPr algn="r"/>
                      <a:r>
                        <a:rPr lang="en-US" sz="1800" b="0" i="0" kern="1200">
                          <a:solidFill>
                            <a:schemeClr val="tx1"/>
                          </a:solidFill>
                          <a:effectLst/>
                          <a:latin typeface="+mn-lt"/>
                          <a:ea typeface="+mn-ea"/>
                          <a:cs typeface="+mn-cs"/>
                          <a:hlinkClick r:id="rId5"/>
                        </a:rPr>
                        <a:t>https://doi.org/10.1377/hlthaff.2010.129</a:t>
                      </a:r>
                      <a:endParaRPr lang="en-US">
                        <a:solidFill>
                          <a:schemeClr val="tx1"/>
                        </a:solidFill>
                      </a:endParaRPr>
                    </a:p>
                  </a:txBody>
                  <a:tcPr>
                    <a:noFill/>
                  </a:tcPr>
                </a:tc>
                <a:extLst>
                  <a:ext uri="{0D108BD9-81ED-4DB2-BD59-A6C34878D82A}">
                    <a16:rowId xmlns:a16="http://schemas.microsoft.com/office/drawing/2014/main" val="1159863879"/>
                  </a:ext>
                </a:extLst>
              </a:tr>
            </a:tbl>
          </a:graphicData>
        </a:graphic>
      </p:graphicFrame>
      <p:sp>
        <p:nvSpPr>
          <p:cNvPr id="12" name="Rectangle 11">
            <a:extLst>
              <a:ext uri="{FF2B5EF4-FFF2-40B4-BE49-F238E27FC236}">
                <a16:creationId xmlns:a16="http://schemas.microsoft.com/office/drawing/2014/main" id="{66E97A47-E7A1-5689-AB8A-6B7FD8841F3B}"/>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“The Good Old Days”</a:t>
            </a:r>
          </a:p>
        </p:txBody>
      </p:sp>
      <p:sp>
        <p:nvSpPr>
          <p:cNvPr id="4" name="TextBox 3">
            <a:extLst>
              <a:ext uri="{FF2B5EF4-FFF2-40B4-BE49-F238E27FC236}">
                <a16:creationId xmlns:a16="http://schemas.microsoft.com/office/drawing/2014/main" id="{287FAA6A-412F-D4A5-D7BD-A6CEC8FE3846}"/>
              </a:ext>
            </a:extLst>
          </p:cNvPr>
          <p:cNvSpPr txBox="1"/>
          <p:nvPr/>
        </p:nvSpPr>
        <p:spPr>
          <a:xfrm>
            <a:off x="818444" y="5960533"/>
            <a:ext cx="10515600" cy="923330"/>
          </a:xfrm>
          <a:prstGeom prst="rect">
            <a:avLst/>
          </a:prstGeom>
          <a:noFill/>
        </p:spPr>
        <p:txBody>
          <a:bodyPr wrap="square" rtlCol="0">
            <a:spAutoFit/>
          </a:bodyPr>
          <a:lstStyle/>
          <a:p>
            <a:r>
              <a:rPr lang="en-US"/>
              <a:t>Related SBM Policy Statement: Glasgow, R., &amp; Emmons, K. M. (2011). </a:t>
            </a:r>
            <a:r>
              <a:rPr lang="en-US" i="1"/>
              <a:t>Translational Behavioral Medicine</a:t>
            </a:r>
            <a:r>
              <a:rPr lang="en-US"/>
              <a:t>,</a:t>
            </a:r>
            <a:r>
              <a:rPr lang="en-US" i="1"/>
              <a:t> 1</a:t>
            </a:r>
            <a:r>
              <a:rPr lang="en-US"/>
              <a:t>(1), 108-109. https://</a:t>
            </a:r>
            <a:r>
              <a:rPr lang="en-US" err="1"/>
              <a:t>doi.org</a:t>
            </a:r>
            <a:r>
              <a:rPr lang="en-US"/>
              <a:t>/10.1007/s13142-011-0017-3 </a:t>
            </a:r>
          </a:p>
          <a:p>
            <a:endParaRPr lang="en-US"/>
          </a:p>
        </p:txBody>
      </p:sp>
    </p:spTree>
    <p:extLst>
      <p:ext uri="{BB962C8B-B14F-4D97-AF65-F5344CB8AC3E}">
        <p14:creationId xmlns:p14="http://schemas.microsoft.com/office/powerpoint/2010/main" val="284046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C9EF-6B45-DFF3-A996-CE3BB7439943}"/>
              </a:ext>
            </a:extLst>
          </p:cNvPr>
          <p:cNvSpPr>
            <a:spLocks noGrp="1"/>
          </p:cNvSpPr>
          <p:nvPr>
            <p:ph type="title"/>
          </p:nvPr>
        </p:nvSpPr>
        <p:spPr/>
        <p:txBody>
          <a:bodyPr/>
          <a:lstStyle/>
          <a:p>
            <a:pPr algn="ctr"/>
            <a:r>
              <a:rPr lang="en-US"/>
              <a:t>Implementation Science: </a:t>
            </a:r>
            <a:br>
              <a:rPr lang="en-US"/>
            </a:br>
            <a:r>
              <a:rPr lang="en-US"/>
              <a:t>Core Concepts, Frameworks, and Context</a:t>
            </a:r>
          </a:p>
        </p:txBody>
      </p:sp>
    </p:spTree>
    <p:extLst>
      <p:ext uri="{BB962C8B-B14F-4D97-AF65-F5344CB8AC3E}">
        <p14:creationId xmlns:p14="http://schemas.microsoft.com/office/powerpoint/2010/main" val="1688028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EBE7-44E6-F944-93B7-9EC78D575933}"/>
              </a:ext>
            </a:extLst>
          </p:cNvPr>
          <p:cNvSpPr>
            <a:spLocks noGrp="1"/>
          </p:cNvSpPr>
          <p:nvPr>
            <p:ph type="title"/>
          </p:nvPr>
        </p:nvSpPr>
        <p:spPr>
          <a:xfrm>
            <a:off x="838200" y="452396"/>
            <a:ext cx="10515600" cy="783737"/>
          </a:xfrm>
        </p:spPr>
        <p:txBody>
          <a:bodyPr vert="horz" lIns="91440" tIns="45720" rIns="91440" bIns="45720" rtlCol="0" anchor="ctr">
            <a:normAutofit/>
          </a:bodyPr>
          <a:lstStyle/>
          <a:p>
            <a:r>
              <a:rPr lang="en-US" sz="4000" b="1">
                <a:cs typeface="Arial" panose="020B0604020202020204" pitchFamily="34" charset="0"/>
              </a:rPr>
              <a:t>Pragmatic Assessment</a:t>
            </a:r>
          </a:p>
        </p:txBody>
      </p:sp>
      <p:sp>
        <p:nvSpPr>
          <p:cNvPr id="3" name="Content Placeholder 2">
            <a:extLst>
              <a:ext uri="{FF2B5EF4-FFF2-40B4-BE49-F238E27FC236}">
                <a16:creationId xmlns:a16="http://schemas.microsoft.com/office/drawing/2014/main" id="{9321BDD4-4D6D-4B40-215D-D9217E0D7A32}"/>
              </a:ext>
            </a:extLst>
          </p:cNvPr>
          <p:cNvSpPr>
            <a:spLocks noGrp="1"/>
          </p:cNvSpPr>
          <p:nvPr>
            <p:ph idx="1"/>
          </p:nvPr>
        </p:nvSpPr>
        <p:spPr>
          <a:xfrm>
            <a:off x="838200" y="1589759"/>
            <a:ext cx="10515600" cy="4472374"/>
          </a:xfrm>
        </p:spPr>
        <p:txBody>
          <a:bodyPr vert="horz" lIns="91440" tIns="45720" rIns="91440" bIns="45720" rtlCol="0" anchor="t">
            <a:normAutofit fontScale="92500" lnSpcReduction="20000"/>
          </a:bodyPr>
          <a:lstStyle/>
          <a:p>
            <a:pPr marL="0" indent="0">
              <a:lnSpc>
                <a:spcPct val="100000"/>
              </a:lnSpc>
              <a:spcBef>
                <a:spcPts val="0"/>
              </a:spcBef>
              <a:buNone/>
            </a:pPr>
            <a:r>
              <a:rPr lang="en-US" b="1"/>
              <a:t>Relevant, rapid, and rigorous:</a:t>
            </a:r>
          </a:p>
          <a:p>
            <a:pPr marL="0" indent="0">
              <a:lnSpc>
                <a:spcPct val="100000"/>
              </a:lnSpc>
              <a:spcBef>
                <a:spcPts val="0"/>
              </a:spcBef>
              <a:buNone/>
            </a:pPr>
            <a:r>
              <a:rPr lang="en-US"/>
              <a:t>On issues desired by decision makers, are brief and can be widely used, quickly analyzed, and are actionable</a:t>
            </a:r>
          </a:p>
          <a:p>
            <a:pPr marL="0" indent="0">
              <a:lnSpc>
                <a:spcPct val="100000"/>
              </a:lnSpc>
              <a:spcBef>
                <a:spcPts val="0"/>
              </a:spcBef>
              <a:buNone/>
            </a:pPr>
            <a:endParaRPr lang="en-US"/>
          </a:p>
          <a:p>
            <a:pPr marL="0" indent="0">
              <a:lnSpc>
                <a:spcPct val="100000"/>
              </a:lnSpc>
              <a:spcBef>
                <a:spcPts val="0"/>
              </a:spcBef>
              <a:buNone/>
            </a:pPr>
            <a:r>
              <a:rPr lang="en-US" b="1"/>
              <a:t>As opposed to psychometrically superb but not usable:</a:t>
            </a:r>
          </a:p>
          <a:p>
            <a:pPr marL="0" indent="0">
              <a:lnSpc>
                <a:spcPct val="100000"/>
              </a:lnSpc>
              <a:spcBef>
                <a:spcPts val="0"/>
              </a:spcBef>
              <a:buNone/>
            </a:pPr>
            <a:r>
              <a:rPr lang="en-US" i="1"/>
              <a:t>‘Beautiful measures’ </a:t>
            </a:r>
            <a:r>
              <a:rPr lang="en-US"/>
              <a:t>(often extremely long, burdensome surveys, inequitable completion) that no real-world setting could use</a:t>
            </a:r>
          </a:p>
          <a:p>
            <a:pPr marL="0" indent="0">
              <a:lnSpc>
                <a:spcPct val="100000"/>
              </a:lnSpc>
              <a:spcBef>
                <a:spcPts val="0"/>
              </a:spcBef>
              <a:buNone/>
            </a:pPr>
            <a:endParaRPr lang="en-US"/>
          </a:p>
          <a:p>
            <a:pPr marL="0" indent="0">
              <a:lnSpc>
                <a:spcPct val="100000"/>
              </a:lnSpc>
              <a:spcBef>
                <a:spcPts val="0"/>
              </a:spcBef>
              <a:buNone/>
            </a:pPr>
            <a:endParaRPr lang="en-US"/>
          </a:p>
          <a:p>
            <a:pPr marL="0" indent="0">
              <a:lnSpc>
                <a:spcPct val="100000"/>
              </a:lnSpc>
              <a:spcBef>
                <a:spcPts val="0"/>
              </a:spcBef>
              <a:buNone/>
            </a:pPr>
            <a:endParaRPr lang="en-US"/>
          </a:p>
          <a:p>
            <a:pPr marL="0" indent="0">
              <a:lnSpc>
                <a:spcPct val="100000"/>
              </a:lnSpc>
              <a:spcBef>
                <a:spcPts val="0"/>
              </a:spcBef>
              <a:buNone/>
            </a:pPr>
            <a:r>
              <a:rPr lang="en-US" b="1"/>
              <a:t>The future for pragmatic assessment is bright- </a:t>
            </a:r>
            <a:r>
              <a:rPr lang="en-US"/>
              <a:t>with more rapid qualitative assessment, use of AI for coding of observations, computer adaptive testing to dramatically shorten surveys</a:t>
            </a:r>
          </a:p>
          <a:p>
            <a:pPr marL="0" indent="0">
              <a:lnSpc>
                <a:spcPct val="100000"/>
              </a:lnSpc>
              <a:spcBef>
                <a:spcPts val="0"/>
              </a:spcBef>
              <a:buNone/>
            </a:pPr>
            <a:endParaRPr lang="en-US"/>
          </a:p>
        </p:txBody>
      </p:sp>
      <p:sp>
        <p:nvSpPr>
          <p:cNvPr id="4" name="TextBox 3">
            <a:extLst>
              <a:ext uri="{FF2B5EF4-FFF2-40B4-BE49-F238E27FC236}">
                <a16:creationId xmlns:a16="http://schemas.microsoft.com/office/drawing/2014/main" id="{9A243942-4021-BEEB-37F8-8F29C9D5FD90}"/>
              </a:ext>
            </a:extLst>
          </p:cNvPr>
          <p:cNvSpPr txBox="1"/>
          <p:nvPr/>
        </p:nvSpPr>
        <p:spPr>
          <a:xfrm>
            <a:off x="317500" y="6334780"/>
            <a:ext cx="11792607" cy="523220"/>
          </a:xfrm>
          <a:prstGeom prst="rect">
            <a:avLst/>
          </a:prstGeom>
          <a:noFill/>
        </p:spPr>
        <p:txBody>
          <a:bodyPr wrap="square" rtlCol="0">
            <a:spAutoFit/>
          </a:bodyPr>
          <a:lstStyle/>
          <a:p>
            <a:r>
              <a:rPr lang="en-US" sz="1400">
                <a:solidFill>
                  <a:schemeClr val="bg2">
                    <a:lumMod val="50000"/>
                  </a:schemeClr>
                </a:solidFill>
              </a:rPr>
              <a:t>Riley W.T., et al. Rapid, responsive, relevant (R3) research. </a:t>
            </a:r>
            <a:r>
              <a:rPr lang="en-US" sz="1400" i="1">
                <a:solidFill>
                  <a:schemeClr val="bg2">
                    <a:lumMod val="50000"/>
                  </a:schemeClr>
                </a:solidFill>
              </a:rPr>
              <a:t>Clin </a:t>
            </a:r>
            <a:r>
              <a:rPr lang="en-US" sz="1400" i="1" err="1">
                <a:solidFill>
                  <a:schemeClr val="bg2">
                    <a:lumMod val="50000"/>
                  </a:schemeClr>
                </a:solidFill>
              </a:rPr>
              <a:t>Transl</a:t>
            </a:r>
            <a:r>
              <a:rPr lang="en-US" sz="1400" i="1">
                <a:solidFill>
                  <a:schemeClr val="bg2">
                    <a:lumMod val="50000"/>
                  </a:schemeClr>
                </a:solidFill>
              </a:rPr>
              <a:t> Med. </a:t>
            </a:r>
            <a:r>
              <a:rPr lang="en-US" sz="1400">
                <a:solidFill>
                  <a:schemeClr val="bg2">
                    <a:lumMod val="50000"/>
                  </a:schemeClr>
                </a:solidFill>
              </a:rPr>
              <a:t>2013 May 10;2(1):10. </a:t>
            </a:r>
            <a:r>
              <a:rPr lang="en-US" sz="1400" err="1">
                <a:solidFill>
                  <a:schemeClr val="bg2">
                    <a:lumMod val="50000"/>
                  </a:schemeClr>
                </a:solidFill>
              </a:rPr>
              <a:t>doi</a:t>
            </a:r>
            <a:r>
              <a:rPr lang="en-US" sz="1400">
                <a:solidFill>
                  <a:schemeClr val="bg2">
                    <a:lumMod val="50000"/>
                  </a:schemeClr>
                </a:solidFill>
              </a:rPr>
              <a:t>: 10.1186/2001-1326-2-10.</a:t>
            </a:r>
          </a:p>
          <a:p>
            <a:r>
              <a:rPr lang="en-US" sz="1400">
                <a:solidFill>
                  <a:schemeClr val="bg1">
                    <a:lumMod val="50000"/>
                  </a:schemeClr>
                </a:solidFill>
              </a:rPr>
              <a:t>Weiner, B. J., et al. (2017). Psychometric assessment of three newly developed... </a:t>
            </a:r>
            <a:r>
              <a:rPr lang="en-US" sz="1400" i="1" err="1">
                <a:solidFill>
                  <a:schemeClr val="bg1">
                    <a:lumMod val="50000"/>
                  </a:schemeClr>
                </a:solidFill>
              </a:rPr>
              <a:t>Impl</a:t>
            </a:r>
            <a:r>
              <a:rPr lang="en-US" sz="1400" i="1">
                <a:solidFill>
                  <a:schemeClr val="bg1">
                    <a:lumMod val="50000"/>
                  </a:schemeClr>
                </a:solidFill>
              </a:rPr>
              <a:t> Sc</a:t>
            </a:r>
            <a:r>
              <a:rPr lang="en-US" sz="1400">
                <a:solidFill>
                  <a:schemeClr val="bg1">
                    <a:lumMod val="50000"/>
                  </a:schemeClr>
                </a:solidFill>
              </a:rPr>
              <a:t>,</a:t>
            </a:r>
            <a:r>
              <a:rPr lang="en-US" sz="1400" i="1">
                <a:solidFill>
                  <a:schemeClr val="bg1">
                    <a:lumMod val="50000"/>
                  </a:schemeClr>
                </a:solidFill>
              </a:rPr>
              <a:t> 12</a:t>
            </a:r>
            <a:r>
              <a:rPr lang="en-US" sz="1400">
                <a:solidFill>
                  <a:schemeClr val="bg1">
                    <a:lumMod val="50000"/>
                  </a:schemeClr>
                </a:solidFill>
              </a:rPr>
              <a:t>(1). https://doi.org/10.1186/s13012-017-0635-3 </a:t>
            </a:r>
          </a:p>
        </p:txBody>
      </p:sp>
      <p:sp>
        <p:nvSpPr>
          <p:cNvPr id="6" name="Rectangle 5">
            <a:extLst>
              <a:ext uri="{FF2B5EF4-FFF2-40B4-BE49-F238E27FC236}">
                <a16:creationId xmlns:a16="http://schemas.microsoft.com/office/drawing/2014/main" id="{011FF32F-B2D4-9BE1-DC1D-8C2FC22C3466}"/>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Assessment</a:t>
            </a:r>
          </a:p>
        </p:txBody>
      </p:sp>
    </p:spTree>
    <p:extLst>
      <p:ext uri="{BB962C8B-B14F-4D97-AF65-F5344CB8AC3E}">
        <p14:creationId xmlns:p14="http://schemas.microsoft.com/office/powerpoint/2010/main" val="141997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F006FC-E4BC-2543-80E2-64CCF0BCC889}"/>
              </a:ext>
            </a:extLst>
          </p:cNvPr>
          <p:cNvSpPr>
            <a:spLocks noGrp="1"/>
          </p:cNvSpPr>
          <p:nvPr>
            <p:ph type="title" idx="4294967295"/>
          </p:nvPr>
        </p:nvSpPr>
        <p:spPr>
          <a:xfrm>
            <a:off x="645360" y="507729"/>
            <a:ext cx="12063412" cy="674627"/>
          </a:xfrm>
        </p:spPr>
        <p:txBody>
          <a:bodyPr vert="horz" lIns="91440" tIns="45720" rIns="91440" bIns="45720" rtlCol="0" anchor="ctr">
            <a:normAutofit/>
          </a:bodyPr>
          <a:lstStyle/>
          <a:p>
            <a:r>
              <a:rPr lang="en-US" sz="4000" b="1">
                <a:cs typeface="Arial" panose="020B0604020202020204" pitchFamily="34" charset="0"/>
              </a:rPr>
              <a:t>Pragmatic Measures</a:t>
            </a:r>
            <a:r>
              <a:rPr lang="en-US" sz="4000">
                <a:cs typeface="Arial" panose="020B0604020202020204" pitchFamily="34" charset="0"/>
              </a:rPr>
              <a:t>- ala Glasgow and Riley (2013)</a:t>
            </a:r>
          </a:p>
        </p:txBody>
      </p:sp>
      <p:sp>
        <p:nvSpPr>
          <p:cNvPr id="112643" name="TextBox 3">
            <a:extLst>
              <a:ext uri="{FF2B5EF4-FFF2-40B4-BE49-F238E27FC236}">
                <a16:creationId xmlns:a16="http://schemas.microsoft.com/office/drawing/2014/main" id="{E2C040D0-A96F-9547-B623-8AE576D68B67}"/>
              </a:ext>
            </a:extLst>
          </p:cNvPr>
          <p:cNvSpPr txBox="1">
            <a:spLocks noChangeArrowheads="1"/>
          </p:cNvSpPr>
          <p:nvPr/>
        </p:nvSpPr>
        <p:spPr bwMode="auto">
          <a:xfrm>
            <a:off x="1143000" y="64008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schemeClr val="bg1"/>
                </a:solidFill>
              </a:rPr>
              <a:t>Glasgow, RE &amp; Riley, WT. Pragmatic measures…</a:t>
            </a:r>
            <a:r>
              <a:rPr lang="en-US" altLang="en-US" sz="1600" i="1">
                <a:solidFill>
                  <a:schemeClr val="bg1"/>
                </a:solidFill>
              </a:rPr>
              <a:t> Am J Prev Med  </a:t>
            </a:r>
            <a:r>
              <a:rPr lang="en-US" altLang="en-US" sz="1600">
                <a:solidFill>
                  <a:schemeClr val="bg1"/>
                </a:solidFill>
              </a:rPr>
              <a:t>2013; 45(2): 237–243.</a:t>
            </a:r>
            <a:r>
              <a:rPr lang="en-US" altLang="en-US">
                <a:solidFill>
                  <a:schemeClr val="bg1"/>
                </a:solidFill>
              </a:rPr>
              <a:t> </a:t>
            </a:r>
          </a:p>
          <a:p>
            <a:pPr marL="0" lvl="1"/>
            <a:endParaRPr lang="en-US" altLang="en-US" sz="1400">
              <a:latin typeface="Calibri" panose="020F0502020204030204" pitchFamily="34" charset="0"/>
            </a:endParaRPr>
          </a:p>
        </p:txBody>
      </p:sp>
      <p:sp>
        <p:nvSpPr>
          <p:cNvPr id="2" name="TextBox 1">
            <a:extLst>
              <a:ext uri="{FF2B5EF4-FFF2-40B4-BE49-F238E27FC236}">
                <a16:creationId xmlns:a16="http://schemas.microsoft.com/office/drawing/2014/main" id="{004896A6-1810-6F42-BC0A-92D4C0C486F0}"/>
              </a:ext>
            </a:extLst>
          </p:cNvPr>
          <p:cNvSpPr txBox="1"/>
          <p:nvPr/>
        </p:nvSpPr>
        <p:spPr>
          <a:xfrm>
            <a:off x="317500" y="6273225"/>
            <a:ext cx="10906736" cy="584775"/>
          </a:xfrm>
          <a:prstGeom prst="rect">
            <a:avLst/>
          </a:prstGeom>
          <a:noFill/>
        </p:spPr>
        <p:txBody>
          <a:bodyPr wrap="square" rtlCol="0">
            <a:spAutoFit/>
          </a:bodyPr>
          <a:lstStyle/>
          <a:p>
            <a:r>
              <a:rPr lang="en-US" sz="1400">
                <a:solidFill>
                  <a:schemeClr val="bg2">
                    <a:lumMod val="50000"/>
                  </a:schemeClr>
                </a:solidFill>
              </a:rPr>
              <a:t>Glasgow, R.E. and Riley, W.T. (2013) </a:t>
            </a:r>
            <a:r>
              <a:rPr lang="en-US" altLang="en-US" sz="1400">
                <a:solidFill>
                  <a:schemeClr val="bg2">
                    <a:lumMod val="50000"/>
                  </a:schemeClr>
                </a:solidFill>
              </a:rPr>
              <a:t>WT. Pragmatic measures…</a:t>
            </a:r>
            <a:r>
              <a:rPr lang="en-US" altLang="en-US" sz="1400" i="1">
                <a:solidFill>
                  <a:schemeClr val="bg2">
                    <a:lumMod val="50000"/>
                  </a:schemeClr>
                </a:solidFill>
              </a:rPr>
              <a:t> </a:t>
            </a:r>
            <a:r>
              <a:rPr lang="en-US" sz="1400" i="1">
                <a:solidFill>
                  <a:schemeClr val="bg2">
                    <a:lumMod val="50000"/>
                  </a:schemeClr>
                </a:solidFill>
              </a:rPr>
              <a:t>Am J Prev Med </a:t>
            </a:r>
            <a:r>
              <a:rPr lang="en-US" sz="1400">
                <a:solidFill>
                  <a:schemeClr val="bg2">
                    <a:lumMod val="50000"/>
                  </a:schemeClr>
                </a:solidFill>
              </a:rPr>
              <a:t>2013;45(2):237–243). </a:t>
            </a:r>
            <a:r>
              <a:rPr lang="en-US" sz="1400" err="1">
                <a:solidFill>
                  <a:schemeClr val="bg2">
                    <a:lumMod val="50000"/>
                  </a:schemeClr>
                </a:solidFill>
              </a:rPr>
              <a:t>doi</a:t>
            </a:r>
            <a:r>
              <a:rPr lang="en-US" sz="1400">
                <a:solidFill>
                  <a:schemeClr val="bg2">
                    <a:lumMod val="50000"/>
                  </a:schemeClr>
                </a:solidFill>
              </a:rPr>
              <a:t>: 10.1016/j.amepre.2013.03.010</a:t>
            </a:r>
            <a:r>
              <a:rPr lang="en-US"/>
              <a:t>. </a:t>
            </a:r>
            <a:r>
              <a:rPr lang="en-US" sz="1400" i="1">
                <a:solidFill>
                  <a:schemeClr val="bg2">
                    <a:lumMod val="50000"/>
                  </a:schemeClr>
                </a:solidFill>
              </a:rPr>
              <a:t>https://dissemination-</a:t>
            </a:r>
            <a:r>
              <a:rPr lang="en-US" sz="1400" i="1" err="1">
                <a:solidFill>
                  <a:schemeClr val="bg2">
                    <a:lumMod val="50000"/>
                  </a:schemeClr>
                </a:solidFill>
              </a:rPr>
              <a:t>implementation.org</a:t>
            </a:r>
            <a:r>
              <a:rPr lang="en-US" sz="1400" i="1">
                <a:solidFill>
                  <a:schemeClr val="bg2">
                    <a:lumMod val="50000"/>
                  </a:schemeClr>
                </a:solidFill>
              </a:rPr>
              <a:t> </a:t>
            </a:r>
          </a:p>
        </p:txBody>
      </p:sp>
      <p:sp>
        <p:nvSpPr>
          <p:cNvPr id="5" name="Rectangle 4">
            <a:extLst>
              <a:ext uri="{FF2B5EF4-FFF2-40B4-BE49-F238E27FC236}">
                <a16:creationId xmlns:a16="http://schemas.microsoft.com/office/drawing/2014/main" id="{6D63EDCD-2034-7C5E-76C2-9EFE16774A60}"/>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Assessment</a:t>
            </a:r>
          </a:p>
        </p:txBody>
      </p:sp>
      <p:graphicFrame>
        <p:nvGraphicFramePr>
          <p:cNvPr id="7" name="Table 6">
            <a:extLst>
              <a:ext uri="{FF2B5EF4-FFF2-40B4-BE49-F238E27FC236}">
                <a16:creationId xmlns:a16="http://schemas.microsoft.com/office/drawing/2014/main" id="{AA2BFA77-854F-0FE5-F125-2BD7AE6DDB1A}"/>
              </a:ext>
            </a:extLst>
          </p:cNvPr>
          <p:cNvGraphicFramePr>
            <a:graphicFrameLocks noGrp="1"/>
          </p:cNvGraphicFramePr>
          <p:nvPr>
            <p:extLst>
              <p:ext uri="{D42A27DB-BD31-4B8C-83A1-F6EECF244321}">
                <p14:modId xmlns:p14="http://schemas.microsoft.com/office/powerpoint/2010/main" val="1757962960"/>
              </p:ext>
            </p:extLst>
          </p:nvPr>
        </p:nvGraphicFramePr>
        <p:xfrm>
          <a:off x="757727" y="1688123"/>
          <a:ext cx="10906736" cy="3869597"/>
        </p:xfrm>
        <a:graphic>
          <a:graphicData uri="http://schemas.openxmlformats.org/drawingml/2006/table">
            <a:tbl>
              <a:tblPr firstRow="1" bandRow="1">
                <a:tableStyleId>{3B4B98B0-60AC-42C2-AFA5-B58CD77FA1E5}</a:tableStyleId>
              </a:tblPr>
              <a:tblGrid>
                <a:gridCol w="5524167">
                  <a:extLst>
                    <a:ext uri="{9D8B030D-6E8A-4147-A177-3AD203B41FA5}">
                      <a16:colId xmlns:a16="http://schemas.microsoft.com/office/drawing/2014/main" val="2981749640"/>
                    </a:ext>
                  </a:extLst>
                </a:gridCol>
                <a:gridCol w="5382569">
                  <a:extLst>
                    <a:ext uri="{9D8B030D-6E8A-4147-A177-3AD203B41FA5}">
                      <a16:colId xmlns:a16="http://schemas.microsoft.com/office/drawing/2014/main" val="780906774"/>
                    </a:ext>
                  </a:extLst>
                </a:gridCol>
              </a:tblGrid>
              <a:tr h="3869597">
                <a:tc>
                  <a:txBody>
                    <a:bodyPr/>
                    <a:lstStyle/>
                    <a:p>
                      <a:pPr marL="0" indent="0" algn="l" defTabSz="914400" rtl="0" eaLnBrk="1" latinLnBrk="0" hangingPunct="1">
                        <a:spcBef>
                          <a:spcPts val="0"/>
                        </a:spcBef>
                        <a:buClr>
                          <a:srgbClr val="0070C0"/>
                        </a:buClr>
                        <a:buNone/>
                      </a:pPr>
                      <a:r>
                        <a:rPr lang="en-US" sz="2800" b="1" kern="1200">
                          <a:solidFill>
                            <a:schemeClr val="tx1"/>
                          </a:solidFill>
                        </a:rPr>
                        <a:t>Required Criteria</a:t>
                      </a:r>
                    </a:p>
                    <a:p>
                      <a:pPr marL="0" indent="0" algn="l" defTabSz="914400" rtl="0" eaLnBrk="1" latinLnBrk="0" hangingPunct="1">
                        <a:spcBef>
                          <a:spcPts val="0"/>
                        </a:spcBef>
                        <a:buClr>
                          <a:srgbClr val="0070C0"/>
                        </a:buClr>
                        <a:buNone/>
                      </a:pPr>
                      <a:endParaRPr lang="en-US" sz="2800" b="1" kern="1200">
                        <a:solidFill>
                          <a:schemeClr val="tx1"/>
                        </a:solidFill>
                      </a:endParaRPr>
                    </a:p>
                    <a:p>
                      <a:pPr marL="176213" lvl="3" indent="-176213" algn="l" defTabSz="914400" rtl="0" eaLnBrk="1" latinLnBrk="0" hangingPunct="1">
                        <a:spcBef>
                          <a:spcPts val="0"/>
                        </a:spcBef>
                        <a:buClrTx/>
                        <a:buFont typeface="Arial" panose="020B0604020202020204" pitchFamily="34" charset="0"/>
                        <a:buChar char="•"/>
                      </a:pPr>
                      <a:r>
                        <a:rPr lang="en-US" sz="2400" b="0" kern="1200">
                          <a:solidFill>
                            <a:schemeClr val="tx1"/>
                          </a:solidFill>
                        </a:rPr>
                        <a:t>Important to key partners</a:t>
                      </a:r>
                    </a:p>
                    <a:p>
                      <a:pPr marL="176213" lvl="3" indent="-176213" algn="l" defTabSz="914400" rtl="0" eaLnBrk="1" latinLnBrk="0" hangingPunct="1">
                        <a:spcBef>
                          <a:spcPts val="0"/>
                        </a:spcBef>
                        <a:buClrTx/>
                        <a:buFont typeface="Arial" panose="020B0604020202020204" pitchFamily="34" charset="0"/>
                        <a:buChar char="•"/>
                      </a:pPr>
                      <a:r>
                        <a:rPr lang="en-US" sz="2400" b="0" kern="1200">
                          <a:solidFill>
                            <a:schemeClr val="tx1"/>
                          </a:solidFill>
                        </a:rPr>
                        <a:t>Brief, burden is low to moderate</a:t>
                      </a:r>
                    </a:p>
                    <a:p>
                      <a:pPr marL="176213" lvl="3" indent="-176213" algn="l" defTabSz="914400" rtl="0" eaLnBrk="1" latinLnBrk="0" hangingPunct="1">
                        <a:spcBef>
                          <a:spcPts val="0"/>
                        </a:spcBef>
                        <a:buClrTx/>
                        <a:buFont typeface="Arial" panose="020B0604020202020204" pitchFamily="34" charset="0"/>
                        <a:buChar char="•"/>
                      </a:pPr>
                      <a:r>
                        <a:rPr lang="en-US" sz="2400" b="0" kern="1200">
                          <a:solidFill>
                            <a:schemeClr val="tx1"/>
                          </a:solidFill>
                        </a:rPr>
                        <a:t>Broadly applicable, has norms to interpret</a:t>
                      </a:r>
                    </a:p>
                    <a:p>
                      <a:pPr marL="176213" lvl="3" indent="-176213" algn="l" defTabSz="914400" rtl="0" eaLnBrk="1" latinLnBrk="0" hangingPunct="1">
                        <a:spcBef>
                          <a:spcPts val="0"/>
                        </a:spcBef>
                        <a:buClrTx/>
                        <a:buFont typeface="Arial" panose="020B0604020202020204" pitchFamily="34" charset="0"/>
                        <a:buChar char="•"/>
                      </a:pPr>
                      <a:r>
                        <a:rPr lang="en-US" sz="2400" b="1" kern="1200">
                          <a:solidFill>
                            <a:schemeClr val="tx1"/>
                          </a:solidFill>
                        </a:rPr>
                        <a:t>Sensitive to change</a:t>
                      </a:r>
                    </a:p>
                    <a:p>
                      <a:pPr marL="176213" lvl="3" indent="-176213" algn="l" defTabSz="914400" rtl="0" eaLnBrk="1" latinLnBrk="0" hangingPunct="1">
                        <a:spcBef>
                          <a:spcPts val="0"/>
                        </a:spcBef>
                        <a:buClrTx/>
                        <a:buFont typeface="Arial" panose="020B0604020202020204" pitchFamily="34" charset="0"/>
                        <a:buChar char="•"/>
                      </a:pPr>
                      <a:r>
                        <a:rPr lang="en-US" sz="2400" b="1" kern="1200">
                          <a:solidFill>
                            <a:schemeClr val="tx1"/>
                          </a:solidFill>
                        </a:rPr>
                        <a:t>Actionable</a:t>
                      </a:r>
                      <a:r>
                        <a:rPr lang="en-US" sz="2400" b="0" kern="1200">
                          <a:solidFill>
                            <a:schemeClr val="tx1"/>
                          </a:solidFill>
                        </a:rPr>
                        <a:t> (not in original list)</a:t>
                      </a:r>
                    </a:p>
                  </a:txBody>
                  <a:tcPr anchor="ctr"/>
                </a:tc>
                <a:tc>
                  <a:txBody>
                    <a:bodyPr/>
                    <a:lstStyle/>
                    <a:p>
                      <a:r>
                        <a:rPr lang="en-US" sz="2800">
                          <a:solidFill>
                            <a:schemeClr val="tx1"/>
                          </a:solidFill>
                        </a:rPr>
                        <a:t>Additional Criteria</a:t>
                      </a:r>
                    </a:p>
                    <a:p>
                      <a:endParaRPr lang="en-US" sz="2800">
                        <a:solidFill>
                          <a:schemeClr val="tx1"/>
                        </a:solidFill>
                      </a:endParaRPr>
                    </a:p>
                    <a:p>
                      <a:pPr marL="285750" indent="-285750">
                        <a:buFont typeface="Arial" panose="020B0604020202020204" pitchFamily="34" charset="0"/>
                        <a:buChar char="•"/>
                      </a:pPr>
                      <a:r>
                        <a:rPr lang="en-US" sz="2400" b="0">
                          <a:solidFill>
                            <a:schemeClr val="tx1"/>
                          </a:solidFill>
                        </a:rPr>
                        <a:t>Low probability of harm</a:t>
                      </a:r>
                    </a:p>
                    <a:p>
                      <a:pPr marL="285750" indent="-285750">
                        <a:buFont typeface="Arial" panose="020B0604020202020204" pitchFamily="34" charset="0"/>
                        <a:buChar char="•"/>
                      </a:pPr>
                      <a:r>
                        <a:rPr lang="en-US" sz="2400" b="0">
                          <a:solidFill>
                            <a:schemeClr val="tx1"/>
                          </a:solidFill>
                        </a:rPr>
                        <a:t>Addresses public health or quality of care goal(s)</a:t>
                      </a:r>
                    </a:p>
                    <a:p>
                      <a:pPr marL="285750" indent="-285750">
                        <a:buFont typeface="Arial" panose="020B0604020202020204" pitchFamily="34" charset="0"/>
                        <a:buChar char="•"/>
                      </a:pPr>
                      <a:r>
                        <a:rPr lang="en-US" sz="2400" b="0">
                          <a:solidFill>
                            <a:schemeClr val="tx1"/>
                          </a:solidFill>
                        </a:rPr>
                        <a:t>Related to theory or model</a:t>
                      </a:r>
                    </a:p>
                    <a:p>
                      <a:pPr marL="285750" indent="-285750">
                        <a:buFont typeface="Arial" panose="020B0604020202020204" pitchFamily="34" charset="0"/>
                        <a:buChar char="•"/>
                      </a:pPr>
                      <a:r>
                        <a:rPr lang="en-US" sz="2400" b="0">
                          <a:solidFill>
                            <a:schemeClr val="tx1"/>
                          </a:solidFill>
                        </a:rPr>
                        <a:t>“Maps” to “gold standard” metric or measure</a:t>
                      </a:r>
                    </a:p>
                  </a:txBody>
                  <a:tcPr anchor="ctr"/>
                </a:tc>
                <a:extLst>
                  <a:ext uri="{0D108BD9-81ED-4DB2-BD59-A6C34878D82A}">
                    <a16:rowId xmlns:a16="http://schemas.microsoft.com/office/drawing/2014/main" val="3714456850"/>
                  </a:ext>
                </a:extLst>
              </a:tr>
            </a:tbl>
          </a:graphicData>
        </a:graphic>
      </p:graphicFrame>
    </p:spTree>
    <p:extLst>
      <p:ext uri="{BB962C8B-B14F-4D97-AF65-F5344CB8AC3E}">
        <p14:creationId xmlns:p14="http://schemas.microsoft.com/office/powerpoint/2010/main" val="4174615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10">
            <a:extLst>
              <a:ext uri="{FF2B5EF4-FFF2-40B4-BE49-F238E27FC236}">
                <a16:creationId xmlns:a16="http://schemas.microsoft.com/office/drawing/2014/main" id="{FCCF3892-11A6-9471-AB23-C73ED20055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013" y="139702"/>
            <a:ext cx="5592284" cy="207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6">
            <a:extLst>
              <a:ext uri="{FF2B5EF4-FFF2-40B4-BE49-F238E27FC236}">
                <a16:creationId xmlns:a16="http://schemas.microsoft.com/office/drawing/2014/main" id="{B080EB8B-5E13-57C5-AE1C-284007503641}"/>
              </a:ext>
            </a:extLst>
          </p:cNvPr>
          <p:cNvSpPr>
            <a:spLocks noChangeArrowheads="1"/>
          </p:cNvSpPr>
          <p:nvPr/>
        </p:nvSpPr>
        <p:spPr bwMode="auto">
          <a:xfrm>
            <a:off x="1149115" y="2498040"/>
            <a:ext cx="5127351" cy="4142673"/>
          </a:xfrm>
          <a:prstGeom prst="rect">
            <a:avLst/>
          </a:prstGeom>
          <a:noFill/>
          <a:ln>
            <a:noFill/>
          </a:ln>
        </p:spPr>
        <p:txBody>
          <a:bodyPr wrap="square">
            <a:spAutoFit/>
          </a:bodyPr>
          <a:lstStyle>
            <a:lvl1pPr marL="342900" indent="-342900">
              <a:lnSpc>
                <a:spcPct val="95000"/>
              </a:lnSpc>
              <a:spcBef>
                <a:spcPct val="35000"/>
              </a:spcBef>
              <a:buClr>
                <a:schemeClr val="tx2"/>
              </a:buClr>
              <a:buFont typeface="Wingdings" pitchFamily="2" charset="2"/>
              <a:buChar char="§"/>
              <a:defRPr sz="2400">
                <a:solidFill>
                  <a:schemeClr val="tx1"/>
                </a:solidFill>
                <a:latin typeface="Arial Narrow" panose="020B0604020202020204" pitchFamily="34" charset="0"/>
                <a:ea typeface="MS PGothic" panose="020B0600070205080204" pitchFamily="34" charset="-128"/>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4020202020204" pitchFamily="34" charset="0"/>
                <a:ea typeface="Arial" panose="020B0604020202020204" pitchFamily="34" charset="0"/>
                <a:cs typeface="Arial" panose="020B0604020202020204" pitchFamily="34" charset="0"/>
              </a:defRPr>
            </a:lvl2pPr>
            <a:lvl3pPr marL="1143000" indent="-228600">
              <a:lnSpc>
                <a:spcPct val="95000"/>
              </a:lnSpc>
              <a:spcBef>
                <a:spcPct val="35000"/>
              </a:spcBef>
              <a:buClr>
                <a:schemeClr val="tx2"/>
              </a:buClr>
              <a:buFont typeface="Wingdings" pitchFamily="2" charset="2"/>
              <a:buChar char="§"/>
              <a:defRPr>
                <a:solidFill>
                  <a:schemeClr val="tx1"/>
                </a:solidFill>
                <a:latin typeface="Arial Narrow" panose="020B0604020202020204" pitchFamily="34" charset="0"/>
                <a:ea typeface="Arial" panose="020B0604020202020204" pitchFamily="34" charset="0"/>
                <a:cs typeface="Arial" panose="020B0604020202020204" pitchFamily="34" charset="0"/>
              </a:defRPr>
            </a:lvl3pPr>
            <a:lvl4pPr marL="228600" indent="-228600">
              <a:lnSpc>
                <a:spcPct val="95000"/>
              </a:lnSpc>
              <a:spcBef>
                <a:spcPct val="35000"/>
              </a:spcBef>
              <a:buClr>
                <a:schemeClr val="tx2"/>
              </a:buClr>
              <a:buChar char="–"/>
              <a:defRPr sz="1600">
                <a:solidFill>
                  <a:schemeClr val="tx1"/>
                </a:solidFill>
                <a:latin typeface="Arial Narrow" panose="020B0604020202020204" pitchFamily="34" charset="0"/>
                <a:ea typeface="Arial" panose="020B060402020202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4020202020204" pitchFamily="34" charset="0"/>
                <a:ea typeface="Arial" panose="020B0604020202020204" pitchFamily="34" charset="0"/>
                <a:cs typeface="Arial" panose="020B0604020202020204" pitchFamily="34" charset="0"/>
              </a:defRPr>
            </a:lvl9pPr>
          </a:lstStyle>
          <a:p>
            <a:pPr marL="0" lvl="0" indent="0">
              <a:buClrTx/>
              <a:buNone/>
            </a:pPr>
            <a:r>
              <a:rPr lang="en-US" altLang="en-US" sz="3200" u="sng">
                <a:latin typeface="+mn-lt"/>
                <a:ea typeface="+mn-ea"/>
                <a:cs typeface="+mn-cs"/>
              </a:rPr>
              <a:t>Subjective (partner facing)</a:t>
            </a:r>
          </a:p>
          <a:p>
            <a:pPr>
              <a:buClrTx/>
              <a:buFont typeface="Arial" panose="020B0604020202020204" pitchFamily="34" charset="0"/>
              <a:buChar char="•"/>
            </a:pPr>
            <a:r>
              <a:rPr lang="en-US" altLang="en-US">
                <a:latin typeface="+mn-lt"/>
                <a:ea typeface="+mn-ea"/>
                <a:cs typeface="+mn-cs"/>
              </a:rPr>
              <a:t>Acceptable</a:t>
            </a:r>
          </a:p>
          <a:p>
            <a:pPr>
              <a:buClrTx/>
              <a:buFont typeface="Arial" panose="020B0604020202020204" pitchFamily="34" charset="0"/>
              <a:buChar char="•"/>
            </a:pPr>
            <a:r>
              <a:rPr lang="en-US" altLang="en-US">
                <a:latin typeface="+mn-lt"/>
                <a:ea typeface="+mn-ea"/>
                <a:cs typeface="+mn-cs"/>
              </a:rPr>
              <a:t>Offers relative advantage over existing methods</a:t>
            </a:r>
          </a:p>
          <a:p>
            <a:pPr>
              <a:buClrTx/>
              <a:buFont typeface="Arial" panose="020B0604020202020204" pitchFamily="34" charset="0"/>
              <a:buChar char="•"/>
            </a:pPr>
            <a:r>
              <a:rPr lang="en-US" altLang="en-US">
                <a:latin typeface="+mn-lt"/>
                <a:ea typeface="+mn-ea"/>
                <a:cs typeface="+mn-cs"/>
              </a:rPr>
              <a:t>Completed with ease</a:t>
            </a:r>
          </a:p>
          <a:p>
            <a:pPr>
              <a:buClrTx/>
              <a:buFont typeface="Arial" panose="020B0604020202020204" pitchFamily="34" charset="0"/>
              <a:buChar char="•"/>
            </a:pPr>
            <a:r>
              <a:rPr lang="en-US" altLang="en-US">
                <a:latin typeface="+mn-lt"/>
                <a:ea typeface="+mn-ea"/>
                <a:cs typeface="+mn-cs"/>
              </a:rPr>
              <a:t>Appropriate</a:t>
            </a:r>
          </a:p>
          <a:p>
            <a:pPr>
              <a:buClrTx/>
              <a:buFont typeface="Arial" panose="020B0604020202020204" pitchFamily="34" charset="0"/>
              <a:buChar char="•"/>
            </a:pPr>
            <a:r>
              <a:rPr lang="en-US" altLang="en-US" b="1">
                <a:latin typeface="+mn-lt"/>
                <a:ea typeface="+mn-ea"/>
                <a:cs typeface="+mn-cs"/>
              </a:rPr>
              <a:t>Fits organizational activities</a:t>
            </a:r>
          </a:p>
          <a:p>
            <a:pPr>
              <a:buClrTx/>
              <a:buFont typeface="Arial" panose="020B0604020202020204" pitchFamily="34" charset="0"/>
              <a:buChar char="•"/>
            </a:pPr>
            <a:r>
              <a:rPr lang="en-US" altLang="en-US" b="1">
                <a:latin typeface="+mn-lt"/>
                <a:ea typeface="+mn-ea"/>
                <a:cs typeface="+mn-cs"/>
              </a:rPr>
              <a:t>Informs clinical or organizational decision making</a:t>
            </a:r>
            <a:endParaRPr lang="en-US" b="1">
              <a:latin typeface="+mn-lt"/>
              <a:ea typeface="+mn-ea"/>
              <a:cs typeface="+mn-cs"/>
            </a:endParaRPr>
          </a:p>
        </p:txBody>
      </p:sp>
      <p:sp>
        <p:nvSpPr>
          <p:cNvPr id="7" name="TextBox 6">
            <a:extLst>
              <a:ext uri="{FF2B5EF4-FFF2-40B4-BE49-F238E27FC236}">
                <a16:creationId xmlns:a16="http://schemas.microsoft.com/office/drawing/2014/main" id="{2441E570-6E80-7CB9-73E9-D6BBFA49443E}"/>
              </a:ext>
            </a:extLst>
          </p:cNvPr>
          <p:cNvSpPr txBox="1"/>
          <p:nvPr/>
        </p:nvSpPr>
        <p:spPr>
          <a:xfrm>
            <a:off x="6819900" y="2498040"/>
            <a:ext cx="5473700" cy="2431435"/>
          </a:xfrm>
          <a:prstGeom prst="rect">
            <a:avLst/>
          </a:prstGeom>
          <a:noFill/>
        </p:spPr>
        <p:txBody>
          <a:bodyPr wrap="square">
            <a:spAutoFit/>
          </a:bodyPr>
          <a:lstStyle/>
          <a:p>
            <a:r>
              <a:rPr lang="en-US" sz="3200" u="sng"/>
              <a:t>Objective (from the literature)</a:t>
            </a:r>
          </a:p>
          <a:p>
            <a:pPr marL="285750" indent="-285750">
              <a:buFont typeface="Arial" panose="020B0604020202020204" pitchFamily="34" charset="0"/>
              <a:buChar char="•"/>
            </a:pPr>
            <a:r>
              <a:rPr lang="en-US" sz="2400"/>
              <a:t>Low cost</a:t>
            </a:r>
          </a:p>
          <a:p>
            <a:pPr marL="285750" indent="-285750">
              <a:buFont typeface="Arial" panose="020B0604020202020204" pitchFamily="34" charset="0"/>
              <a:buChar char="•"/>
            </a:pPr>
            <a:r>
              <a:rPr lang="en-US" sz="2400"/>
              <a:t>Uses accessible language</a:t>
            </a:r>
          </a:p>
          <a:p>
            <a:pPr marL="285750" indent="-285750">
              <a:buFont typeface="Arial" panose="020B0604020202020204" pitchFamily="34" charset="0"/>
              <a:buChar char="•"/>
            </a:pPr>
            <a:r>
              <a:rPr lang="en-US" sz="2400"/>
              <a:t>Low assessor burden (training) scoring/interpretation)</a:t>
            </a:r>
          </a:p>
          <a:p>
            <a:pPr marL="285750" indent="-285750">
              <a:buFont typeface="Arial" panose="020B0604020202020204" pitchFamily="34" charset="0"/>
              <a:buChar char="•"/>
            </a:pPr>
            <a:r>
              <a:rPr lang="en-US" sz="2400"/>
              <a:t>Brief</a:t>
            </a:r>
          </a:p>
        </p:txBody>
      </p:sp>
      <p:pic>
        <p:nvPicPr>
          <p:cNvPr id="11" name="Graphic 10" descr="Cycle with people outline">
            <a:extLst>
              <a:ext uri="{FF2B5EF4-FFF2-40B4-BE49-F238E27FC236}">
                <a16:creationId xmlns:a16="http://schemas.microsoft.com/office/drawing/2014/main" id="{4E74A311-86C4-FEB9-968E-5FD0E65286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4059" y="2349500"/>
            <a:ext cx="793750" cy="793750"/>
          </a:xfrm>
          <a:prstGeom prst="rect">
            <a:avLst/>
          </a:prstGeom>
        </p:spPr>
      </p:pic>
      <p:pic>
        <p:nvPicPr>
          <p:cNvPr id="13" name="Graphic 12" descr="Books outline">
            <a:extLst>
              <a:ext uri="{FF2B5EF4-FFF2-40B4-BE49-F238E27FC236}">
                <a16:creationId xmlns:a16="http://schemas.microsoft.com/office/drawing/2014/main" id="{78A90274-F6DE-2D6C-552B-2818C0B546E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59502" y="2470150"/>
            <a:ext cx="673100" cy="673100"/>
          </a:xfrm>
          <a:prstGeom prst="rect">
            <a:avLst/>
          </a:prstGeom>
        </p:spPr>
      </p:pic>
      <p:sp>
        <p:nvSpPr>
          <p:cNvPr id="2" name="Rectangle 1">
            <a:extLst>
              <a:ext uri="{FF2B5EF4-FFF2-40B4-BE49-F238E27FC236}">
                <a16:creationId xmlns:a16="http://schemas.microsoft.com/office/drawing/2014/main" id="{8F37BFEA-76BE-A9C6-B71B-B4098CAC8001}"/>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Assessment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C802-A980-B035-838C-B4524627A09C}"/>
              </a:ext>
            </a:extLst>
          </p:cNvPr>
          <p:cNvSpPr>
            <a:spLocks noGrp="1"/>
          </p:cNvSpPr>
          <p:nvPr>
            <p:ph type="title"/>
          </p:nvPr>
        </p:nvSpPr>
        <p:spPr/>
        <p:txBody>
          <a:bodyPr/>
          <a:lstStyle/>
          <a:p>
            <a:pPr algn="ctr"/>
            <a:r>
              <a:rPr lang="en-US"/>
              <a:t>Applying Pragmatic Implementation Science Earlier – and Faster</a:t>
            </a:r>
          </a:p>
        </p:txBody>
      </p:sp>
    </p:spTree>
    <p:extLst>
      <p:ext uri="{BB962C8B-B14F-4D97-AF65-F5344CB8AC3E}">
        <p14:creationId xmlns:p14="http://schemas.microsoft.com/office/powerpoint/2010/main" val="163519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312A-E75D-2C3B-EA36-560297FB67F7}"/>
              </a:ext>
            </a:extLst>
          </p:cNvPr>
          <p:cNvSpPr>
            <a:spLocks noGrp="1"/>
          </p:cNvSpPr>
          <p:nvPr>
            <p:ph type="title"/>
          </p:nvPr>
        </p:nvSpPr>
        <p:spPr>
          <a:xfrm>
            <a:off x="838199" y="505802"/>
            <a:ext cx="11166231" cy="830629"/>
          </a:xfrm>
        </p:spPr>
        <p:txBody>
          <a:bodyPr vert="horz" lIns="91440" tIns="45720" rIns="91440" bIns="45720" rtlCol="0" anchor="ctr">
            <a:normAutofit/>
          </a:bodyPr>
          <a:lstStyle/>
          <a:p>
            <a:r>
              <a:rPr lang="en-US" sz="3600" b="1">
                <a:cs typeface="Arial" panose="020B0604020202020204" pitchFamily="34" charset="0"/>
              </a:rPr>
              <a:t>Applying Pragmatic IS approaches early and often</a:t>
            </a:r>
          </a:p>
        </p:txBody>
      </p:sp>
      <p:sp>
        <p:nvSpPr>
          <p:cNvPr id="3" name="Content Placeholder 2">
            <a:extLst>
              <a:ext uri="{FF2B5EF4-FFF2-40B4-BE49-F238E27FC236}">
                <a16:creationId xmlns:a16="http://schemas.microsoft.com/office/drawing/2014/main" id="{7B81944F-5DBA-A8D7-5CDE-EB1EF539E7DD}"/>
              </a:ext>
            </a:extLst>
          </p:cNvPr>
          <p:cNvSpPr>
            <a:spLocks noGrp="1"/>
          </p:cNvSpPr>
          <p:nvPr>
            <p:ph idx="1"/>
          </p:nvPr>
        </p:nvSpPr>
        <p:spPr>
          <a:xfrm>
            <a:off x="838199" y="1727478"/>
            <a:ext cx="10646229" cy="4309906"/>
          </a:xfrm>
        </p:spPr>
        <p:txBody>
          <a:bodyPr vert="horz" lIns="91440" tIns="45720" rIns="91440" bIns="45720" rtlCol="0" anchor="t">
            <a:normAutofit/>
          </a:bodyPr>
          <a:lstStyle/>
          <a:p>
            <a:pPr marL="0" indent="0">
              <a:lnSpc>
                <a:spcPct val="100000"/>
              </a:lnSpc>
              <a:spcBef>
                <a:spcPts val="0"/>
              </a:spcBef>
              <a:buNone/>
            </a:pPr>
            <a:r>
              <a:rPr lang="en-US" b="1" dirty="0"/>
              <a:t>For more than late‑stage research:</a:t>
            </a:r>
          </a:p>
          <a:p>
            <a:pPr marL="0" indent="0">
              <a:lnSpc>
                <a:spcPct val="100000"/>
              </a:lnSpc>
              <a:spcBef>
                <a:spcPts val="0"/>
              </a:spcBef>
              <a:buNone/>
            </a:pPr>
            <a:r>
              <a:rPr lang="en-US" dirty="0"/>
              <a:t>Applying IS principles in early‑stage studies, not only T3–T4 research</a:t>
            </a:r>
          </a:p>
          <a:p>
            <a:pPr marL="0" indent="0">
              <a:lnSpc>
                <a:spcPct val="100000"/>
              </a:lnSpc>
              <a:spcBef>
                <a:spcPts val="0"/>
              </a:spcBef>
              <a:buNone/>
            </a:pPr>
            <a:endParaRPr lang="en-US" dirty="0"/>
          </a:p>
          <a:p>
            <a:pPr marL="0" indent="0">
              <a:lnSpc>
                <a:spcPct val="100000"/>
              </a:lnSpc>
              <a:spcBef>
                <a:spcPts val="0"/>
              </a:spcBef>
              <a:buNone/>
            </a:pPr>
            <a:r>
              <a:rPr lang="en-US" b="1" dirty="0"/>
              <a:t>Where things go wrong:</a:t>
            </a:r>
          </a:p>
          <a:p>
            <a:pPr marL="0" indent="0">
              <a:lnSpc>
                <a:spcPct val="100000"/>
              </a:lnSpc>
              <a:spcBef>
                <a:spcPts val="0"/>
              </a:spcBef>
              <a:buNone/>
            </a:pPr>
            <a:r>
              <a:rPr lang="en-US" dirty="0"/>
              <a:t>Using tools to </a:t>
            </a:r>
            <a:r>
              <a:rPr lang="en-US" i="1" dirty="0"/>
              <a:t>anticipate, track, address, and transparently report </a:t>
            </a:r>
            <a:r>
              <a:rPr lang="en-US" dirty="0"/>
              <a:t>implementation challenges and results (including bad ones)</a:t>
            </a:r>
          </a:p>
          <a:p>
            <a:pPr marL="0" indent="0">
              <a:lnSpc>
                <a:spcPct val="100000"/>
              </a:lnSpc>
              <a:spcBef>
                <a:spcPts val="0"/>
              </a:spcBef>
              <a:buNone/>
            </a:pPr>
            <a:endParaRPr lang="en-US" dirty="0"/>
          </a:p>
          <a:p>
            <a:pPr marL="0" indent="0">
              <a:lnSpc>
                <a:spcPct val="100000"/>
              </a:lnSpc>
              <a:spcBef>
                <a:spcPts val="0"/>
              </a:spcBef>
              <a:buNone/>
            </a:pPr>
            <a:r>
              <a:rPr lang="en-US" b="1" dirty="0"/>
              <a:t>Need for speed:</a:t>
            </a:r>
          </a:p>
          <a:p>
            <a:pPr marL="0" indent="0">
              <a:lnSpc>
                <a:spcPct val="100000"/>
              </a:lnSpc>
              <a:spcBef>
                <a:spcPts val="0"/>
              </a:spcBef>
              <a:buNone/>
            </a:pPr>
            <a:r>
              <a:rPr lang="en-US" dirty="0"/>
              <a:t>Moving more rapidly while maintaining rigor </a:t>
            </a:r>
          </a:p>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4" name="Rectangle 3">
            <a:extLst>
              <a:ext uri="{FF2B5EF4-FFF2-40B4-BE49-F238E27FC236}">
                <a16:creationId xmlns:a16="http://schemas.microsoft.com/office/drawing/2014/main" id="{24732DAE-1B33-FBDE-6DEE-FFDA87345EC7}"/>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Application</a:t>
            </a:r>
          </a:p>
        </p:txBody>
      </p:sp>
      <p:sp>
        <p:nvSpPr>
          <p:cNvPr id="6" name="TextBox 5">
            <a:extLst>
              <a:ext uri="{FF2B5EF4-FFF2-40B4-BE49-F238E27FC236}">
                <a16:creationId xmlns:a16="http://schemas.microsoft.com/office/drawing/2014/main" id="{AE047567-6635-DB1E-D858-96A80E6E3067}"/>
              </a:ext>
            </a:extLst>
          </p:cNvPr>
          <p:cNvSpPr txBox="1"/>
          <p:nvPr/>
        </p:nvSpPr>
        <p:spPr>
          <a:xfrm>
            <a:off x="512884" y="6352198"/>
            <a:ext cx="11414073" cy="307777"/>
          </a:xfrm>
          <a:prstGeom prst="rect">
            <a:avLst/>
          </a:prstGeom>
          <a:noFill/>
        </p:spPr>
        <p:txBody>
          <a:bodyPr wrap="square" rtlCol="0">
            <a:spAutoFit/>
          </a:bodyPr>
          <a:lstStyle/>
          <a:p>
            <a:r>
              <a:rPr lang="en-US" sz="1400" dirty="0">
                <a:solidFill>
                  <a:schemeClr val="bg1">
                    <a:lumMod val="50000"/>
                  </a:schemeClr>
                </a:solidFill>
              </a:rPr>
              <a:t>Leppin A.L., et al. Situating Dissemination and implementation within and across...(2019) </a:t>
            </a:r>
            <a:r>
              <a:rPr lang="en-US" sz="1400" i="1" dirty="0">
                <a:solidFill>
                  <a:schemeClr val="bg1">
                    <a:lumMod val="50000"/>
                  </a:schemeClr>
                </a:solidFill>
              </a:rPr>
              <a:t>Jour Clin </a:t>
            </a:r>
            <a:r>
              <a:rPr lang="en-US" sz="1400" i="1" dirty="0" err="1">
                <a:solidFill>
                  <a:schemeClr val="bg1">
                    <a:lumMod val="50000"/>
                  </a:schemeClr>
                </a:solidFill>
              </a:rPr>
              <a:t>Transl</a:t>
            </a:r>
            <a:r>
              <a:rPr lang="en-US" sz="1400" i="1" dirty="0">
                <a:solidFill>
                  <a:schemeClr val="bg1">
                    <a:lumMod val="50000"/>
                  </a:schemeClr>
                </a:solidFill>
              </a:rPr>
              <a:t> Sci </a:t>
            </a:r>
            <a:r>
              <a:rPr lang="en-US" sz="1400" dirty="0">
                <a:solidFill>
                  <a:schemeClr val="bg1">
                    <a:lumMod val="50000"/>
                  </a:schemeClr>
                </a:solidFill>
              </a:rPr>
              <a:t>4: 152-158. doi:10.1017/cts.2019.392</a:t>
            </a:r>
          </a:p>
        </p:txBody>
      </p:sp>
    </p:spTree>
    <p:extLst>
      <p:ext uri="{BB962C8B-B14F-4D97-AF65-F5344CB8AC3E}">
        <p14:creationId xmlns:p14="http://schemas.microsoft.com/office/powerpoint/2010/main" val="173107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9ED2A-749C-B565-8D53-B45C4730B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B4FF8-5268-F981-2C8F-2CFE6E0B2E59}"/>
              </a:ext>
            </a:extLst>
          </p:cNvPr>
          <p:cNvSpPr>
            <a:spLocks noGrp="1"/>
          </p:cNvSpPr>
          <p:nvPr>
            <p:ph type="title"/>
          </p:nvPr>
        </p:nvSpPr>
        <p:spPr>
          <a:xfrm>
            <a:off x="838199" y="505802"/>
            <a:ext cx="11166231" cy="830629"/>
          </a:xfrm>
        </p:spPr>
        <p:txBody>
          <a:bodyPr vert="horz" lIns="91440" tIns="45720" rIns="91440" bIns="45720" rtlCol="0" anchor="ctr">
            <a:normAutofit fontScale="90000"/>
          </a:bodyPr>
          <a:lstStyle/>
          <a:p>
            <a:r>
              <a:rPr lang="en-US" sz="4000" b="1">
                <a:cs typeface="Arial"/>
              </a:rPr>
              <a:t>Conventional Wisdom is WRONG</a:t>
            </a:r>
            <a:br>
              <a:rPr lang="en-US" sz="4000" b="1">
                <a:cs typeface="Arial" panose="020B0604020202020204" pitchFamily="34" charset="0"/>
              </a:rPr>
            </a:br>
            <a:r>
              <a:rPr lang="en-US" sz="2700" i="1">
                <a:cs typeface="Arial"/>
              </a:rPr>
              <a:t>about sequential study of efficacy, then effectiveness, then implementation</a:t>
            </a:r>
            <a:endParaRPr lang="en-US" sz="4000" i="1">
              <a:cs typeface="Arial"/>
            </a:endParaRPr>
          </a:p>
        </p:txBody>
      </p:sp>
      <p:sp>
        <p:nvSpPr>
          <p:cNvPr id="3" name="Content Placeholder 2">
            <a:extLst>
              <a:ext uri="{FF2B5EF4-FFF2-40B4-BE49-F238E27FC236}">
                <a16:creationId xmlns:a16="http://schemas.microsoft.com/office/drawing/2014/main" id="{B2466D24-9585-15B2-696F-09BDB0FCB5A8}"/>
              </a:ext>
            </a:extLst>
          </p:cNvPr>
          <p:cNvSpPr>
            <a:spLocks noGrp="1"/>
          </p:cNvSpPr>
          <p:nvPr>
            <p:ph idx="1"/>
          </p:nvPr>
        </p:nvSpPr>
        <p:spPr>
          <a:xfrm>
            <a:off x="838199" y="1942806"/>
            <a:ext cx="11166231" cy="3020368"/>
          </a:xfrm>
        </p:spPr>
        <p:txBody>
          <a:bodyPr vert="horz" lIns="91440" tIns="45720" rIns="91440" bIns="45720" rtlCol="0" anchor="t">
            <a:normAutofit lnSpcReduction="10000"/>
          </a:bodyPr>
          <a:lstStyle/>
          <a:p>
            <a:pPr marL="0" indent="0">
              <a:lnSpc>
                <a:spcPct val="110000"/>
              </a:lnSpc>
              <a:spcBef>
                <a:spcPts val="0"/>
              </a:spcBef>
              <a:buNone/>
            </a:pPr>
            <a:r>
              <a:rPr lang="en-US" sz="2400" b="1" dirty="0"/>
              <a:t>Because:</a:t>
            </a:r>
          </a:p>
          <a:p>
            <a:pPr marL="0" indent="0">
              <a:lnSpc>
                <a:spcPct val="110000"/>
              </a:lnSpc>
              <a:spcBef>
                <a:spcPts val="0"/>
              </a:spcBef>
              <a:buNone/>
            </a:pPr>
            <a:r>
              <a:rPr lang="en-US" sz="2400" dirty="0"/>
              <a:t>This sequence results in unnecessary delays and contributes to ’17-year gap’</a:t>
            </a:r>
          </a:p>
          <a:p>
            <a:pPr marL="0" indent="0">
              <a:lnSpc>
                <a:spcPct val="110000"/>
              </a:lnSpc>
              <a:spcBef>
                <a:spcPts val="0"/>
              </a:spcBef>
              <a:buNone/>
            </a:pPr>
            <a:endParaRPr lang="en-US" sz="2400" dirty="0"/>
          </a:p>
          <a:p>
            <a:pPr marL="0" indent="0">
              <a:lnSpc>
                <a:spcPct val="110000"/>
              </a:lnSpc>
              <a:spcBef>
                <a:spcPts val="0"/>
              </a:spcBef>
              <a:buNone/>
            </a:pPr>
            <a:r>
              <a:rPr lang="en-US" sz="2400" dirty="0"/>
              <a:t>Different types of evidence – not just effectiveness (reach, feasibility, representativeness)- are needed early</a:t>
            </a:r>
          </a:p>
          <a:p>
            <a:pPr marL="0" indent="0">
              <a:lnSpc>
                <a:spcPct val="110000"/>
              </a:lnSpc>
              <a:spcBef>
                <a:spcPts val="0"/>
              </a:spcBef>
              <a:buNone/>
            </a:pPr>
            <a:endParaRPr lang="en-US" sz="2400" dirty="0"/>
          </a:p>
          <a:p>
            <a:pPr marL="0" indent="0">
              <a:lnSpc>
                <a:spcPct val="110000"/>
              </a:lnSpc>
              <a:spcBef>
                <a:spcPts val="0"/>
              </a:spcBef>
              <a:buNone/>
            </a:pPr>
            <a:r>
              <a:rPr lang="en-US" sz="2400" dirty="0"/>
              <a:t>Including pragmatic and IS issues early is more likely to result in implementable, generalizable, and sustainable interventions </a:t>
            </a:r>
          </a:p>
        </p:txBody>
      </p:sp>
      <p:sp>
        <p:nvSpPr>
          <p:cNvPr id="4" name="Rectangle 3">
            <a:extLst>
              <a:ext uri="{FF2B5EF4-FFF2-40B4-BE49-F238E27FC236}">
                <a16:creationId xmlns:a16="http://schemas.microsoft.com/office/drawing/2014/main" id="{395480F9-A67F-2A7C-7E58-B09C1C451C4D}"/>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Application</a:t>
            </a:r>
          </a:p>
        </p:txBody>
      </p:sp>
      <p:sp>
        <p:nvSpPr>
          <p:cNvPr id="6" name="TextBox 5">
            <a:extLst>
              <a:ext uri="{FF2B5EF4-FFF2-40B4-BE49-F238E27FC236}">
                <a16:creationId xmlns:a16="http://schemas.microsoft.com/office/drawing/2014/main" id="{DAF413F5-F301-4D0B-D8F3-1B424FC89D39}"/>
              </a:ext>
            </a:extLst>
          </p:cNvPr>
          <p:cNvSpPr txBox="1"/>
          <p:nvPr/>
        </p:nvSpPr>
        <p:spPr>
          <a:xfrm>
            <a:off x="882406" y="5569549"/>
            <a:ext cx="10427188" cy="482248"/>
          </a:xfrm>
          <a:prstGeom prst="rect">
            <a:avLst/>
          </a:prstGeom>
          <a:noFill/>
        </p:spPr>
        <p:txBody>
          <a:bodyPr wrap="square">
            <a:spAutoFit/>
          </a:bodyPr>
          <a:lstStyle/>
          <a:p>
            <a:pPr marL="0" indent="0" algn="ctr">
              <a:lnSpc>
                <a:spcPct val="110000"/>
              </a:lnSpc>
              <a:spcBef>
                <a:spcPts val="0"/>
              </a:spcBef>
              <a:buNone/>
            </a:pPr>
            <a:r>
              <a:rPr lang="en-US" sz="2400" b="1"/>
              <a:t>Earlier application of IS approaches can and has been done successfully </a:t>
            </a:r>
          </a:p>
        </p:txBody>
      </p:sp>
      <p:sp>
        <p:nvSpPr>
          <p:cNvPr id="8" name="TextBox 7">
            <a:extLst>
              <a:ext uri="{FF2B5EF4-FFF2-40B4-BE49-F238E27FC236}">
                <a16:creationId xmlns:a16="http://schemas.microsoft.com/office/drawing/2014/main" id="{2F51F8AB-63D1-0A54-158F-A5B99ACCA0C7}"/>
              </a:ext>
            </a:extLst>
          </p:cNvPr>
          <p:cNvSpPr txBox="1"/>
          <p:nvPr/>
        </p:nvSpPr>
        <p:spPr>
          <a:xfrm>
            <a:off x="317500" y="6334780"/>
            <a:ext cx="11454086" cy="1169551"/>
          </a:xfrm>
          <a:prstGeom prst="rect">
            <a:avLst/>
          </a:prstGeom>
          <a:noFill/>
        </p:spPr>
        <p:txBody>
          <a:bodyPr wrap="square">
            <a:spAutoFit/>
          </a:bodyPr>
          <a:lstStyle/>
          <a:p>
            <a:r>
              <a:rPr lang="en-US" sz="1400" dirty="0">
                <a:solidFill>
                  <a:schemeClr val="bg2">
                    <a:lumMod val="50000"/>
                  </a:schemeClr>
                </a:solidFill>
              </a:rPr>
              <a:t>Brownson RC et al. Revisiting concepts of evidence . </a:t>
            </a:r>
            <a:r>
              <a:rPr lang="en-US" sz="1400" i="1" dirty="0" err="1">
                <a:solidFill>
                  <a:schemeClr val="bg2">
                    <a:lumMod val="50000"/>
                  </a:schemeClr>
                </a:solidFill>
              </a:rPr>
              <a:t>Impl</a:t>
            </a:r>
            <a:r>
              <a:rPr lang="en-US" sz="1400" i="1" dirty="0">
                <a:solidFill>
                  <a:schemeClr val="bg2">
                    <a:lumMod val="50000"/>
                  </a:schemeClr>
                </a:solidFill>
              </a:rPr>
              <a:t> Sci</a:t>
            </a:r>
            <a:r>
              <a:rPr lang="en-US" sz="1400" dirty="0">
                <a:solidFill>
                  <a:schemeClr val="bg2">
                    <a:lumMod val="50000"/>
                  </a:schemeClr>
                </a:solidFill>
              </a:rPr>
              <a:t> </a:t>
            </a:r>
            <a:r>
              <a:rPr lang="en-US" sz="1400" b="1" dirty="0">
                <a:solidFill>
                  <a:schemeClr val="bg2">
                    <a:lumMod val="50000"/>
                  </a:schemeClr>
                </a:solidFill>
              </a:rPr>
              <a:t>17</a:t>
            </a:r>
            <a:r>
              <a:rPr lang="en-US" sz="1400" dirty="0">
                <a:solidFill>
                  <a:schemeClr val="bg2">
                    <a:lumMod val="50000"/>
                  </a:schemeClr>
                </a:solidFill>
              </a:rPr>
              <a:t>, 26 (2022). </a:t>
            </a:r>
            <a:r>
              <a:rPr lang="en-US" sz="1400" dirty="0">
                <a:solidFill>
                  <a:schemeClr val="bg2">
                    <a:lumMod val="50000"/>
                  </a:schemeClr>
                </a:solidFill>
                <a:hlinkClick r:id="rId2"/>
              </a:rPr>
              <a:t>https://doi.org/10.1186/s13012-022-01201-y</a:t>
            </a:r>
            <a:endParaRPr lang="en-US" sz="1400" dirty="0">
              <a:solidFill>
                <a:schemeClr val="bg2">
                  <a:lumMod val="50000"/>
                </a:schemeClr>
              </a:solidFill>
            </a:endParaRPr>
          </a:p>
          <a:p>
            <a:r>
              <a:rPr lang="en-US" sz="1400" dirty="0">
                <a:solidFill>
                  <a:schemeClr val="bg1">
                    <a:lumMod val="50000"/>
                  </a:schemeClr>
                </a:solidFill>
              </a:rPr>
              <a:t>Glasgow, R.E. What types of evidence are most needed? (2008). </a:t>
            </a:r>
            <a:r>
              <a:rPr lang="en-US" sz="1400" i="1" dirty="0">
                <a:solidFill>
                  <a:schemeClr val="bg1">
                    <a:lumMod val="50000"/>
                  </a:schemeClr>
                </a:solidFill>
              </a:rPr>
              <a:t>Ann </a:t>
            </a:r>
            <a:r>
              <a:rPr lang="en-US" sz="1400" i="1" dirty="0" err="1">
                <a:solidFill>
                  <a:schemeClr val="bg1">
                    <a:lumMod val="50000"/>
                  </a:schemeClr>
                </a:solidFill>
              </a:rPr>
              <a:t>Behav</a:t>
            </a:r>
            <a:r>
              <a:rPr lang="en-US" sz="1400" i="1" dirty="0">
                <a:solidFill>
                  <a:schemeClr val="bg1">
                    <a:lumMod val="50000"/>
                  </a:schemeClr>
                </a:solidFill>
              </a:rPr>
              <a:t> Med</a:t>
            </a:r>
            <a:r>
              <a:rPr lang="en-US" sz="1400" dirty="0">
                <a:solidFill>
                  <a:schemeClr val="bg1">
                    <a:lumMod val="50000"/>
                  </a:schemeClr>
                </a:solidFill>
              </a:rPr>
              <a:t>, 35:19-25. DOI 10.1007/s12160-007-9008-5</a:t>
            </a:r>
          </a:p>
          <a:p>
            <a:endParaRPr lang="en-US" sz="1400" dirty="0">
              <a:solidFill>
                <a:schemeClr val="bg2">
                  <a:lumMod val="50000"/>
                </a:schemeClr>
              </a:solidFill>
            </a:endParaRPr>
          </a:p>
          <a:p>
            <a:r>
              <a:rPr lang="en-US" sz="1400" dirty="0">
                <a:solidFill>
                  <a:schemeClr val="bg2">
                    <a:lumMod val="50000"/>
                  </a:schemeClr>
                </a:solidFill>
              </a:rPr>
              <a:t> </a:t>
            </a:r>
          </a:p>
          <a:p>
            <a:r>
              <a:rPr lang="en-US" sz="1400" dirty="0">
                <a:solidFill>
                  <a:schemeClr val="bg2">
                    <a:lumMod val="50000"/>
                  </a:schemeClr>
                </a:solidFill>
              </a:rPr>
              <a:t> </a:t>
            </a:r>
          </a:p>
        </p:txBody>
      </p:sp>
    </p:spTree>
    <p:extLst>
      <p:ext uri="{BB962C8B-B14F-4D97-AF65-F5344CB8AC3E}">
        <p14:creationId xmlns:p14="http://schemas.microsoft.com/office/powerpoint/2010/main" val="118936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5A40498-5522-EE63-5781-7DFA07E3A69E}"/>
              </a:ext>
            </a:extLst>
          </p:cNvPr>
          <p:cNvGraphicFramePr>
            <a:graphicFrameLocks noGrp="1"/>
          </p:cNvGraphicFramePr>
          <p:nvPr>
            <p:extLst>
              <p:ext uri="{D42A27DB-BD31-4B8C-83A1-F6EECF244321}">
                <p14:modId xmlns:p14="http://schemas.microsoft.com/office/powerpoint/2010/main" val="3512497050"/>
              </p:ext>
            </p:extLst>
          </p:nvPr>
        </p:nvGraphicFramePr>
        <p:xfrm>
          <a:off x="662152" y="283777"/>
          <a:ext cx="11056881" cy="6316719"/>
        </p:xfrm>
        <a:graphic>
          <a:graphicData uri="http://schemas.openxmlformats.org/drawingml/2006/table">
            <a:tbl>
              <a:tblPr firstRow="1" bandRow="1">
                <a:tableStyleId>{5C22544A-7EE6-4342-B048-85BDC9FD1C3A}</a:tableStyleId>
              </a:tblPr>
              <a:tblGrid>
                <a:gridCol w="3220113">
                  <a:extLst>
                    <a:ext uri="{9D8B030D-6E8A-4147-A177-3AD203B41FA5}">
                      <a16:colId xmlns:a16="http://schemas.microsoft.com/office/drawing/2014/main" val="2601561188"/>
                    </a:ext>
                  </a:extLst>
                </a:gridCol>
                <a:gridCol w="3843363">
                  <a:extLst>
                    <a:ext uri="{9D8B030D-6E8A-4147-A177-3AD203B41FA5}">
                      <a16:colId xmlns:a16="http://schemas.microsoft.com/office/drawing/2014/main" val="4188961719"/>
                    </a:ext>
                  </a:extLst>
                </a:gridCol>
                <a:gridCol w="3993405">
                  <a:extLst>
                    <a:ext uri="{9D8B030D-6E8A-4147-A177-3AD203B41FA5}">
                      <a16:colId xmlns:a16="http://schemas.microsoft.com/office/drawing/2014/main" val="2263750846"/>
                    </a:ext>
                  </a:extLst>
                </a:gridCol>
              </a:tblGrid>
              <a:tr h="913043">
                <a:tc>
                  <a:txBody>
                    <a:bodyPr/>
                    <a:lstStyle/>
                    <a:p>
                      <a:r>
                        <a:rPr lang="en-US" sz="2200"/>
                        <a:t>Concept or Methods Issue</a:t>
                      </a:r>
                    </a:p>
                  </a:txBody>
                  <a:tcPr>
                    <a:solidFill>
                      <a:srgbClr val="3D576F"/>
                    </a:solidFill>
                  </a:tcPr>
                </a:tc>
                <a:tc>
                  <a:txBody>
                    <a:bodyPr/>
                    <a:lstStyle/>
                    <a:p>
                      <a:r>
                        <a:rPr lang="en-US" sz="2200"/>
                        <a:t>Earlier Stage Efficacy and Effectiveness Research</a:t>
                      </a:r>
                    </a:p>
                  </a:txBody>
                  <a:tcPr>
                    <a:solidFill>
                      <a:srgbClr val="3D576F"/>
                    </a:solidFill>
                  </a:tcPr>
                </a:tc>
                <a:tc>
                  <a:txBody>
                    <a:bodyPr/>
                    <a:lstStyle/>
                    <a:p>
                      <a:r>
                        <a:rPr lang="en-US" sz="2200"/>
                        <a:t>Later Stage Hybrid or Implementation Research</a:t>
                      </a:r>
                    </a:p>
                  </a:txBody>
                  <a:tcPr>
                    <a:solidFill>
                      <a:srgbClr val="3D576F"/>
                    </a:solidFill>
                  </a:tcPr>
                </a:tc>
                <a:extLst>
                  <a:ext uri="{0D108BD9-81ED-4DB2-BD59-A6C34878D82A}">
                    <a16:rowId xmlns:a16="http://schemas.microsoft.com/office/drawing/2014/main" val="1806440941"/>
                  </a:ext>
                </a:extLst>
              </a:tr>
              <a:tr h="1531284">
                <a:tc>
                  <a:txBody>
                    <a:bodyPr/>
                    <a:lstStyle/>
                    <a:p>
                      <a:r>
                        <a:rPr lang="en-US" b="1" dirty="0"/>
                        <a:t>Multi-Level Participation rate </a:t>
                      </a:r>
                      <a:r>
                        <a:rPr lang="en-US" dirty="0"/>
                        <a:t>and Generalization</a:t>
                      </a:r>
                    </a:p>
                  </a:txBody>
                  <a:tcPr/>
                </a:tc>
                <a:tc>
                  <a:txBody>
                    <a:bodyPr/>
                    <a:lstStyle/>
                    <a:p>
                      <a:pPr marL="285750" indent="-285750">
                        <a:buFont typeface="Arial" panose="020B0604020202020204" pitchFamily="34" charset="0"/>
                        <a:buChar char="•"/>
                      </a:pPr>
                      <a:r>
                        <a:rPr lang="en-US"/>
                        <a:t>Consider if most settings have  resources needed</a:t>
                      </a:r>
                    </a:p>
                    <a:p>
                      <a:pPr marL="285750" indent="-285750">
                        <a:buFont typeface="Arial" panose="020B0604020202020204" pitchFamily="34" charset="0"/>
                        <a:buChar char="•"/>
                      </a:pPr>
                      <a:r>
                        <a:rPr lang="en-US"/>
                        <a:t>Co-design with implementation setting partners</a:t>
                      </a:r>
                    </a:p>
                    <a:p>
                      <a:pPr marL="285750" indent="-285750">
                        <a:buFont typeface="Arial" panose="020B0604020202020204" pitchFamily="34" charset="0"/>
                        <a:buChar char="•"/>
                      </a:pPr>
                      <a:endParaRPr lang="en-US"/>
                    </a:p>
                  </a:txBody>
                  <a:tcPr/>
                </a:tc>
                <a:tc>
                  <a:txBody>
                    <a:bodyPr/>
                    <a:lstStyle/>
                    <a:p>
                      <a:pPr marL="285750" indent="-285750">
                        <a:buFont typeface="Arial" panose="020B0604020202020204" pitchFamily="34" charset="0"/>
                        <a:buChar char="•"/>
                      </a:pPr>
                      <a:r>
                        <a:rPr lang="en-US"/>
                        <a:t>Systematically include diverse settings</a:t>
                      </a:r>
                    </a:p>
                    <a:p>
                      <a:pPr marL="285750" indent="-285750">
                        <a:buFont typeface="Arial" panose="020B0604020202020204" pitchFamily="34" charset="0"/>
                        <a:buChar char="•"/>
                      </a:pPr>
                      <a:r>
                        <a:rPr lang="en-US"/>
                        <a:t>Assess and analyze contextual factors related to outcomes </a:t>
                      </a:r>
                    </a:p>
                  </a:txBody>
                  <a:tcPr/>
                </a:tc>
                <a:extLst>
                  <a:ext uri="{0D108BD9-81ED-4DB2-BD59-A6C34878D82A}">
                    <a16:rowId xmlns:a16="http://schemas.microsoft.com/office/drawing/2014/main" val="313207133"/>
                  </a:ext>
                </a:extLst>
              </a:tr>
              <a:tr h="1244168">
                <a:tc>
                  <a:txBody>
                    <a:bodyPr/>
                    <a:lstStyle/>
                    <a:p>
                      <a:r>
                        <a:rPr lang="en-US" b="1"/>
                        <a:t>Multi-level representativeness</a:t>
                      </a:r>
                      <a:r>
                        <a:rPr lang="en-US"/>
                        <a:t> across Participants and Outcomes</a:t>
                      </a:r>
                    </a:p>
                  </a:txBody>
                  <a:tcPr/>
                </a:tc>
                <a:tc>
                  <a:txBody>
                    <a:bodyPr/>
                    <a:lstStyle/>
                    <a:p>
                      <a:pPr marL="285750" indent="-285750">
                        <a:buFont typeface="Arial" panose="020B0604020202020204" pitchFamily="34" charset="0"/>
                        <a:buChar char="•"/>
                      </a:pPr>
                      <a:r>
                        <a:rPr lang="en-US"/>
                        <a:t>Qualitatively review if are differences on processes or outcomes across settings, staff, or patients</a:t>
                      </a:r>
                    </a:p>
                  </a:txBody>
                  <a:tcPr/>
                </a:tc>
                <a:tc>
                  <a:txBody>
                    <a:bodyPr/>
                    <a:lstStyle/>
                    <a:p>
                      <a:pPr marL="285750" indent="-285750">
                        <a:buFont typeface="Arial" panose="020B0604020202020204" pitchFamily="34" charset="0"/>
                        <a:buChar char="•"/>
                      </a:pPr>
                      <a:r>
                        <a:rPr lang="en-US"/>
                        <a:t>A priori specify and analyze key characteristics at multiple levels related to implementation and effectiveness</a:t>
                      </a:r>
                    </a:p>
                  </a:txBody>
                  <a:tcPr/>
                </a:tc>
                <a:extLst>
                  <a:ext uri="{0D108BD9-81ED-4DB2-BD59-A6C34878D82A}">
                    <a16:rowId xmlns:a16="http://schemas.microsoft.com/office/drawing/2014/main" val="371945631"/>
                  </a:ext>
                </a:extLst>
              </a:tr>
              <a:tr h="1384056">
                <a:tc>
                  <a:txBody>
                    <a:bodyPr/>
                    <a:lstStyle/>
                    <a:p>
                      <a:r>
                        <a:rPr lang="en-US"/>
                        <a:t>Determinants of </a:t>
                      </a:r>
                      <a:r>
                        <a:rPr lang="en-US" b="1"/>
                        <a:t>Effectiveness</a:t>
                      </a:r>
                    </a:p>
                  </a:txBody>
                  <a:tcPr/>
                </a:tc>
                <a:tc>
                  <a:txBody>
                    <a:bodyPr/>
                    <a:lstStyle/>
                    <a:p>
                      <a:pPr marL="285750" indent="-285750">
                        <a:buFont typeface="Arial" panose="020B0604020202020204" pitchFamily="34" charset="0"/>
                        <a:buChar char="•"/>
                      </a:pPr>
                      <a:r>
                        <a:rPr lang="en-US"/>
                        <a:t>Note and report adaptations made</a:t>
                      </a:r>
                    </a:p>
                    <a:p>
                      <a:pPr marL="285750" indent="-285750">
                        <a:buFont typeface="Arial" panose="020B0604020202020204" pitchFamily="34" charset="0"/>
                        <a:buChar char="•"/>
                      </a:pPr>
                      <a:r>
                        <a:rPr lang="en-US"/>
                        <a:t>Include brief probes on feasibility and usability</a:t>
                      </a:r>
                    </a:p>
                  </a:txBody>
                  <a:tcPr/>
                </a:tc>
                <a:tc>
                  <a:txBody>
                    <a:bodyPr/>
                    <a:lstStyle/>
                    <a:p>
                      <a:pPr marL="285750" indent="-285750">
                        <a:buFont typeface="Arial" panose="020B0604020202020204" pitchFamily="34" charset="0"/>
                        <a:buChar char="•"/>
                      </a:pPr>
                      <a:r>
                        <a:rPr lang="en-US"/>
                        <a:t>Systematically code and consider guiding adaptations made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Systematically assess multiple implementation outcomes  </a:t>
                      </a:r>
                    </a:p>
                  </a:txBody>
                  <a:tcPr/>
                </a:tc>
                <a:extLst>
                  <a:ext uri="{0D108BD9-81ED-4DB2-BD59-A6C34878D82A}">
                    <a16:rowId xmlns:a16="http://schemas.microsoft.com/office/drawing/2014/main" val="1416659960"/>
                  </a:ext>
                </a:extLst>
              </a:tr>
              <a:tr h="1244168">
                <a:tc>
                  <a:txBody>
                    <a:bodyPr/>
                    <a:lstStyle/>
                    <a:p>
                      <a:r>
                        <a:rPr lang="en-US"/>
                        <a:t>All issues-</a:t>
                      </a:r>
                      <a:r>
                        <a:rPr lang="en-US" b="1"/>
                        <a:t> CONSIDER</a:t>
                      </a:r>
                      <a:r>
                        <a:rPr lang="en-US"/>
                        <a:t> the impact of decisions on </a:t>
                      </a:r>
                      <a:r>
                        <a:rPr lang="en-US" b="1"/>
                        <a:t>generalization and replication</a:t>
                      </a:r>
                    </a:p>
                  </a:txBody>
                  <a:tcPr/>
                </a:tc>
                <a:tc>
                  <a:txBody>
                    <a:bodyPr/>
                    <a:lstStyle/>
                    <a:p>
                      <a:pPr marL="285750" indent="-285750">
                        <a:buFont typeface="Arial" panose="020B0604020202020204" pitchFamily="34" charset="0"/>
                        <a:buChar char="•"/>
                      </a:pPr>
                      <a:r>
                        <a:rPr lang="en-US" b="1"/>
                        <a:t>Conduct ‘Thought Exercises’ </a:t>
                      </a:r>
                      <a:endParaRPr lang="en-US"/>
                    </a:p>
                    <a:p>
                      <a:pPr marL="285750" indent="-285750">
                        <a:buFont typeface="Arial" panose="020B0604020202020204" pitchFamily="34" charset="0"/>
                        <a:buChar char="•"/>
                      </a:pPr>
                      <a:r>
                        <a:rPr lang="en-US" b="1"/>
                        <a:t>Be transparent in reporting exclusions and adaptations</a:t>
                      </a:r>
                    </a:p>
                    <a:p>
                      <a:pPr marL="285750" indent="-285750">
                        <a:buFont typeface="Arial" panose="020B0604020202020204" pitchFamily="34" charset="0"/>
                        <a:buChar char="•"/>
                      </a:pPr>
                      <a:endParaRPr lang="en-US"/>
                    </a:p>
                  </a:txBody>
                  <a:tcPr/>
                </a:tc>
                <a:tc>
                  <a:txBody>
                    <a:bodyPr/>
                    <a:lstStyle/>
                    <a:p>
                      <a:pPr marL="285750" indent="-285750">
                        <a:buFont typeface="Arial" panose="020B0604020202020204" pitchFamily="34" charset="0"/>
                        <a:buChar char="•"/>
                      </a:pPr>
                      <a:r>
                        <a:rPr lang="en-US" b="1" dirty="0"/>
                        <a:t>Use</a:t>
                      </a:r>
                      <a:r>
                        <a:rPr lang="en-US" dirty="0"/>
                        <a:t> D&amp;I frameworks to identify and </a:t>
                      </a:r>
                      <a:r>
                        <a:rPr lang="en-US" b="1" dirty="0"/>
                        <a:t>analyze</a:t>
                      </a:r>
                      <a:r>
                        <a:rPr lang="en-US" dirty="0"/>
                        <a:t> implementation processes and their relationship to outcomes</a:t>
                      </a:r>
                    </a:p>
                  </a:txBody>
                  <a:tcPr/>
                </a:tc>
                <a:extLst>
                  <a:ext uri="{0D108BD9-81ED-4DB2-BD59-A6C34878D82A}">
                    <a16:rowId xmlns:a16="http://schemas.microsoft.com/office/drawing/2014/main" val="3172622368"/>
                  </a:ext>
                </a:extLst>
              </a:tr>
            </a:tbl>
          </a:graphicData>
        </a:graphic>
      </p:graphicFrame>
    </p:spTree>
    <p:extLst>
      <p:ext uri="{BB962C8B-B14F-4D97-AF65-F5344CB8AC3E}">
        <p14:creationId xmlns:p14="http://schemas.microsoft.com/office/powerpoint/2010/main" val="1520216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214F-CB55-4187-6151-03DEDA8168D7}"/>
              </a:ext>
            </a:extLst>
          </p:cNvPr>
          <p:cNvSpPr>
            <a:spLocks noGrp="1"/>
          </p:cNvSpPr>
          <p:nvPr>
            <p:ph type="title"/>
          </p:nvPr>
        </p:nvSpPr>
        <p:spPr>
          <a:xfrm>
            <a:off x="838200" y="500743"/>
            <a:ext cx="10515600" cy="810532"/>
          </a:xfrm>
        </p:spPr>
        <p:txBody>
          <a:bodyPr vert="horz" lIns="91440" tIns="45720" rIns="91440" bIns="45720" rtlCol="0" anchor="ctr">
            <a:normAutofit fontScale="90000"/>
          </a:bodyPr>
          <a:lstStyle/>
          <a:p>
            <a:r>
              <a:rPr lang="en-US" sz="4000" b="1">
                <a:cs typeface="Arial" panose="020B0604020202020204" pitchFamily="34" charset="0"/>
              </a:rPr>
              <a:t>Feasibly Including Pragmatic IS Approaches in Pilot or Early-Stage Research </a:t>
            </a:r>
          </a:p>
        </p:txBody>
      </p:sp>
      <p:sp>
        <p:nvSpPr>
          <p:cNvPr id="3" name="Content Placeholder 2">
            <a:extLst>
              <a:ext uri="{FF2B5EF4-FFF2-40B4-BE49-F238E27FC236}">
                <a16:creationId xmlns:a16="http://schemas.microsoft.com/office/drawing/2014/main" id="{13FEC161-FC06-92BF-1715-B7EE67FF0273}"/>
              </a:ext>
            </a:extLst>
          </p:cNvPr>
          <p:cNvSpPr>
            <a:spLocks noGrp="1"/>
          </p:cNvSpPr>
          <p:nvPr>
            <p:ph idx="1"/>
          </p:nvPr>
        </p:nvSpPr>
        <p:spPr>
          <a:xfrm>
            <a:off x="685799" y="1785257"/>
            <a:ext cx="11107616" cy="4724400"/>
          </a:xfrm>
        </p:spPr>
        <p:txBody>
          <a:bodyPr vert="horz" lIns="91440" tIns="45720" rIns="91440" bIns="45720" rtlCol="0" anchor="t">
            <a:normAutofit fontScale="85000" lnSpcReduction="20000"/>
          </a:bodyPr>
          <a:lstStyle/>
          <a:p>
            <a:pPr marL="0" indent="0">
              <a:spcAft>
                <a:spcPts val="600"/>
              </a:spcAft>
              <a:buNone/>
            </a:pPr>
            <a:r>
              <a:rPr lang="en-US" sz="3100" b="1">
                <a:cs typeface="Arial" panose="020B0604020202020204" pitchFamily="34" charset="0"/>
              </a:rPr>
              <a:t>How Can You…</a:t>
            </a:r>
            <a:endParaRPr lang="en-US" sz="3100" b="1"/>
          </a:p>
          <a:p>
            <a:pPr marL="457200" indent="0">
              <a:buNone/>
            </a:pPr>
            <a:r>
              <a:rPr lang="en-US" b="1"/>
              <a:t>Q: Assess </a:t>
            </a:r>
            <a:r>
              <a:rPr lang="en-US" b="1">
                <a:solidFill>
                  <a:srgbClr val="597FA1"/>
                </a:solidFill>
              </a:rPr>
              <a:t>context</a:t>
            </a:r>
            <a:r>
              <a:rPr lang="en-US" b="1"/>
              <a:t>?</a:t>
            </a:r>
          </a:p>
          <a:p>
            <a:pPr marL="457200" indent="0">
              <a:buNone/>
            </a:pPr>
            <a:r>
              <a:rPr lang="en-US"/>
              <a:t>A: Include at least 2 settings; interviews or brief survey; process map </a:t>
            </a:r>
          </a:p>
          <a:p>
            <a:pPr marL="457200" indent="0">
              <a:buNone/>
            </a:pPr>
            <a:endParaRPr lang="en-US"/>
          </a:p>
          <a:p>
            <a:pPr marL="457200" indent="0">
              <a:buNone/>
            </a:pPr>
            <a:r>
              <a:rPr lang="en-US" b="1"/>
              <a:t>Q: Consider the range of </a:t>
            </a:r>
            <a:r>
              <a:rPr lang="en-US" b="1">
                <a:solidFill>
                  <a:srgbClr val="597FA1"/>
                </a:solidFill>
              </a:rPr>
              <a:t>adaptations</a:t>
            </a:r>
            <a:r>
              <a:rPr lang="en-US" b="1"/>
              <a:t> needed/allowed?</a:t>
            </a:r>
          </a:p>
          <a:p>
            <a:pPr marL="457200" indent="0">
              <a:buNone/>
            </a:pPr>
            <a:r>
              <a:rPr lang="en-US"/>
              <a:t>A: Discuss Functions-Forms with your implementation partners</a:t>
            </a:r>
          </a:p>
          <a:p>
            <a:pPr marL="457200" indent="0">
              <a:buNone/>
            </a:pPr>
            <a:endParaRPr lang="en-US"/>
          </a:p>
          <a:p>
            <a:pPr marL="457200" indent="0">
              <a:buNone/>
            </a:pPr>
            <a:r>
              <a:rPr lang="en-US" b="1"/>
              <a:t>Q: Do intervention time and ‘back of envelope’ </a:t>
            </a:r>
            <a:r>
              <a:rPr lang="en-US" b="1">
                <a:solidFill>
                  <a:srgbClr val="597FA1"/>
                </a:solidFill>
              </a:rPr>
              <a:t>cost </a:t>
            </a:r>
            <a:r>
              <a:rPr lang="en-US" b="1"/>
              <a:t>estimates?</a:t>
            </a:r>
          </a:p>
          <a:p>
            <a:pPr marL="457200" indent="0">
              <a:buNone/>
            </a:pPr>
            <a:r>
              <a:rPr lang="en-US"/>
              <a:t>A: Ask your implementation partners is this feasible for most settings?</a:t>
            </a:r>
          </a:p>
          <a:p>
            <a:pPr marL="457200" indent="0">
              <a:buNone/>
            </a:pPr>
            <a:endParaRPr lang="en-US"/>
          </a:p>
          <a:p>
            <a:pPr marL="457200" indent="0">
              <a:buNone/>
            </a:pPr>
            <a:r>
              <a:rPr lang="en-US" b="1"/>
              <a:t>Q: Assess </a:t>
            </a:r>
            <a:r>
              <a:rPr lang="en-US" b="1">
                <a:solidFill>
                  <a:srgbClr val="597FA1"/>
                </a:solidFill>
              </a:rPr>
              <a:t>feasibility and sustainment </a:t>
            </a:r>
            <a:r>
              <a:rPr lang="en-US" b="1"/>
              <a:t>potential?</a:t>
            </a:r>
          </a:p>
          <a:p>
            <a:pPr marL="457200" indent="0">
              <a:buNone/>
            </a:pPr>
            <a:r>
              <a:rPr lang="en-US" b="1"/>
              <a:t>A: </a:t>
            </a:r>
            <a:r>
              <a:rPr lang="en-US"/>
              <a:t>Ask is something like this possible to be implemented- and sustained?</a:t>
            </a:r>
          </a:p>
        </p:txBody>
      </p:sp>
      <p:sp>
        <p:nvSpPr>
          <p:cNvPr id="4" name="Rectangle 3">
            <a:extLst>
              <a:ext uri="{FF2B5EF4-FFF2-40B4-BE49-F238E27FC236}">
                <a16:creationId xmlns:a16="http://schemas.microsoft.com/office/drawing/2014/main" id="{0AE6DB34-2A14-4536-CA65-3C094A8C6B6A}"/>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Application</a:t>
            </a:r>
          </a:p>
        </p:txBody>
      </p:sp>
    </p:spTree>
    <p:extLst>
      <p:ext uri="{BB962C8B-B14F-4D97-AF65-F5344CB8AC3E}">
        <p14:creationId xmlns:p14="http://schemas.microsoft.com/office/powerpoint/2010/main" val="85126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016E-8811-AE71-FAD2-D1FFE9A5935F}"/>
              </a:ext>
            </a:extLst>
          </p:cNvPr>
          <p:cNvSpPr>
            <a:spLocks noGrp="1"/>
          </p:cNvSpPr>
          <p:nvPr>
            <p:ph type="title"/>
          </p:nvPr>
        </p:nvSpPr>
        <p:spPr/>
        <p:txBody>
          <a:bodyPr/>
          <a:lstStyle/>
          <a:p>
            <a:pPr algn="ctr"/>
            <a:r>
              <a:rPr lang="en-US" dirty="0"/>
              <a:t>Where Things Go Wrong: Understanding Loss of Generalizable Impact</a:t>
            </a:r>
          </a:p>
        </p:txBody>
      </p:sp>
    </p:spTree>
    <p:extLst>
      <p:ext uri="{BB962C8B-B14F-4D97-AF65-F5344CB8AC3E}">
        <p14:creationId xmlns:p14="http://schemas.microsoft.com/office/powerpoint/2010/main" val="2457638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82570E-EE42-1696-5A6A-6D022E014DDB}"/>
              </a:ext>
            </a:extLst>
          </p:cNvPr>
          <p:cNvSpPr/>
          <p:nvPr/>
        </p:nvSpPr>
        <p:spPr>
          <a:xfrm>
            <a:off x="1066800" y="4889500"/>
            <a:ext cx="10360608" cy="1192909"/>
          </a:xfrm>
          <a:prstGeom prst="rect">
            <a:avLst/>
          </a:prstGeom>
          <a:solidFill>
            <a:srgbClr val="8D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C82BFA1-8CEA-973A-E2A2-CA865455E0B7}"/>
              </a:ext>
            </a:extLst>
          </p:cNvPr>
          <p:cNvSpPr txBox="1"/>
          <p:nvPr/>
        </p:nvSpPr>
        <p:spPr>
          <a:xfrm>
            <a:off x="764592" y="1441938"/>
            <a:ext cx="10981931" cy="4640471"/>
          </a:xfrm>
          <a:prstGeom prst="rect">
            <a:avLst/>
          </a:prstGeom>
        </p:spPr>
        <p:txBody>
          <a:bodyPr vert="horz" lIns="91440" tIns="45720" rIns="91440" bIns="45720" rtlCol="0" anchor="ctr">
            <a:normAutofit/>
          </a:bodyPr>
          <a:lstStyle/>
          <a:p>
            <a:pPr>
              <a:lnSpc>
                <a:spcPct val="90000"/>
              </a:lnSpc>
              <a:spcAft>
                <a:spcPts val="600"/>
              </a:spcAft>
            </a:pPr>
            <a:r>
              <a:rPr lang="en-US" sz="2000" b="1"/>
              <a:t>Loss of Generalizable Impact Results From:</a:t>
            </a:r>
          </a:p>
          <a:p>
            <a:pPr marL="571500" lvl="1">
              <a:lnSpc>
                <a:spcPct val="90000"/>
              </a:lnSpc>
              <a:spcAft>
                <a:spcPts val="600"/>
              </a:spcAft>
            </a:pPr>
            <a:r>
              <a:rPr lang="en-US" sz="2000"/>
              <a:t>1. Suboptimal </a:t>
            </a:r>
            <a:r>
              <a:rPr lang="en-US" sz="2000" b="1"/>
              <a:t>participation rates at multiple levels</a:t>
            </a:r>
            <a:r>
              <a:rPr lang="en-US" sz="2000"/>
              <a:t> - Systems, practices, staff, patients</a:t>
            </a:r>
          </a:p>
          <a:p>
            <a:pPr marL="571500" lvl="1">
              <a:lnSpc>
                <a:spcPct val="90000"/>
              </a:lnSpc>
              <a:spcAft>
                <a:spcPts val="600"/>
              </a:spcAft>
            </a:pPr>
            <a:r>
              <a:rPr lang="en-US" sz="2000"/>
              <a:t>2. Limited </a:t>
            </a:r>
            <a:r>
              <a:rPr lang="en-US" sz="2000" b="1"/>
              <a:t>representativeness </a:t>
            </a:r>
            <a:r>
              <a:rPr lang="en-US" sz="2000"/>
              <a:t>at all levels</a:t>
            </a:r>
          </a:p>
          <a:p>
            <a:pPr marL="1257300" lvl="2" indent="-228600">
              <a:lnSpc>
                <a:spcPct val="90000"/>
              </a:lnSpc>
              <a:spcAft>
                <a:spcPts val="600"/>
              </a:spcAft>
              <a:buFont typeface="Arial" panose="020B0604020202020204" pitchFamily="34" charset="0"/>
              <a:buChar char="•"/>
            </a:pPr>
            <a:r>
              <a:rPr lang="en-US" sz="2000"/>
              <a:t>Who participates ≠ who needs it</a:t>
            </a:r>
          </a:p>
          <a:p>
            <a:pPr marL="571500" lvl="1">
              <a:lnSpc>
                <a:spcPct val="90000"/>
              </a:lnSpc>
              <a:spcAft>
                <a:spcPts val="600"/>
              </a:spcAft>
            </a:pPr>
            <a:r>
              <a:rPr lang="en-US" sz="2000"/>
              <a:t>3. Reduced</a:t>
            </a:r>
            <a:r>
              <a:rPr lang="en-US" sz="2000" b="1"/>
              <a:t> effectiveness</a:t>
            </a:r>
          </a:p>
          <a:p>
            <a:pPr marL="1257300" lvl="2" indent="-228600">
              <a:lnSpc>
                <a:spcPct val="90000"/>
              </a:lnSpc>
              <a:spcAft>
                <a:spcPts val="600"/>
              </a:spcAft>
              <a:buFont typeface="Arial" panose="020B0604020202020204" pitchFamily="34" charset="0"/>
              <a:buChar char="•"/>
            </a:pPr>
            <a:r>
              <a:rPr lang="en-US" sz="2000"/>
              <a:t>Lower program intensity</a:t>
            </a:r>
          </a:p>
          <a:p>
            <a:pPr marL="1257300" lvl="2" indent="-228600">
              <a:lnSpc>
                <a:spcPct val="90000"/>
              </a:lnSpc>
              <a:spcAft>
                <a:spcPts val="600"/>
              </a:spcAft>
              <a:buFont typeface="Arial" panose="020B0604020202020204" pitchFamily="34" charset="0"/>
              <a:buChar char="•"/>
            </a:pPr>
            <a:r>
              <a:rPr lang="en-US" sz="2000"/>
              <a:t>Poor fidelity</a:t>
            </a:r>
          </a:p>
          <a:p>
            <a:pPr marL="1257300" lvl="2" indent="-228600">
              <a:lnSpc>
                <a:spcPct val="90000"/>
              </a:lnSpc>
              <a:spcAft>
                <a:spcPts val="600"/>
              </a:spcAft>
              <a:buFont typeface="Arial" panose="020B0604020202020204" pitchFamily="34" charset="0"/>
              <a:buChar char="•"/>
            </a:pPr>
            <a:r>
              <a:rPr lang="en-US" sz="2000"/>
              <a:t>Insufficient tailoring</a:t>
            </a:r>
          </a:p>
          <a:p>
            <a:pPr marL="1257300" lvl="2" indent="-228600">
              <a:lnSpc>
                <a:spcPct val="90000"/>
              </a:lnSpc>
              <a:spcAft>
                <a:spcPts val="600"/>
              </a:spcAft>
              <a:buFont typeface="Arial" panose="020B0604020202020204" pitchFamily="34" charset="0"/>
              <a:buChar char="•"/>
            </a:pPr>
            <a:r>
              <a:rPr lang="en-US" sz="2000"/>
              <a:t>Low/declining engagement</a:t>
            </a:r>
          </a:p>
          <a:p>
            <a:pPr lvl="1">
              <a:lnSpc>
                <a:spcPct val="90000"/>
              </a:lnSpc>
              <a:spcAft>
                <a:spcPts val="600"/>
              </a:spcAft>
            </a:pPr>
            <a:endParaRPr lang="en-US" sz="2000" u="sng"/>
          </a:p>
          <a:p>
            <a:pPr lvl="1">
              <a:lnSpc>
                <a:spcPct val="90000"/>
              </a:lnSpc>
              <a:spcAft>
                <a:spcPts val="600"/>
              </a:spcAft>
            </a:pPr>
            <a:r>
              <a:rPr lang="en-US" sz="2000" b="1" u="sng">
                <a:solidFill>
                  <a:schemeClr val="bg1"/>
                </a:solidFill>
              </a:rPr>
              <a:t>These problems compound. </a:t>
            </a:r>
          </a:p>
          <a:p>
            <a:pPr lvl="1">
              <a:lnSpc>
                <a:spcPct val="90000"/>
              </a:lnSpc>
              <a:spcAft>
                <a:spcPts val="600"/>
              </a:spcAft>
            </a:pPr>
            <a:r>
              <a:rPr lang="en-US" sz="2000">
                <a:solidFill>
                  <a:schemeClr val="bg1"/>
                </a:solidFill>
              </a:rPr>
              <a:t>Each alone reduces generalizable (replicable) impact – </a:t>
            </a:r>
            <a:r>
              <a:rPr lang="en-US" sz="2000" b="1" i="1">
                <a:solidFill>
                  <a:srgbClr val="3D576F"/>
                </a:solidFill>
              </a:rPr>
              <a:t>combined</a:t>
            </a:r>
            <a:r>
              <a:rPr lang="en-US" sz="2000" b="1">
                <a:solidFill>
                  <a:srgbClr val="3D576F"/>
                </a:solidFill>
              </a:rPr>
              <a:t> </a:t>
            </a:r>
            <a:r>
              <a:rPr lang="en-US" sz="2000" b="1">
                <a:solidFill>
                  <a:schemeClr val="bg1"/>
                </a:solidFill>
              </a:rPr>
              <a:t>they sharply diminish population-level benefit</a:t>
            </a:r>
          </a:p>
        </p:txBody>
      </p:sp>
      <p:sp>
        <p:nvSpPr>
          <p:cNvPr id="5" name="TextBox 4">
            <a:extLst>
              <a:ext uri="{FF2B5EF4-FFF2-40B4-BE49-F238E27FC236}">
                <a16:creationId xmlns:a16="http://schemas.microsoft.com/office/drawing/2014/main" id="{EDF4A502-88C2-9DE0-E41A-B6E2C1822A87}"/>
              </a:ext>
            </a:extLst>
          </p:cNvPr>
          <p:cNvSpPr txBox="1"/>
          <p:nvPr/>
        </p:nvSpPr>
        <p:spPr>
          <a:xfrm>
            <a:off x="317499" y="6242757"/>
            <a:ext cx="11569701" cy="523220"/>
          </a:xfrm>
          <a:prstGeom prst="rect">
            <a:avLst/>
          </a:prstGeom>
          <a:noFill/>
        </p:spPr>
        <p:txBody>
          <a:bodyPr wrap="square" rtlCol="0">
            <a:spAutoFit/>
          </a:bodyPr>
          <a:lstStyle/>
          <a:p>
            <a:r>
              <a:rPr lang="en-US" sz="1400">
                <a:solidFill>
                  <a:schemeClr val="bg2">
                    <a:lumMod val="50000"/>
                  </a:schemeClr>
                </a:solidFill>
              </a:rPr>
              <a:t>Work in progress- manuscript revision in process; building off and expanding on:</a:t>
            </a:r>
          </a:p>
          <a:p>
            <a:r>
              <a:rPr lang="en-US" sz="1400">
                <a:solidFill>
                  <a:schemeClr val="bg2">
                    <a:lumMod val="50000"/>
                  </a:schemeClr>
                </a:solidFill>
              </a:rPr>
              <a:t>Glasgow R.E., </a:t>
            </a:r>
            <a:r>
              <a:rPr lang="en-US" sz="1400" err="1">
                <a:solidFill>
                  <a:schemeClr val="bg2">
                    <a:lumMod val="50000"/>
                  </a:schemeClr>
                </a:solidFill>
              </a:rPr>
              <a:t>Huebschmann</a:t>
            </a:r>
            <a:r>
              <a:rPr lang="en-US" sz="1400">
                <a:solidFill>
                  <a:schemeClr val="bg2">
                    <a:lumMod val="50000"/>
                  </a:schemeClr>
                </a:solidFill>
              </a:rPr>
              <a:t>, A.G., Brownson, R.C. </a:t>
            </a:r>
            <a:r>
              <a:rPr lang="en-US" sz="1400" i="1">
                <a:solidFill>
                  <a:schemeClr val="bg2">
                    <a:lumMod val="50000"/>
                  </a:schemeClr>
                </a:solidFill>
              </a:rPr>
              <a:t>Am J Prev Med. 2018;55:</a:t>
            </a:r>
            <a:r>
              <a:rPr lang="en-US" sz="1400">
                <a:solidFill>
                  <a:schemeClr val="bg2">
                    <a:lumMod val="50000"/>
                  </a:schemeClr>
                </a:solidFill>
              </a:rPr>
              <a:t>422 </a:t>
            </a:r>
            <a:r>
              <a:rPr lang="en-US" sz="1400" u="sng">
                <a:solidFill>
                  <a:schemeClr val="bg2">
                    <a:lumMod val="50000"/>
                  </a:schemeClr>
                </a:solidFill>
                <a:hlinkClick r:id="rId3">
                  <a:extLst>
                    <a:ext uri="{A12FA001-AC4F-418D-AE19-62706E023703}">
                      <ahyp:hlinkClr xmlns:ahyp="http://schemas.microsoft.com/office/drawing/2018/hyperlinkcolor" val="tx"/>
                    </a:ext>
                  </a:extLst>
                </a:hlinkClick>
              </a:rPr>
              <a:t>https://doi.org/10.1016/j.amepre.2018.04.044</a:t>
            </a:r>
            <a:r>
              <a:rPr lang="en-US" sz="1400">
                <a:solidFill>
                  <a:schemeClr val="bg2">
                    <a:lumMod val="50000"/>
                  </a:schemeClr>
                </a:solidFill>
              </a:rPr>
              <a:t> </a:t>
            </a:r>
          </a:p>
        </p:txBody>
      </p:sp>
      <p:sp>
        <p:nvSpPr>
          <p:cNvPr id="8" name="TextBox 7">
            <a:extLst>
              <a:ext uri="{FF2B5EF4-FFF2-40B4-BE49-F238E27FC236}">
                <a16:creationId xmlns:a16="http://schemas.microsoft.com/office/drawing/2014/main" id="{9B4B0113-A6E1-65BF-8029-752123B82C88}"/>
              </a:ext>
            </a:extLst>
          </p:cNvPr>
          <p:cNvSpPr txBox="1"/>
          <p:nvPr/>
        </p:nvSpPr>
        <p:spPr>
          <a:xfrm>
            <a:off x="764592" y="467442"/>
            <a:ext cx="9317254" cy="656568"/>
          </a:xfrm>
          <a:prstGeom prst="rect">
            <a:avLst/>
          </a:prstGeom>
        </p:spPr>
        <p:txBody>
          <a:bodyPr vert="horz" lIns="91440" tIns="45720" rIns="91440" bIns="45720" rtlCol="0" anchor="ctr">
            <a:normAutofit fontScale="97500"/>
          </a:bodyPr>
          <a:lstStyle>
            <a:lvl1pPr>
              <a:lnSpc>
                <a:spcPct val="90000"/>
              </a:lnSpc>
              <a:spcBef>
                <a:spcPct val="0"/>
              </a:spcBef>
              <a:buNone/>
              <a:defRPr sz="4000" b="1">
                <a:latin typeface="+mj-lt"/>
                <a:ea typeface="+mj-ea"/>
                <a:cs typeface="Arial" panose="020B0604020202020204" pitchFamily="34" charset="0"/>
              </a:defRPr>
            </a:lvl1pPr>
          </a:lstStyle>
          <a:p>
            <a:r>
              <a:rPr lang="en-US" sz="3600"/>
              <a:t>When, Where and Why Things Go Wrong</a:t>
            </a:r>
          </a:p>
        </p:txBody>
      </p:sp>
      <p:sp>
        <p:nvSpPr>
          <p:cNvPr id="2" name="Rectangle 1">
            <a:extLst>
              <a:ext uri="{FF2B5EF4-FFF2-40B4-BE49-F238E27FC236}">
                <a16:creationId xmlns:a16="http://schemas.microsoft.com/office/drawing/2014/main" id="{7927B6E0-45AB-89CF-CB1D-FBC310DA41AD}"/>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When Things Go Wrong</a:t>
            </a:r>
          </a:p>
        </p:txBody>
      </p:sp>
    </p:spTree>
    <p:extLst>
      <p:ext uri="{BB962C8B-B14F-4D97-AF65-F5344CB8AC3E}">
        <p14:creationId xmlns:p14="http://schemas.microsoft.com/office/powerpoint/2010/main" val="319560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1A91-7119-B158-0DAC-117486D59863}"/>
              </a:ext>
            </a:extLst>
          </p:cNvPr>
          <p:cNvSpPr>
            <a:spLocks noGrp="1"/>
          </p:cNvSpPr>
          <p:nvPr>
            <p:ph type="title"/>
          </p:nvPr>
        </p:nvSpPr>
        <p:spPr>
          <a:xfrm>
            <a:off x="838199" y="365125"/>
            <a:ext cx="10861431" cy="1325563"/>
          </a:xfrm>
        </p:spPr>
        <p:txBody>
          <a:bodyPr vert="horz" lIns="91440" tIns="45720" rIns="91440" bIns="45720" rtlCol="0" anchor="ctr">
            <a:noAutofit/>
          </a:bodyPr>
          <a:lstStyle/>
          <a:p>
            <a:r>
              <a:rPr lang="en-US" sz="4000" b="1"/>
              <a:t>Key Issues in Implementation Science </a:t>
            </a:r>
            <a:br>
              <a:rPr lang="en-US" sz="4000" b="1"/>
            </a:br>
            <a:r>
              <a:rPr lang="en-US" sz="2800" i="1"/>
              <a:t>Toward effective, adaptable, and sustainable solutions</a:t>
            </a:r>
            <a:endParaRPr lang="en-US" sz="4000" i="1"/>
          </a:p>
        </p:txBody>
      </p:sp>
      <p:sp>
        <p:nvSpPr>
          <p:cNvPr id="3" name="Content Placeholder 2">
            <a:extLst>
              <a:ext uri="{FF2B5EF4-FFF2-40B4-BE49-F238E27FC236}">
                <a16:creationId xmlns:a16="http://schemas.microsoft.com/office/drawing/2014/main" id="{34226151-542F-E6BE-537A-7458CF1F0EBC}"/>
              </a:ext>
            </a:extLst>
          </p:cNvPr>
          <p:cNvSpPr>
            <a:spLocks noGrp="1"/>
          </p:cNvSpPr>
          <p:nvPr>
            <p:ph idx="1"/>
          </p:nvPr>
        </p:nvSpPr>
        <p:spPr/>
        <p:txBody>
          <a:bodyPr vert="horz" lIns="91440" tIns="45720" rIns="91440" bIns="45720" rtlCol="0" anchor="t">
            <a:normAutofit lnSpcReduction="10000"/>
          </a:bodyPr>
          <a:lstStyle/>
          <a:p>
            <a:pPr marL="0" indent="0">
              <a:spcBef>
                <a:spcPts val="0"/>
              </a:spcBef>
              <a:buNone/>
            </a:pPr>
            <a:r>
              <a:rPr lang="en-US" b="1"/>
              <a:t>Use of Implementation Science (IS) frameworks:</a:t>
            </a:r>
          </a:p>
          <a:p>
            <a:pPr marL="0" indent="0">
              <a:spcBef>
                <a:spcPts val="0"/>
              </a:spcBef>
              <a:buNone/>
            </a:pPr>
            <a:r>
              <a:rPr lang="en-US"/>
              <a:t>Purpose‑driven selection and application </a:t>
            </a:r>
          </a:p>
          <a:p>
            <a:pPr marL="0" indent="0">
              <a:spcBef>
                <a:spcPts val="0"/>
              </a:spcBef>
              <a:buNone/>
            </a:pPr>
            <a:r>
              <a:rPr lang="en-US"/>
              <a:t>  (Example of PRISM / RE‑AIM)</a:t>
            </a:r>
          </a:p>
          <a:p>
            <a:pPr marL="0" indent="0">
              <a:spcBef>
                <a:spcPts val="0"/>
              </a:spcBef>
              <a:buNone/>
            </a:pPr>
            <a:endParaRPr lang="en-US"/>
          </a:p>
          <a:p>
            <a:pPr marL="0" indent="0">
              <a:spcBef>
                <a:spcPts val="0"/>
              </a:spcBef>
              <a:buNone/>
            </a:pPr>
            <a:r>
              <a:rPr lang="en-US" b="1"/>
              <a:t>Context is Critical:</a:t>
            </a:r>
          </a:p>
          <a:p>
            <a:pPr marL="0" indent="0">
              <a:spcBef>
                <a:spcPts val="0"/>
              </a:spcBef>
              <a:buNone/>
            </a:pPr>
            <a:r>
              <a:rPr lang="en-US"/>
              <a:t>Strategies must align with </a:t>
            </a:r>
            <a:r>
              <a:rPr lang="en-US" i="1"/>
              <a:t>multi‑level, dynamic contexts</a:t>
            </a:r>
          </a:p>
          <a:p>
            <a:pPr marL="0" indent="0">
              <a:spcBef>
                <a:spcPts val="0"/>
              </a:spcBef>
              <a:buNone/>
            </a:pPr>
            <a:endParaRPr lang="en-US"/>
          </a:p>
          <a:p>
            <a:pPr marL="0" indent="0">
              <a:spcBef>
                <a:spcPts val="0"/>
              </a:spcBef>
              <a:buNone/>
            </a:pPr>
            <a:r>
              <a:rPr lang="en-US" b="1"/>
              <a:t>Balancing Fidelity and Adaptation:</a:t>
            </a:r>
          </a:p>
          <a:p>
            <a:pPr marL="0" indent="0">
              <a:spcBef>
                <a:spcPts val="0"/>
              </a:spcBef>
              <a:buNone/>
            </a:pPr>
            <a:r>
              <a:rPr lang="en-US"/>
              <a:t>Preserve core functions; adapt forms</a:t>
            </a:r>
          </a:p>
          <a:p>
            <a:pPr marL="0" indent="0">
              <a:spcBef>
                <a:spcPts val="0"/>
              </a:spcBef>
              <a:buNone/>
            </a:pPr>
            <a:endParaRPr lang="en-US"/>
          </a:p>
          <a:p>
            <a:pPr marL="0" indent="0">
              <a:spcBef>
                <a:spcPts val="0"/>
              </a:spcBef>
              <a:buNone/>
            </a:pPr>
            <a:r>
              <a:rPr lang="en-US" b="1"/>
              <a:t>Sustainment and scale:</a:t>
            </a:r>
          </a:p>
          <a:p>
            <a:pPr marL="0" indent="0">
              <a:spcBef>
                <a:spcPts val="0"/>
              </a:spcBef>
              <a:buNone/>
            </a:pPr>
            <a:r>
              <a:rPr lang="en-US"/>
              <a:t>Design early for long‑term delivery and spread- and iterate</a:t>
            </a:r>
          </a:p>
        </p:txBody>
      </p:sp>
      <p:sp>
        <p:nvSpPr>
          <p:cNvPr id="4" name="Rectangle 3">
            <a:extLst>
              <a:ext uri="{FF2B5EF4-FFF2-40B4-BE49-F238E27FC236}">
                <a16:creationId xmlns:a16="http://schemas.microsoft.com/office/drawing/2014/main" id="{2980F005-3DBA-068A-4E32-DD488EAA047B}"/>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Implementation Science</a:t>
            </a:r>
          </a:p>
        </p:txBody>
      </p:sp>
    </p:spTree>
    <p:extLst>
      <p:ext uri="{BB962C8B-B14F-4D97-AF65-F5344CB8AC3E}">
        <p14:creationId xmlns:p14="http://schemas.microsoft.com/office/powerpoint/2010/main" val="2889629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7"/>
          <p:cNvSpPr/>
          <p:nvPr/>
        </p:nvSpPr>
        <p:spPr>
          <a:xfrm>
            <a:off x="564908" y="209013"/>
            <a:ext cx="10972800" cy="475488"/>
          </a:xfrm>
          <a:prstGeom prst="rect">
            <a:avLst/>
          </a:prstGeom>
          <a:noFill/>
          <a:ln/>
        </p:spPr>
        <p:txBody>
          <a:bodyPr wrap="square" rtlCol="0" anchor="ctr"/>
          <a:lstStyle/>
          <a:p>
            <a:pPr marL="0" indent="0">
              <a:buNone/>
            </a:pPr>
            <a:r>
              <a:rPr lang="en-US" sz="3600" b="1">
                <a:latin typeface="+mj-lt"/>
                <a:ea typeface="Calibri" pitchFamily="34" charset="-122"/>
                <a:cs typeface="Arial" panose="020B0604020202020204" pitchFamily="34" charset="0"/>
              </a:rPr>
              <a:t>Where Things Go Wrong – the RE-AIM Cascade</a:t>
            </a:r>
          </a:p>
        </p:txBody>
      </p:sp>
      <p:pic>
        <p:nvPicPr>
          <p:cNvPr id="42" name="Picture 41">
            <a:extLst>
              <a:ext uri="{FF2B5EF4-FFF2-40B4-BE49-F238E27FC236}">
                <a16:creationId xmlns:a16="http://schemas.microsoft.com/office/drawing/2014/main" id="{D7002359-15FA-8BA5-A331-5F036B632A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993" y="1030338"/>
            <a:ext cx="11859007" cy="5521988"/>
          </a:xfrm>
          <a:prstGeom prst="rect">
            <a:avLst/>
          </a:prstGeom>
        </p:spPr>
      </p:pic>
      <p:sp>
        <p:nvSpPr>
          <p:cNvPr id="8" name="TextBox 7">
            <a:extLst>
              <a:ext uri="{FF2B5EF4-FFF2-40B4-BE49-F238E27FC236}">
                <a16:creationId xmlns:a16="http://schemas.microsoft.com/office/drawing/2014/main" id="{B48C9ECE-F3A6-42A1-5F1D-5207B0BA5957}"/>
              </a:ext>
            </a:extLst>
          </p:cNvPr>
          <p:cNvSpPr txBox="1"/>
          <p:nvPr/>
        </p:nvSpPr>
        <p:spPr>
          <a:xfrm>
            <a:off x="424232" y="4217554"/>
            <a:ext cx="2470524" cy="1200329"/>
          </a:xfrm>
          <a:prstGeom prst="rect">
            <a:avLst/>
          </a:prstGeom>
          <a:noFill/>
        </p:spPr>
        <p:txBody>
          <a:bodyPr wrap="square" lIns="91440" tIns="45720" rIns="91440" bIns="45720" rtlCol="0" anchor="t">
            <a:spAutoFit/>
          </a:bodyPr>
          <a:lstStyle/>
          <a:p>
            <a:r>
              <a:rPr lang="en-US"/>
              <a:t>Anticipate:</a:t>
            </a:r>
          </a:p>
          <a:p>
            <a:r>
              <a:rPr lang="en-US"/>
              <a:t>Mitigate:</a:t>
            </a:r>
          </a:p>
          <a:p>
            <a:r>
              <a:rPr lang="en-US"/>
              <a:t>Track:</a:t>
            </a:r>
          </a:p>
          <a:p>
            <a:r>
              <a:rPr lang="en-US"/>
              <a:t>Report:</a:t>
            </a:r>
          </a:p>
        </p:txBody>
      </p:sp>
      <p:sp>
        <p:nvSpPr>
          <p:cNvPr id="12" name="TextBox 11">
            <a:extLst>
              <a:ext uri="{FF2B5EF4-FFF2-40B4-BE49-F238E27FC236}">
                <a16:creationId xmlns:a16="http://schemas.microsoft.com/office/drawing/2014/main" id="{61C29061-B2A8-4B66-FC62-15979AEDF786}"/>
              </a:ext>
            </a:extLst>
          </p:cNvPr>
          <p:cNvSpPr txBox="1"/>
          <p:nvPr/>
        </p:nvSpPr>
        <p:spPr>
          <a:xfrm>
            <a:off x="317500" y="6274677"/>
            <a:ext cx="11859007" cy="523220"/>
          </a:xfrm>
          <a:prstGeom prst="rect">
            <a:avLst/>
          </a:prstGeom>
          <a:noFill/>
        </p:spPr>
        <p:txBody>
          <a:bodyPr wrap="square" rtlCol="0">
            <a:spAutoFit/>
          </a:bodyPr>
          <a:lstStyle/>
          <a:p>
            <a:r>
              <a:rPr lang="en-US" sz="1400">
                <a:solidFill>
                  <a:schemeClr val="bg2">
                    <a:lumMod val="50000"/>
                  </a:schemeClr>
                </a:solidFill>
              </a:rPr>
              <a:t>Perez Jolles, M., Fort, M. P., &amp; Glasgow, R. E. (2024). Aligning the Planning, Development, and Implementation of Complex Interventions to Local Contexts. </a:t>
            </a:r>
            <a:r>
              <a:rPr lang="en-US" sz="1400" i="1">
                <a:solidFill>
                  <a:schemeClr val="bg2">
                    <a:lumMod val="50000"/>
                  </a:schemeClr>
                </a:solidFill>
              </a:rPr>
              <a:t>International Journal for Equity in Health</a:t>
            </a:r>
            <a:r>
              <a:rPr lang="en-US" sz="1400">
                <a:solidFill>
                  <a:schemeClr val="bg2">
                    <a:lumMod val="50000"/>
                  </a:schemeClr>
                </a:solidFill>
              </a:rPr>
              <a:t>. 23:41  </a:t>
            </a:r>
            <a:r>
              <a:rPr lang="en-US" sz="1400" u="sng">
                <a:solidFill>
                  <a:schemeClr val="bg2">
                    <a:lumMod val="50000"/>
                  </a:schemeClr>
                </a:solidFill>
                <a:hlinkClick r:id="rId4">
                  <a:extLst>
                    <a:ext uri="{A12FA001-AC4F-418D-AE19-62706E023703}">
                      <ahyp:hlinkClr xmlns:ahyp="http://schemas.microsoft.com/office/drawing/2018/hyperlinkcolor" val="tx"/>
                    </a:ext>
                  </a:extLst>
                </a:hlinkClick>
              </a:rPr>
              <a:t>https://doi.org/10.1186/s12939-024-02130-6</a:t>
            </a:r>
            <a:r>
              <a:rPr lang="en-US" sz="1400">
                <a:solidFill>
                  <a:schemeClr val="bg2">
                    <a:lumMod val="50000"/>
                  </a:schemeClr>
                </a:solidFill>
              </a:rPr>
              <a:t> </a:t>
            </a:r>
          </a:p>
        </p:txBody>
      </p:sp>
      <p:sp>
        <p:nvSpPr>
          <p:cNvPr id="5" name="Rectangle 4">
            <a:extLst>
              <a:ext uri="{FF2B5EF4-FFF2-40B4-BE49-F238E27FC236}">
                <a16:creationId xmlns:a16="http://schemas.microsoft.com/office/drawing/2014/main" id="{0857CB45-4EB1-A95C-FE6E-529335695F91}"/>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Cascade Effect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4871-23BA-0C7A-E0D1-1CAE486BC951}"/>
            </a:ext>
          </a:extLst>
        </p:cNvPr>
        <p:cNvGrpSpPr/>
        <p:nvPr/>
      </p:nvGrpSpPr>
      <p:grpSpPr>
        <a:xfrm>
          <a:off x="0" y="0"/>
          <a:ext cx="0" cy="0"/>
          <a:chOff x="0" y="0"/>
          <a:chExt cx="0" cy="0"/>
        </a:xfrm>
      </p:grpSpPr>
      <p:sp>
        <p:nvSpPr>
          <p:cNvPr id="9" name="Text 7">
            <a:extLst>
              <a:ext uri="{FF2B5EF4-FFF2-40B4-BE49-F238E27FC236}">
                <a16:creationId xmlns:a16="http://schemas.microsoft.com/office/drawing/2014/main" id="{13660A7D-A0C0-3578-F795-407E7583D122}"/>
              </a:ext>
            </a:extLst>
          </p:cNvPr>
          <p:cNvSpPr/>
          <p:nvPr/>
        </p:nvSpPr>
        <p:spPr>
          <a:xfrm>
            <a:off x="518572" y="382829"/>
            <a:ext cx="11978228" cy="475488"/>
          </a:xfrm>
          <a:prstGeom prst="rect">
            <a:avLst/>
          </a:prstGeom>
          <a:noFill/>
          <a:ln/>
        </p:spPr>
        <p:txBody>
          <a:bodyPr wrap="square" rtlCol="0" anchor="ctr"/>
          <a:lstStyle/>
          <a:p>
            <a:pPr marL="0" indent="0">
              <a:buNone/>
            </a:pPr>
            <a:r>
              <a:rPr lang="en-US" sz="3200" b="1">
                <a:latin typeface="+mj-lt"/>
                <a:ea typeface="Calibri" pitchFamily="34" charset="-122"/>
                <a:cs typeface="Arial" panose="020B0604020202020204" pitchFamily="34" charset="0"/>
              </a:rPr>
              <a:t>Tools to Plan For, Track, and Report on Generalizable Impact</a:t>
            </a:r>
          </a:p>
        </p:txBody>
      </p:sp>
      <p:sp>
        <p:nvSpPr>
          <p:cNvPr id="16" name="Shape 14">
            <a:extLst>
              <a:ext uri="{FF2B5EF4-FFF2-40B4-BE49-F238E27FC236}">
                <a16:creationId xmlns:a16="http://schemas.microsoft.com/office/drawing/2014/main" id="{AA6C921E-8F2E-4BA4-A0E7-249BF6D25E27}"/>
              </a:ext>
            </a:extLst>
          </p:cNvPr>
          <p:cNvSpPr/>
          <p:nvPr/>
        </p:nvSpPr>
        <p:spPr>
          <a:xfrm>
            <a:off x="434645" y="2929517"/>
            <a:ext cx="2024739" cy="1232580"/>
          </a:xfrm>
          <a:prstGeom prst="rect">
            <a:avLst/>
          </a:prstGeom>
          <a:solidFill>
            <a:srgbClr val="F5EDD3"/>
          </a:solidFill>
          <a:ln w="12700">
            <a:solidFill>
              <a:srgbClr val="C9A84C"/>
            </a:solidFill>
            <a:prstDash val="solid"/>
          </a:ln>
        </p:spPr>
        <p:txBody>
          <a:bodyPr/>
          <a:lstStyle/>
          <a:p>
            <a:endParaRPr lang="en-US">
              <a:latin typeface="Arial" panose="020B0604020202020204" pitchFamily="34" charset="0"/>
              <a:cs typeface="Arial" panose="020B0604020202020204" pitchFamily="34" charset="0"/>
            </a:endParaRPr>
          </a:p>
        </p:txBody>
      </p:sp>
      <p:sp>
        <p:nvSpPr>
          <p:cNvPr id="17" name="Text 15">
            <a:extLst>
              <a:ext uri="{FF2B5EF4-FFF2-40B4-BE49-F238E27FC236}">
                <a16:creationId xmlns:a16="http://schemas.microsoft.com/office/drawing/2014/main" id="{494B2311-F588-43FC-BA2B-40829923097F}"/>
              </a:ext>
            </a:extLst>
          </p:cNvPr>
          <p:cNvSpPr/>
          <p:nvPr/>
        </p:nvSpPr>
        <p:spPr>
          <a:xfrm>
            <a:off x="457201" y="3415952"/>
            <a:ext cx="2264228" cy="362639"/>
          </a:xfrm>
          <a:prstGeom prst="rect">
            <a:avLst/>
          </a:prstGeom>
          <a:noFill/>
          <a:ln/>
        </p:spPr>
        <p:txBody>
          <a:bodyPr wrap="square" lIns="91440" tIns="45720" rIns="91440" bIns="45720" rtlCol="0" anchor="ctr"/>
          <a:lstStyle/>
          <a:p>
            <a:pPr marL="0" indent="0">
              <a:buNone/>
            </a:pPr>
            <a:r>
              <a:rPr lang="en-US" sz="1400" b="1">
                <a:solidFill>
                  <a:srgbClr val="1C1C1C"/>
                </a:solidFill>
                <a:latin typeface="Calibri" pitchFamily="34" charset="0"/>
                <a:ea typeface="Calibri" pitchFamily="34" charset="-122"/>
                <a:cs typeface="Calibri" pitchFamily="34" charset="-120"/>
              </a:rPr>
              <a:t>Longitudinal use </a:t>
            </a:r>
            <a:r>
              <a:rPr lang="en-US" sz="1400">
                <a:solidFill>
                  <a:srgbClr val="1C1C1C"/>
                </a:solidFill>
                <a:latin typeface="Calibri" pitchFamily="34" charset="0"/>
                <a:ea typeface="Calibri" pitchFamily="34" charset="-122"/>
                <a:cs typeface="Calibri" pitchFamily="34" charset="-120"/>
              </a:rPr>
              <a:t>for:</a:t>
            </a:r>
          </a:p>
          <a:p>
            <a:pPr marL="0" indent="0">
              <a:buNone/>
            </a:pPr>
            <a:r>
              <a:rPr lang="en-US" sz="1400">
                <a:solidFill>
                  <a:srgbClr val="1C1C1C"/>
                </a:solidFill>
                <a:latin typeface="Calibri" pitchFamily="34" charset="0"/>
                <a:ea typeface="Calibri" pitchFamily="34" charset="-122"/>
                <a:cs typeface="Calibri" pitchFamily="34" charset="-120"/>
              </a:rPr>
              <a:t>Planning:</a:t>
            </a:r>
          </a:p>
          <a:p>
            <a:r>
              <a:rPr lang="en-US" sz="1400">
                <a:solidFill>
                  <a:srgbClr val="1C1C1C"/>
                </a:solidFill>
                <a:latin typeface="Calibri"/>
                <a:ea typeface="Calibri"/>
                <a:cs typeface="Calibri"/>
              </a:rPr>
              <a:t>Tracking;</a:t>
            </a:r>
          </a:p>
          <a:p>
            <a:r>
              <a:rPr lang="en-US" sz="1400">
                <a:solidFill>
                  <a:srgbClr val="1C1C1C"/>
                </a:solidFill>
                <a:latin typeface="Calibri"/>
                <a:ea typeface="Calibri"/>
                <a:cs typeface="Calibri"/>
              </a:rPr>
              <a:t>Adapting: </a:t>
            </a:r>
            <a:endParaRPr lang="en-US"/>
          </a:p>
          <a:p>
            <a:pPr marL="0" indent="0">
              <a:buNone/>
            </a:pPr>
            <a:r>
              <a:rPr lang="en-US" sz="1400">
                <a:solidFill>
                  <a:srgbClr val="1C1C1C"/>
                </a:solidFill>
                <a:latin typeface="Calibri" pitchFamily="34" charset="0"/>
                <a:cs typeface="Calibri" pitchFamily="34" charset="-120"/>
              </a:rPr>
              <a:t>Transparently Reporting</a:t>
            </a:r>
            <a:endParaRPr lang="en-US" sz="1400"/>
          </a:p>
        </p:txBody>
      </p:sp>
      <p:pic>
        <p:nvPicPr>
          <p:cNvPr id="12" name="Picture 11">
            <a:extLst>
              <a:ext uri="{FF2B5EF4-FFF2-40B4-BE49-F238E27FC236}">
                <a16:creationId xmlns:a16="http://schemas.microsoft.com/office/drawing/2014/main" id="{6CEAF54D-D8F8-BA9E-C3E8-E7C11117F5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46845" y="1332796"/>
            <a:ext cx="9026583" cy="5198822"/>
          </a:xfrm>
          <a:prstGeom prst="rect">
            <a:avLst/>
          </a:prstGeom>
        </p:spPr>
      </p:pic>
      <p:sp>
        <p:nvSpPr>
          <p:cNvPr id="10" name="Rectangle 9">
            <a:extLst>
              <a:ext uri="{FF2B5EF4-FFF2-40B4-BE49-F238E27FC236}">
                <a16:creationId xmlns:a16="http://schemas.microsoft.com/office/drawing/2014/main" id="{0C12DC35-4927-E6AB-5628-CA64D5822493}"/>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err="1">
                <a:solidFill>
                  <a:schemeClr val="bg2">
                    <a:lumMod val="50000"/>
                  </a:schemeClr>
                </a:solidFill>
              </a:rPr>
              <a:t>PRePARE</a:t>
            </a:r>
            <a:r>
              <a:rPr lang="en-US">
                <a:solidFill>
                  <a:schemeClr val="bg2">
                    <a:lumMod val="50000"/>
                  </a:schemeClr>
                </a:solidFill>
              </a:rPr>
              <a:t> Tool</a:t>
            </a:r>
          </a:p>
        </p:txBody>
      </p:sp>
      <p:sp>
        <p:nvSpPr>
          <p:cNvPr id="15" name="Text 13">
            <a:extLst>
              <a:ext uri="{FF2B5EF4-FFF2-40B4-BE49-F238E27FC236}">
                <a16:creationId xmlns:a16="http://schemas.microsoft.com/office/drawing/2014/main" id="{651451D6-5A78-0D6F-F3EE-D23CCB519FEB}"/>
              </a:ext>
            </a:extLst>
          </p:cNvPr>
          <p:cNvSpPr/>
          <p:nvPr/>
        </p:nvSpPr>
        <p:spPr>
          <a:xfrm>
            <a:off x="1006157" y="1656173"/>
            <a:ext cx="3240021" cy="475488"/>
          </a:xfrm>
          <a:prstGeom prst="rect">
            <a:avLst/>
          </a:prstGeom>
          <a:noFill/>
          <a:ln/>
        </p:spPr>
        <p:txBody>
          <a:bodyPr wrap="square" rtlCol="0" anchor="ctr"/>
          <a:lstStyle/>
          <a:p>
            <a:pPr marL="0" indent="0">
              <a:buNone/>
            </a:pPr>
            <a:r>
              <a:rPr lang="en-US" b="1">
                <a:solidFill>
                  <a:srgbClr val="0D0D0D"/>
                </a:solidFill>
                <a:latin typeface="Arial" panose="020B0604020202020204" pitchFamily="34" charset="0"/>
                <a:ea typeface="Calibri" pitchFamily="34" charset="-122"/>
                <a:cs typeface="Arial" panose="020B0604020202020204" pitchFamily="34" charset="0"/>
              </a:rPr>
              <a:t>LOGIC-</a:t>
            </a:r>
            <a:r>
              <a:rPr lang="en-US" b="1" err="1">
                <a:solidFill>
                  <a:srgbClr val="0D0D0D"/>
                </a:solidFill>
                <a:latin typeface="Arial" panose="020B0604020202020204" pitchFamily="34" charset="0"/>
                <a:ea typeface="Calibri" pitchFamily="34" charset="-122"/>
                <a:cs typeface="Arial" panose="020B0604020202020204" pitchFamily="34" charset="0"/>
              </a:rPr>
              <a:t>PRePaRE</a:t>
            </a:r>
            <a:r>
              <a:rPr lang="en-US" b="1">
                <a:solidFill>
                  <a:srgbClr val="0D0D0D"/>
                </a:solidFill>
                <a:latin typeface="Arial" panose="020B0604020202020204" pitchFamily="34" charset="0"/>
                <a:ea typeface="Calibri" pitchFamily="34" charset="-122"/>
                <a:cs typeface="Arial" panose="020B0604020202020204" pitchFamily="34" charset="0"/>
              </a:rPr>
              <a:t> Calculator</a:t>
            </a:r>
          </a:p>
        </p:txBody>
      </p:sp>
      <p:pic>
        <p:nvPicPr>
          <p:cNvPr id="3" name="Picture 2" descr="A qr code on a blue background&#10;&#10;AI-generated content may be incorrect.">
            <a:extLst>
              <a:ext uri="{FF2B5EF4-FFF2-40B4-BE49-F238E27FC236}">
                <a16:creationId xmlns:a16="http://schemas.microsoft.com/office/drawing/2014/main" id="{26CA1C1A-03C2-6608-07D8-0CDA31C4A2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536" y="4694464"/>
            <a:ext cx="1612446" cy="1626054"/>
          </a:xfrm>
          <a:prstGeom prst="rect">
            <a:avLst/>
          </a:prstGeom>
        </p:spPr>
      </p:pic>
    </p:spTree>
    <p:extLst>
      <p:ext uri="{BB962C8B-B14F-4D97-AF65-F5344CB8AC3E}">
        <p14:creationId xmlns:p14="http://schemas.microsoft.com/office/powerpoint/2010/main" val="2230367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1BF01B-179F-6918-C8E8-2D307F4647BB}"/>
              </a:ext>
            </a:extLst>
          </p:cNvPr>
          <p:cNvSpPr>
            <a:spLocks noGrp="1"/>
          </p:cNvSpPr>
          <p:nvPr>
            <p:ph type="title"/>
          </p:nvPr>
        </p:nvSpPr>
        <p:spPr>
          <a:xfrm>
            <a:off x="831850" y="1481960"/>
            <a:ext cx="10161971" cy="2869323"/>
          </a:xfrm>
        </p:spPr>
        <p:txBody>
          <a:bodyPr/>
          <a:lstStyle/>
          <a:p>
            <a:pPr algn="ctr"/>
            <a:r>
              <a:rPr lang="en-US"/>
              <a:t>Rapid, Iterative Learning ala </a:t>
            </a:r>
            <a:br>
              <a:rPr lang="en-US"/>
            </a:br>
            <a:r>
              <a:rPr lang="en-US"/>
              <a:t>RE-AIM, PRISM, and </a:t>
            </a:r>
            <a:r>
              <a:rPr lang="en-US" err="1"/>
              <a:t>iPRISM</a:t>
            </a:r>
            <a:endParaRPr lang="en-US"/>
          </a:p>
        </p:txBody>
      </p:sp>
    </p:spTree>
    <p:extLst>
      <p:ext uri="{BB962C8B-B14F-4D97-AF65-F5344CB8AC3E}">
        <p14:creationId xmlns:p14="http://schemas.microsoft.com/office/powerpoint/2010/main" val="1991914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464F-C4D4-8862-D823-B9A2BDF83CA7}"/>
              </a:ext>
            </a:extLst>
          </p:cNvPr>
          <p:cNvSpPr>
            <a:spLocks noGrp="1"/>
          </p:cNvSpPr>
          <p:nvPr>
            <p:ph type="title"/>
          </p:nvPr>
        </p:nvSpPr>
        <p:spPr>
          <a:xfrm>
            <a:off x="575731" y="313018"/>
            <a:ext cx="10515600" cy="893481"/>
          </a:xfrm>
        </p:spPr>
        <p:txBody>
          <a:bodyPr>
            <a:noAutofit/>
          </a:bodyPr>
          <a:lstStyle/>
          <a:p>
            <a:r>
              <a:rPr lang="en-US" sz="3200" b="1"/>
              <a:t>The Need for Speed: Moving Rapidly and Iteratively</a:t>
            </a:r>
          </a:p>
        </p:txBody>
      </p:sp>
      <p:sp>
        <p:nvSpPr>
          <p:cNvPr id="3" name="Content Placeholder 2">
            <a:extLst>
              <a:ext uri="{FF2B5EF4-FFF2-40B4-BE49-F238E27FC236}">
                <a16:creationId xmlns:a16="http://schemas.microsoft.com/office/drawing/2014/main" id="{BD1C03BF-6218-F6EB-DCA1-08DB108E31DF}"/>
              </a:ext>
            </a:extLst>
          </p:cNvPr>
          <p:cNvSpPr>
            <a:spLocks noGrp="1"/>
          </p:cNvSpPr>
          <p:nvPr>
            <p:ph idx="1"/>
          </p:nvPr>
        </p:nvSpPr>
        <p:spPr>
          <a:xfrm>
            <a:off x="575731" y="1576552"/>
            <a:ext cx="11471921" cy="4038802"/>
          </a:xfrm>
        </p:spPr>
        <p:txBody>
          <a:bodyPr vert="horz" lIns="91440" tIns="45720" rIns="91440" bIns="45720" rtlCol="0" anchor="t">
            <a:noAutofit/>
          </a:bodyPr>
          <a:lstStyle/>
          <a:p>
            <a:pPr marL="0" indent="0">
              <a:lnSpc>
                <a:spcPct val="100000"/>
              </a:lnSpc>
              <a:spcBef>
                <a:spcPts val="0"/>
              </a:spcBef>
              <a:buNone/>
            </a:pPr>
            <a:r>
              <a:rPr lang="en-US" sz="2200" b="1"/>
              <a:t>Expect early suboptimal performance:</a:t>
            </a:r>
          </a:p>
          <a:p>
            <a:pPr marL="0" indent="0">
              <a:lnSpc>
                <a:spcPct val="100000"/>
              </a:lnSpc>
              <a:spcBef>
                <a:spcPts val="0"/>
              </a:spcBef>
              <a:buNone/>
            </a:pPr>
            <a:r>
              <a:rPr lang="en-US" sz="2200"/>
              <a:t>Most interventions initially do not work as planned </a:t>
            </a:r>
          </a:p>
          <a:p>
            <a:pPr marL="0" indent="0">
              <a:lnSpc>
                <a:spcPct val="100000"/>
              </a:lnSpc>
              <a:spcBef>
                <a:spcPts val="0"/>
              </a:spcBef>
              <a:buNone/>
            </a:pPr>
            <a:endParaRPr lang="en-US" sz="2200"/>
          </a:p>
          <a:p>
            <a:pPr marL="0" indent="0">
              <a:lnSpc>
                <a:spcPct val="100000"/>
              </a:lnSpc>
              <a:spcBef>
                <a:spcPts val="0"/>
              </a:spcBef>
              <a:buNone/>
            </a:pPr>
            <a:r>
              <a:rPr lang="en-US" sz="2200" b="1"/>
              <a:t>Monitor what matters – repeatedly:</a:t>
            </a:r>
          </a:p>
          <a:p>
            <a:pPr marL="0" indent="0">
              <a:lnSpc>
                <a:spcPct val="100000"/>
              </a:lnSpc>
              <a:spcBef>
                <a:spcPts val="0"/>
              </a:spcBef>
              <a:buNone/>
            </a:pPr>
            <a:r>
              <a:rPr lang="en-US" sz="2200"/>
              <a:t>Track short‑term, multi‑dimensional impact (e.g., RE‑AIM outcomes) with attention to equity and population impact</a:t>
            </a:r>
          </a:p>
          <a:p>
            <a:pPr marL="0" indent="0">
              <a:lnSpc>
                <a:spcPct val="100000"/>
              </a:lnSpc>
              <a:spcBef>
                <a:spcPts val="0"/>
              </a:spcBef>
              <a:buNone/>
            </a:pPr>
            <a:endParaRPr lang="en-US" sz="2200" b="1"/>
          </a:p>
          <a:p>
            <a:pPr marL="0" indent="0">
              <a:lnSpc>
                <a:spcPct val="100000"/>
              </a:lnSpc>
              <a:spcBef>
                <a:spcPts val="0"/>
              </a:spcBef>
              <a:buNone/>
            </a:pPr>
            <a:r>
              <a:rPr lang="en-US" sz="2200" b="1"/>
              <a:t>Guide adaptations:</a:t>
            </a:r>
          </a:p>
          <a:p>
            <a:pPr marL="0" indent="0">
              <a:lnSpc>
                <a:spcPct val="100000"/>
              </a:lnSpc>
              <a:spcBef>
                <a:spcPts val="0"/>
              </a:spcBef>
              <a:buNone/>
            </a:pPr>
            <a:r>
              <a:rPr lang="en-US" sz="2200"/>
              <a:t>Adapt using theory, data, and partner priorities – </a:t>
            </a:r>
            <a:r>
              <a:rPr lang="en-US" sz="2200" i="1"/>
              <a:t>fail fast and improve, </a:t>
            </a:r>
            <a:r>
              <a:rPr lang="en-US" sz="2200" b="1" i="1"/>
              <a:t>not fail slowly</a:t>
            </a:r>
          </a:p>
          <a:p>
            <a:pPr marL="0" indent="0">
              <a:lnSpc>
                <a:spcPct val="100000"/>
              </a:lnSpc>
              <a:spcBef>
                <a:spcPts val="0"/>
              </a:spcBef>
              <a:buNone/>
            </a:pPr>
            <a:endParaRPr lang="en-US" sz="2200"/>
          </a:p>
          <a:p>
            <a:pPr marL="0" indent="0">
              <a:lnSpc>
                <a:spcPct val="100000"/>
              </a:lnSpc>
              <a:spcBef>
                <a:spcPts val="0"/>
              </a:spcBef>
              <a:buNone/>
            </a:pPr>
            <a:r>
              <a:rPr lang="en-US" sz="2200" b="1"/>
              <a:t>Record Adaptations:</a:t>
            </a:r>
            <a:endParaRPr lang="en-US" sz="2200"/>
          </a:p>
          <a:p>
            <a:pPr marL="0" indent="0">
              <a:lnSpc>
                <a:spcPct val="100000"/>
              </a:lnSpc>
              <a:spcBef>
                <a:spcPts val="0"/>
              </a:spcBef>
              <a:buNone/>
            </a:pPr>
            <a:r>
              <a:rPr lang="en-US" sz="2200"/>
              <a:t>Transparently report them!</a:t>
            </a:r>
          </a:p>
        </p:txBody>
      </p:sp>
      <p:sp>
        <p:nvSpPr>
          <p:cNvPr id="4" name="TextBox 3">
            <a:extLst>
              <a:ext uri="{FF2B5EF4-FFF2-40B4-BE49-F238E27FC236}">
                <a16:creationId xmlns:a16="http://schemas.microsoft.com/office/drawing/2014/main" id="{7C14F01B-BBBE-67D5-3500-35AF5AFC411C}"/>
              </a:ext>
            </a:extLst>
          </p:cNvPr>
          <p:cNvSpPr txBox="1"/>
          <p:nvPr/>
        </p:nvSpPr>
        <p:spPr>
          <a:xfrm>
            <a:off x="575731" y="6314149"/>
            <a:ext cx="11471921" cy="461665"/>
          </a:xfrm>
          <a:prstGeom prst="rect">
            <a:avLst/>
          </a:prstGeom>
          <a:noFill/>
        </p:spPr>
        <p:txBody>
          <a:bodyPr wrap="square" rtlCol="0">
            <a:spAutoFit/>
          </a:bodyPr>
          <a:lstStyle/>
          <a:p>
            <a:r>
              <a:rPr lang="en-US" sz="1200">
                <a:solidFill>
                  <a:schemeClr val="bg1">
                    <a:lumMod val="50000"/>
                  </a:schemeClr>
                </a:solidFill>
              </a:rPr>
              <a:t>Glasgow et al.  RE-AIM Planning and Evaluation Framework:  Adapting to New Science and Practice with a 20-Year Review.  </a:t>
            </a:r>
            <a:r>
              <a:rPr lang="en-US" sz="1200" i="1">
                <a:solidFill>
                  <a:schemeClr val="bg1">
                    <a:lumMod val="50000"/>
                  </a:schemeClr>
                </a:solidFill>
              </a:rPr>
              <a:t>Front Public Health.  </a:t>
            </a:r>
            <a:r>
              <a:rPr lang="en-US" sz="1200">
                <a:solidFill>
                  <a:schemeClr val="bg1">
                    <a:lumMod val="50000"/>
                  </a:schemeClr>
                </a:solidFill>
              </a:rPr>
              <a:t>2019;7:64.</a:t>
            </a:r>
            <a:endParaRPr lang="en-US" sz="1200" kern="100">
              <a:solidFill>
                <a:schemeClr val="bg1">
                  <a:lumMod val="50000"/>
                </a:schemeClr>
              </a:solidFill>
              <a:effectLst/>
              <a:ea typeface="Calibri" panose="020F0502020204030204" pitchFamily="34" charset="0"/>
              <a:cs typeface="Arial" panose="020B0604020202020204" pitchFamily="34" charset="0"/>
            </a:endParaRPr>
          </a:p>
          <a:p>
            <a:r>
              <a:rPr lang="en-US" sz="1200">
                <a:solidFill>
                  <a:schemeClr val="bg2">
                    <a:lumMod val="50000"/>
                  </a:schemeClr>
                </a:solidFill>
              </a:rPr>
              <a:t>Maw, A.M., et al. </a:t>
            </a:r>
            <a:r>
              <a:rPr lang="en-US" sz="1200" kern="0">
                <a:solidFill>
                  <a:schemeClr val="bg2">
                    <a:lumMod val="50000"/>
                  </a:schemeClr>
                </a:solidFill>
                <a:effectLst/>
                <a:ea typeface="Calibri" panose="020F0502020204030204" pitchFamily="34" charset="0"/>
              </a:rPr>
              <a:t> </a:t>
            </a:r>
            <a:r>
              <a:rPr lang="en-US" sz="1200" i="1" kern="0">
                <a:solidFill>
                  <a:schemeClr val="bg2">
                    <a:lumMod val="50000"/>
                  </a:schemeClr>
                </a:solidFill>
                <a:effectLst/>
                <a:ea typeface="Calibri" panose="020F0502020204030204" pitchFamily="34" charset="0"/>
              </a:rPr>
              <a:t>Implementation Science Communications</a:t>
            </a:r>
            <a:r>
              <a:rPr lang="en-US" sz="1200" kern="0">
                <a:solidFill>
                  <a:schemeClr val="bg2">
                    <a:lumMod val="50000"/>
                  </a:schemeClr>
                </a:solidFill>
                <a:effectLst/>
                <a:ea typeface="Calibri" panose="020F0502020204030204" pitchFamily="34" charset="0"/>
              </a:rPr>
              <a:t>,</a:t>
            </a:r>
            <a:r>
              <a:rPr lang="en-US" sz="1200" i="1" kern="0">
                <a:solidFill>
                  <a:schemeClr val="bg2">
                    <a:lumMod val="50000"/>
                  </a:schemeClr>
                </a:solidFill>
                <a:effectLst/>
                <a:ea typeface="Calibri" panose="020F0502020204030204" pitchFamily="34" charset="0"/>
              </a:rPr>
              <a:t> 3</a:t>
            </a:r>
            <a:r>
              <a:rPr lang="en-US" sz="1200" kern="0">
                <a:solidFill>
                  <a:schemeClr val="bg2">
                    <a:lumMod val="50000"/>
                  </a:schemeClr>
                </a:solidFill>
                <a:effectLst/>
                <a:ea typeface="Calibri" panose="020F0502020204030204" pitchFamily="34" charset="0"/>
              </a:rPr>
              <a:t>(1). </a:t>
            </a:r>
            <a:r>
              <a:rPr lang="en-US" sz="1200" u="sng" kern="0">
                <a:solidFill>
                  <a:schemeClr val="bg2">
                    <a:lumMod val="50000"/>
                  </a:schemeClr>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https://doi.org/10.1186/s43058-022-00334-x</a:t>
            </a:r>
            <a:r>
              <a:rPr lang="en-US" sz="1200">
                <a:solidFill>
                  <a:schemeClr val="bg2">
                    <a:lumMod val="50000"/>
                  </a:schemeClr>
                </a:solidFill>
                <a:effectLst/>
              </a:rPr>
              <a:t> </a:t>
            </a:r>
            <a:endParaRPr lang="en-US" sz="1200">
              <a:solidFill>
                <a:schemeClr val="bg2">
                  <a:lumMod val="50000"/>
                </a:schemeClr>
              </a:solidFill>
            </a:endParaRPr>
          </a:p>
        </p:txBody>
      </p:sp>
      <p:sp>
        <p:nvSpPr>
          <p:cNvPr id="6" name="Rectangle 5">
            <a:extLst>
              <a:ext uri="{FF2B5EF4-FFF2-40B4-BE49-F238E27FC236}">
                <a16:creationId xmlns:a16="http://schemas.microsoft.com/office/drawing/2014/main" id="{1EC0DABD-A94E-717D-AD2E-5BF1FB40D915}"/>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Iterative PRISM / RE-AIM</a:t>
            </a:r>
          </a:p>
        </p:txBody>
      </p:sp>
    </p:spTree>
    <p:extLst>
      <p:ext uri="{BB962C8B-B14F-4D97-AF65-F5344CB8AC3E}">
        <p14:creationId xmlns:p14="http://schemas.microsoft.com/office/powerpoint/2010/main" val="3452809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470236" cy="1325563"/>
          </a:xfrm>
        </p:spPr>
        <p:txBody>
          <a:bodyPr>
            <a:normAutofit/>
          </a:bodyPr>
          <a:lstStyle/>
          <a:p>
            <a:r>
              <a:rPr kumimoji="0" lang="en-US" sz="3600" b="1" i="0" u="none" strike="noStrike" kern="1200" cap="none" spc="0" normalizeH="0" baseline="0" noProof="0">
                <a:ln>
                  <a:noFill/>
                </a:ln>
                <a:solidFill>
                  <a:srgbClr val="000000"/>
                </a:solidFill>
                <a:effectLst/>
                <a:uLnTx/>
                <a:uFillTx/>
                <a:latin typeface="Helvetica" panose="020B0604020202020204" pitchFamily="34" charset="0"/>
                <a:cs typeface="Helvetica" panose="020B0604020202020204" pitchFamily="34" charset="0"/>
              </a:rPr>
              <a:t>How do you use iterative RE-AIM?</a:t>
            </a:r>
            <a:endParaRPr lang="en-US" b="1">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F63C8494-55E5-475D-BF36-FF85071B48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2533" y="1808907"/>
            <a:ext cx="10497036" cy="4167687"/>
          </a:xfrm>
          <a:prstGeom prst="rect">
            <a:avLst/>
          </a:prstGeom>
        </p:spPr>
      </p:pic>
      <p:sp>
        <p:nvSpPr>
          <p:cNvPr id="2" name="TextBox 1">
            <a:extLst>
              <a:ext uri="{FF2B5EF4-FFF2-40B4-BE49-F238E27FC236}">
                <a16:creationId xmlns:a16="http://schemas.microsoft.com/office/drawing/2014/main" id="{AAB74566-CA07-627E-D8C8-5D73E2014B69}"/>
              </a:ext>
            </a:extLst>
          </p:cNvPr>
          <p:cNvSpPr txBox="1"/>
          <p:nvPr/>
        </p:nvSpPr>
        <p:spPr>
          <a:xfrm>
            <a:off x="317500" y="6334780"/>
            <a:ext cx="11294052" cy="523220"/>
          </a:xfrm>
          <a:prstGeom prst="rect">
            <a:avLst/>
          </a:prstGeom>
          <a:noFill/>
        </p:spPr>
        <p:txBody>
          <a:bodyPr wrap="square" rtlCol="0">
            <a:spAutoFit/>
          </a:bodyPr>
          <a:lstStyle/>
          <a:p>
            <a:pPr marL="11206" marR="4483"/>
            <a:r>
              <a:rPr lang="en-US" sz="1400">
                <a:solidFill>
                  <a:schemeClr val="bg2">
                    <a:lumMod val="50000"/>
                  </a:schemeClr>
                </a:solidFill>
                <a:cs typeface="Arial"/>
              </a:rPr>
              <a:t>Glasgow RE, Battaglia C et al. Use of the RE-AIM framework to guide iterative adaptations: Applications, lessons learned,  and future directions. </a:t>
            </a:r>
            <a:r>
              <a:rPr lang="en-US" sz="1400" i="1">
                <a:solidFill>
                  <a:schemeClr val="bg2">
                    <a:lumMod val="50000"/>
                  </a:schemeClr>
                </a:solidFill>
                <a:cs typeface="Arial"/>
              </a:rPr>
              <a:t>Front Health Serv</a:t>
            </a:r>
            <a:r>
              <a:rPr lang="en-US" sz="1400">
                <a:solidFill>
                  <a:schemeClr val="bg2">
                    <a:lumMod val="50000"/>
                  </a:schemeClr>
                </a:solidFill>
                <a:cs typeface="Arial"/>
              </a:rPr>
              <a:t>. 2022;2:959565. doi:10.3389/frhs.2022.959565</a:t>
            </a:r>
          </a:p>
        </p:txBody>
      </p:sp>
      <p:sp>
        <p:nvSpPr>
          <p:cNvPr id="6" name="Rectangle 5">
            <a:extLst>
              <a:ext uri="{FF2B5EF4-FFF2-40B4-BE49-F238E27FC236}">
                <a16:creationId xmlns:a16="http://schemas.microsoft.com/office/drawing/2014/main" id="{6B4CA50B-4357-5364-001D-77DFCB3E2024}"/>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Iterative PRISM / RE-AIM</a:t>
            </a:r>
          </a:p>
        </p:txBody>
      </p:sp>
    </p:spTree>
    <p:extLst>
      <p:ext uri="{BB962C8B-B14F-4D97-AF65-F5344CB8AC3E}">
        <p14:creationId xmlns:p14="http://schemas.microsoft.com/office/powerpoint/2010/main" val="3223326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B0D6-82EF-7322-CB29-643E89AFD535}"/>
              </a:ext>
            </a:extLst>
          </p:cNvPr>
          <p:cNvSpPr>
            <a:spLocks noGrp="1"/>
          </p:cNvSpPr>
          <p:nvPr>
            <p:ph type="title"/>
          </p:nvPr>
        </p:nvSpPr>
        <p:spPr>
          <a:xfrm>
            <a:off x="650212" y="656735"/>
            <a:ext cx="11074206" cy="843457"/>
          </a:xfrm>
        </p:spPr>
        <p:txBody>
          <a:bodyPr vert="horz" lIns="91440" tIns="45720" rIns="91440" bIns="45720" rtlCol="0" anchor="ctr">
            <a:noAutofit/>
          </a:bodyPr>
          <a:lstStyle/>
          <a:p>
            <a:r>
              <a:rPr lang="en-US" sz="3200" b="1"/>
              <a:t>iPRISM Webtool- to rapidly assess and apply PRISM</a:t>
            </a:r>
          </a:p>
        </p:txBody>
      </p:sp>
      <p:pic>
        <p:nvPicPr>
          <p:cNvPr id="8" name="Picture 7">
            <a:extLst>
              <a:ext uri="{FF2B5EF4-FFF2-40B4-BE49-F238E27FC236}">
                <a16:creationId xmlns:a16="http://schemas.microsoft.com/office/drawing/2014/main" id="{0BFE9195-22E6-41AB-8227-69910D3D3D4C}"/>
              </a:ext>
            </a:extLst>
          </p:cNvPr>
          <p:cNvPicPr>
            <a:picLocks noChangeAspect="1"/>
          </p:cNvPicPr>
          <p:nvPr/>
        </p:nvPicPr>
        <p:blipFill>
          <a:blip r:embed="rId3"/>
          <a:stretch>
            <a:fillRect/>
          </a:stretch>
        </p:blipFill>
        <p:spPr>
          <a:xfrm>
            <a:off x="9563954" y="3843241"/>
            <a:ext cx="1984607" cy="1806868"/>
          </a:xfrm>
          <a:prstGeom prst="rect">
            <a:avLst/>
          </a:prstGeom>
        </p:spPr>
      </p:pic>
      <p:sp>
        <p:nvSpPr>
          <p:cNvPr id="9" name="TextBox 8">
            <a:extLst>
              <a:ext uri="{FF2B5EF4-FFF2-40B4-BE49-F238E27FC236}">
                <a16:creationId xmlns:a16="http://schemas.microsoft.com/office/drawing/2014/main" id="{F24983C6-6ACF-4842-BC62-17C8461CAAA2}"/>
              </a:ext>
            </a:extLst>
          </p:cNvPr>
          <p:cNvSpPr txBox="1"/>
          <p:nvPr/>
        </p:nvSpPr>
        <p:spPr>
          <a:xfrm>
            <a:off x="9637986" y="5570484"/>
            <a:ext cx="2062596" cy="461665"/>
          </a:xfrm>
          <a:prstGeom prst="rect">
            <a:avLst/>
          </a:prstGeom>
          <a:noFill/>
        </p:spPr>
        <p:txBody>
          <a:bodyPr wrap="square" rtlCol="0">
            <a:spAutoFit/>
          </a:bodyPr>
          <a:lstStyle/>
          <a:p>
            <a:r>
              <a:rPr lang="en-US" sz="2400" b="1" err="1"/>
              <a:t>prismtool.org</a:t>
            </a:r>
            <a:endParaRPr lang="en-US" sz="2400" b="1"/>
          </a:p>
        </p:txBody>
      </p:sp>
      <p:sp>
        <p:nvSpPr>
          <p:cNvPr id="15" name="TextBox 14">
            <a:extLst>
              <a:ext uri="{FF2B5EF4-FFF2-40B4-BE49-F238E27FC236}">
                <a16:creationId xmlns:a16="http://schemas.microsoft.com/office/drawing/2014/main" id="{2D235272-29FF-4BBB-A729-B28263D79E71}"/>
              </a:ext>
            </a:extLst>
          </p:cNvPr>
          <p:cNvSpPr txBox="1"/>
          <p:nvPr/>
        </p:nvSpPr>
        <p:spPr>
          <a:xfrm>
            <a:off x="722635" y="1663857"/>
            <a:ext cx="8494974" cy="3747180"/>
          </a:xfrm>
          <a:prstGeom prst="rect">
            <a:avLst/>
          </a:prstGeom>
          <a:noFill/>
        </p:spPr>
        <p:txBody>
          <a:bodyPr wrap="square">
            <a:spAutoFit/>
          </a:bodyPr>
          <a:lstStyle/>
          <a:p>
            <a:pPr marL="11207">
              <a:spcBef>
                <a:spcPts val="361"/>
              </a:spcBef>
              <a:tabLst>
                <a:tab pos="174261" algn="l"/>
              </a:tabLst>
            </a:pPr>
            <a:r>
              <a:rPr lang="en-US" sz="2000" b="1">
                <a:latin typeface="Helvetica" panose="020B0604020202020204" pitchFamily="34" charset="0"/>
                <a:cs typeface="Helvetica" panose="020B0604020202020204" pitchFamily="34" charset="0"/>
              </a:rPr>
              <a:t>Simplify implementation science - using PRISM</a:t>
            </a:r>
            <a:endParaRPr lang="en-US" sz="2000">
              <a:latin typeface="Helvetica" panose="020B0604020202020204" pitchFamily="34" charset="0"/>
              <a:cs typeface="Helvetica" panose="020B0604020202020204" pitchFamily="34" charset="0"/>
            </a:endParaRPr>
          </a:p>
          <a:p>
            <a:pPr marL="680215" lvl="1" indent="-342900">
              <a:spcBef>
                <a:spcPts val="224"/>
              </a:spcBef>
              <a:buFont typeface="Arial" panose="020B0604020202020204" pitchFamily="34" charset="0"/>
              <a:buChar char="•"/>
              <a:tabLst>
                <a:tab pos="500369" algn="l"/>
              </a:tabLst>
            </a:pPr>
            <a:r>
              <a:rPr lang="en-US" sz="2000">
                <a:latin typeface="Helvetica" panose="020B0604020202020204" pitchFamily="34" charset="0"/>
                <a:cs typeface="Helvetica" panose="020B0604020202020204" pitchFamily="34" charset="0"/>
              </a:rPr>
              <a:t>For diverse researchers and implementation teams</a:t>
            </a:r>
          </a:p>
          <a:p>
            <a:pPr marL="680215" lvl="1" indent="-342900">
              <a:spcBef>
                <a:spcPts val="190"/>
              </a:spcBef>
              <a:buFont typeface="Arial" panose="020B0604020202020204" pitchFamily="34" charset="0"/>
              <a:buChar char="•"/>
              <a:tabLst>
                <a:tab pos="500369" algn="l"/>
              </a:tabLst>
            </a:pPr>
            <a:r>
              <a:rPr lang="en-US" sz="2000">
                <a:latin typeface="Helvetica" panose="020B0604020202020204" pitchFamily="34" charset="0"/>
                <a:cs typeface="Helvetica" panose="020B0604020202020204" pitchFamily="34" charset="0"/>
              </a:rPr>
              <a:t>Support rapid learning health systems</a:t>
            </a:r>
          </a:p>
          <a:p>
            <a:pPr marL="337315" lvl="1">
              <a:spcBef>
                <a:spcPts val="190"/>
              </a:spcBef>
              <a:tabLst>
                <a:tab pos="500369" algn="l"/>
              </a:tabLst>
            </a:pPr>
            <a:endParaRPr lang="en-US" sz="2000">
              <a:latin typeface="Helvetica" panose="020B0604020202020204" pitchFamily="34" charset="0"/>
              <a:cs typeface="Helvetica" panose="020B0604020202020204" pitchFamily="34" charset="0"/>
            </a:endParaRPr>
          </a:p>
          <a:p>
            <a:pPr marL="337315" lvl="1">
              <a:spcBef>
                <a:spcPts val="190"/>
              </a:spcBef>
              <a:tabLst>
                <a:tab pos="500369" algn="l"/>
              </a:tabLst>
            </a:pPr>
            <a:endParaRPr lang="en-US" sz="2000">
              <a:latin typeface="Helvetica" panose="020B0604020202020204" pitchFamily="34" charset="0"/>
              <a:cs typeface="Helvetica" panose="020B0604020202020204" pitchFamily="34" charset="0"/>
            </a:endParaRPr>
          </a:p>
          <a:p>
            <a:pPr marL="11207">
              <a:spcBef>
                <a:spcPts val="361"/>
              </a:spcBef>
              <a:tabLst>
                <a:tab pos="174261" algn="l"/>
              </a:tabLst>
            </a:pPr>
            <a:r>
              <a:rPr lang="en-US" sz="2000" b="1">
                <a:latin typeface="Helvetica" panose="020B0604020202020204" pitchFamily="34" charset="0"/>
                <a:cs typeface="Helvetica" panose="020B0604020202020204" pitchFamily="34" charset="0"/>
              </a:rPr>
              <a:t>Guide and prompt users to iteratively</a:t>
            </a:r>
          </a:p>
          <a:p>
            <a:pPr marL="680215" lvl="1" indent="-342900">
              <a:spcBef>
                <a:spcPts val="224"/>
              </a:spcBef>
              <a:buFont typeface="Arial" panose="020B0604020202020204" pitchFamily="34" charset="0"/>
              <a:buChar char="•"/>
              <a:tabLst>
                <a:tab pos="500369" algn="l"/>
              </a:tabLst>
            </a:pPr>
            <a:r>
              <a:rPr lang="en-US" sz="2000">
                <a:latin typeface="Helvetica" panose="020B0604020202020204" pitchFamily="34" charset="0"/>
                <a:cs typeface="Helvetica" panose="020B0604020202020204" pitchFamily="34" charset="0"/>
              </a:rPr>
              <a:t>Assess context</a:t>
            </a:r>
          </a:p>
          <a:p>
            <a:pPr marL="680215" lvl="1" indent="-342900">
              <a:spcBef>
                <a:spcPts val="190"/>
              </a:spcBef>
              <a:buFont typeface="Arial" panose="020B0604020202020204" pitchFamily="34" charset="0"/>
              <a:buChar char="•"/>
              <a:tabLst>
                <a:tab pos="500369" algn="l"/>
              </a:tabLst>
            </a:pPr>
            <a:r>
              <a:rPr lang="en-US" sz="2000">
                <a:latin typeface="Helvetica" panose="020B0604020202020204" pitchFamily="34" charset="0"/>
                <a:cs typeface="Helvetica" panose="020B0604020202020204" pitchFamily="34" charset="0"/>
              </a:rPr>
              <a:t>Align project with context</a:t>
            </a:r>
          </a:p>
          <a:p>
            <a:pPr marL="680215" lvl="1" indent="-342900">
              <a:spcBef>
                <a:spcPts val="190"/>
              </a:spcBef>
              <a:buFont typeface="Arial" panose="020B0604020202020204" pitchFamily="34" charset="0"/>
              <a:buChar char="•"/>
              <a:tabLst>
                <a:tab pos="500369" algn="l"/>
              </a:tabLst>
            </a:pPr>
            <a:r>
              <a:rPr lang="en-US" sz="2000">
                <a:latin typeface="Helvetica" panose="020B0604020202020204" pitchFamily="34" charset="0"/>
                <a:cs typeface="Helvetica" panose="020B0604020202020204" pitchFamily="34" charset="0"/>
              </a:rPr>
              <a:t>Assess progress on key PRISM (RE-AIM) outcomes</a:t>
            </a:r>
          </a:p>
          <a:p>
            <a:pPr marL="680215" lvl="1" indent="-342900">
              <a:spcBef>
                <a:spcPts val="190"/>
              </a:spcBef>
              <a:buFont typeface="Arial" panose="020B0604020202020204" pitchFamily="34" charset="0"/>
              <a:buChar char="•"/>
              <a:tabLst>
                <a:tab pos="500369" algn="l"/>
              </a:tabLst>
            </a:pPr>
            <a:r>
              <a:rPr lang="en-US" sz="2000">
                <a:latin typeface="Helvetica" panose="020B0604020202020204" pitchFamily="34" charset="0"/>
                <a:cs typeface="Helvetica" panose="020B0604020202020204" pitchFamily="34" charset="0"/>
              </a:rPr>
              <a:t>Develop feasible and impactful strategies/adaptations</a:t>
            </a:r>
          </a:p>
          <a:p>
            <a:pPr marL="680215" lvl="1" indent="-342900">
              <a:spcBef>
                <a:spcPts val="128"/>
              </a:spcBef>
              <a:buFont typeface="Arial" panose="020B0604020202020204" pitchFamily="34" charset="0"/>
              <a:buChar char="•"/>
              <a:tabLst>
                <a:tab pos="500369" algn="l"/>
              </a:tabLst>
            </a:pPr>
            <a:r>
              <a:rPr lang="en-US" sz="2000">
                <a:latin typeface="Helvetica" panose="020B0604020202020204" pitchFamily="34" charset="0"/>
                <a:cs typeface="Helvetica" panose="020B0604020202020204" pitchFamily="34" charset="0"/>
              </a:rPr>
              <a:t>Create action plans</a:t>
            </a:r>
          </a:p>
        </p:txBody>
      </p:sp>
      <p:sp>
        <p:nvSpPr>
          <p:cNvPr id="16" name="object 7">
            <a:extLst>
              <a:ext uri="{FF2B5EF4-FFF2-40B4-BE49-F238E27FC236}">
                <a16:creationId xmlns:a16="http://schemas.microsoft.com/office/drawing/2014/main" id="{A0959BA5-3420-4098-BAF9-BB269C228092}"/>
              </a:ext>
            </a:extLst>
          </p:cNvPr>
          <p:cNvSpPr txBox="1"/>
          <p:nvPr/>
        </p:nvSpPr>
        <p:spPr>
          <a:xfrm>
            <a:off x="469521" y="6201266"/>
            <a:ext cx="11333596" cy="442203"/>
          </a:xfrm>
          <a:prstGeom prst="rect">
            <a:avLst/>
          </a:prstGeom>
        </p:spPr>
        <p:txBody>
          <a:bodyPr vert="horz" wrap="square" lIns="0" tIns="11206" rIns="0" bIns="0" rtlCol="0">
            <a:spAutoFit/>
          </a:bodyPr>
          <a:lstStyle/>
          <a:p>
            <a:r>
              <a:rPr lang="en-US" sz="1400">
                <a:solidFill>
                  <a:schemeClr val="bg1">
                    <a:lumMod val="50000"/>
                  </a:schemeClr>
                </a:solidFill>
              </a:rPr>
              <a:t>Trinkley K.E., et al. The </a:t>
            </a:r>
            <a:r>
              <a:rPr lang="en-US" sz="1400" err="1">
                <a:solidFill>
                  <a:schemeClr val="bg1">
                    <a:lumMod val="50000"/>
                  </a:schemeClr>
                </a:solidFill>
              </a:rPr>
              <a:t>iPRISM</a:t>
            </a:r>
            <a:r>
              <a:rPr lang="en-US" sz="1400">
                <a:solidFill>
                  <a:schemeClr val="bg1">
                    <a:lumMod val="50000"/>
                  </a:schemeClr>
                </a:solidFill>
              </a:rPr>
              <a:t> webtool</a:t>
            </a:r>
            <a:r>
              <a:rPr lang="en-US" sz="1400" i="1">
                <a:solidFill>
                  <a:schemeClr val="bg1">
                    <a:lumMod val="50000"/>
                  </a:schemeClr>
                </a:solidFill>
              </a:rPr>
              <a:t>. </a:t>
            </a:r>
            <a:r>
              <a:rPr lang="en-US" sz="1400" i="1" err="1">
                <a:solidFill>
                  <a:schemeClr val="bg1">
                    <a:lumMod val="50000"/>
                  </a:schemeClr>
                </a:solidFill>
              </a:rPr>
              <a:t>Impl</a:t>
            </a:r>
            <a:r>
              <a:rPr lang="en-US" sz="1400" i="1">
                <a:solidFill>
                  <a:schemeClr val="bg1">
                    <a:lumMod val="50000"/>
                  </a:schemeClr>
                </a:solidFill>
              </a:rPr>
              <a:t> Sci Comm</a:t>
            </a:r>
            <a:r>
              <a:rPr lang="en-US" sz="1400">
                <a:solidFill>
                  <a:schemeClr val="bg1">
                    <a:lumMod val="50000"/>
                  </a:schemeClr>
                </a:solidFill>
              </a:rPr>
              <a:t> (2023) 4:116 </a:t>
            </a:r>
            <a:r>
              <a:rPr lang="en-US" sz="1400" u="sng">
                <a:solidFill>
                  <a:schemeClr val="bg1">
                    <a:lumMod val="50000"/>
                  </a:schemeClr>
                </a:solidFill>
                <a:hlinkClick r:id="rId4">
                  <a:extLst>
                    <a:ext uri="{A12FA001-AC4F-418D-AE19-62706E023703}">
                      <ahyp:hlinkClr xmlns:ahyp="http://schemas.microsoft.com/office/drawing/2018/hyperlinkcolor" val="tx"/>
                    </a:ext>
                  </a:extLst>
                </a:hlinkClick>
              </a:rPr>
              <a:t>https://doi.org/10.1186/s43058-023-00494-4</a:t>
            </a:r>
            <a:r>
              <a:rPr lang="en-US" sz="1400">
                <a:solidFill>
                  <a:schemeClr val="bg1">
                    <a:lumMod val="50000"/>
                  </a:schemeClr>
                </a:solidFill>
              </a:rPr>
              <a:t>.</a:t>
            </a:r>
          </a:p>
          <a:p>
            <a:r>
              <a:rPr lang="en-US" sz="1400">
                <a:solidFill>
                  <a:schemeClr val="bg1">
                    <a:lumMod val="50000"/>
                  </a:schemeClr>
                </a:solidFill>
              </a:rPr>
              <a:t>Maw, A. M, et al. Using Iterative RE-AIM to enhance hospitalist adoption. </a:t>
            </a:r>
            <a:r>
              <a:rPr lang="en-US" sz="1400" i="1" err="1">
                <a:solidFill>
                  <a:schemeClr val="bg1">
                    <a:lumMod val="50000"/>
                  </a:schemeClr>
                </a:solidFill>
              </a:rPr>
              <a:t>Impl</a:t>
            </a:r>
            <a:r>
              <a:rPr lang="en-US" sz="1400" i="1">
                <a:solidFill>
                  <a:schemeClr val="bg1">
                    <a:lumMod val="50000"/>
                  </a:schemeClr>
                </a:solidFill>
              </a:rPr>
              <a:t> Sci Comm</a:t>
            </a:r>
            <a:r>
              <a:rPr lang="en-US" sz="1400">
                <a:solidFill>
                  <a:schemeClr val="bg1">
                    <a:lumMod val="50000"/>
                  </a:schemeClr>
                </a:solidFill>
              </a:rPr>
              <a:t>,</a:t>
            </a:r>
            <a:r>
              <a:rPr lang="en-US" sz="1400" i="1">
                <a:solidFill>
                  <a:schemeClr val="bg1">
                    <a:lumMod val="50000"/>
                  </a:schemeClr>
                </a:solidFill>
              </a:rPr>
              <a:t> 3</a:t>
            </a:r>
            <a:r>
              <a:rPr lang="en-US" sz="1400">
                <a:solidFill>
                  <a:schemeClr val="bg1">
                    <a:lumMod val="50000"/>
                  </a:schemeClr>
                </a:solidFill>
              </a:rPr>
              <a:t>(1). </a:t>
            </a:r>
            <a:r>
              <a:rPr lang="en-US" sz="1400" u="sng">
                <a:solidFill>
                  <a:schemeClr val="bg1">
                    <a:lumMod val="50000"/>
                  </a:schemeClr>
                </a:solidFill>
                <a:hlinkClick r:id="rId5">
                  <a:extLst>
                    <a:ext uri="{A12FA001-AC4F-418D-AE19-62706E023703}">
                      <ahyp:hlinkClr xmlns:ahyp="http://schemas.microsoft.com/office/drawing/2018/hyperlinkcolor" val="tx"/>
                    </a:ext>
                  </a:extLst>
                </a:hlinkClick>
              </a:rPr>
              <a:t>https://doi.org/10.1186/s43058-022-00334-x</a:t>
            </a:r>
            <a:r>
              <a:rPr lang="en-US" sz="1400">
                <a:solidFill>
                  <a:schemeClr val="bg1">
                    <a:lumMod val="50000"/>
                  </a:schemeClr>
                </a:solidFill>
              </a:rPr>
              <a:t> </a:t>
            </a:r>
            <a:endParaRPr sz="1400">
              <a:solidFill>
                <a:schemeClr val="bg1">
                  <a:lumMod val="50000"/>
                </a:schemeClr>
              </a:solidFill>
              <a:cs typeface="Helvetica" panose="020B0604020202020204" pitchFamily="34" charset="0"/>
            </a:endParaRPr>
          </a:p>
        </p:txBody>
      </p:sp>
      <p:sp>
        <p:nvSpPr>
          <p:cNvPr id="3" name="TextBox 2">
            <a:extLst>
              <a:ext uri="{FF2B5EF4-FFF2-40B4-BE49-F238E27FC236}">
                <a16:creationId xmlns:a16="http://schemas.microsoft.com/office/drawing/2014/main" id="{A944D093-A609-0FDC-CDDB-92CF9618DD60}"/>
              </a:ext>
            </a:extLst>
          </p:cNvPr>
          <p:cNvSpPr txBox="1"/>
          <p:nvPr/>
        </p:nvSpPr>
        <p:spPr>
          <a:xfrm>
            <a:off x="9369629" y="2291256"/>
            <a:ext cx="2433488" cy="1200329"/>
          </a:xfrm>
          <a:prstGeom prst="rect">
            <a:avLst/>
          </a:prstGeom>
          <a:noFill/>
        </p:spPr>
        <p:txBody>
          <a:bodyPr wrap="square" rtlCol="0">
            <a:spAutoFit/>
          </a:bodyPr>
          <a:lstStyle/>
          <a:p>
            <a:pPr algn="ctr"/>
            <a:r>
              <a:rPr lang="en-US" i="1"/>
              <a:t>Try it out!!   </a:t>
            </a:r>
          </a:p>
          <a:p>
            <a:pPr algn="ctr"/>
            <a:r>
              <a:rPr lang="en-US" b="1" i="1"/>
              <a:t>IF YOU DO</a:t>
            </a:r>
            <a:r>
              <a:rPr lang="en-US" i="1"/>
              <a:t>...for program name, please include ‘TEST’</a:t>
            </a:r>
          </a:p>
        </p:txBody>
      </p:sp>
      <p:sp>
        <p:nvSpPr>
          <p:cNvPr id="4" name="Rectangle 3">
            <a:extLst>
              <a:ext uri="{FF2B5EF4-FFF2-40B4-BE49-F238E27FC236}">
                <a16:creationId xmlns:a16="http://schemas.microsoft.com/office/drawing/2014/main" id="{A58DE301-577A-5AC2-6862-C7F611E2B371}"/>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Iterative PRISM / RE-AIM</a:t>
            </a:r>
          </a:p>
        </p:txBody>
      </p:sp>
    </p:spTree>
    <p:extLst>
      <p:ext uri="{BB962C8B-B14F-4D97-AF65-F5344CB8AC3E}">
        <p14:creationId xmlns:p14="http://schemas.microsoft.com/office/powerpoint/2010/main" val="2955469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E652-8C9B-8C3B-689E-F0425E48D331}"/>
              </a:ext>
            </a:extLst>
          </p:cNvPr>
          <p:cNvSpPr>
            <a:spLocks noGrp="1"/>
          </p:cNvSpPr>
          <p:nvPr>
            <p:ph type="title"/>
          </p:nvPr>
        </p:nvSpPr>
        <p:spPr>
          <a:xfrm>
            <a:off x="737440" y="419099"/>
            <a:ext cx="10717120" cy="4578171"/>
          </a:xfrm>
        </p:spPr>
        <p:txBody>
          <a:bodyPr>
            <a:normAutofit/>
          </a:bodyPr>
          <a:lstStyle/>
          <a:p>
            <a:r>
              <a:rPr lang="en-US" dirty="0"/>
              <a:t>Thank You!</a:t>
            </a:r>
            <a:br>
              <a:rPr lang="en-US" sz="3600" dirty="0"/>
            </a:br>
            <a:br>
              <a:rPr lang="en-US" sz="3600" dirty="0"/>
            </a:br>
            <a:r>
              <a:rPr lang="en-US" sz="3600" dirty="0"/>
              <a:t>In summary, please consider:</a:t>
            </a:r>
            <a:br>
              <a:rPr lang="en-US" sz="2800" dirty="0"/>
            </a:br>
            <a:br>
              <a:rPr lang="en-US" sz="2800" dirty="0"/>
            </a:br>
            <a:r>
              <a:rPr lang="en-US" sz="2400" dirty="0"/>
              <a:t>Balancing Fidelity to Functions and Adaptation to Context </a:t>
            </a:r>
            <a:br>
              <a:rPr lang="en-US" sz="2400" dirty="0"/>
            </a:br>
            <a:br>
              <a:rPr lang="en-US" sz="2400" dirty="0"/>
            </a:br>
            <a:r>
              <a:rPr lang="en-US" sz="2400" dirty="0"/>
              <a:t>Thinking Broadly about Evidence</a:t>
            </a:r>
            <a:br>
              <a:rPr lang="en-US" sz="2400" dirty="0"/>
            </a:br>
            <a:br>
              <a:rPr lang="en-US" sz="2400" dirty="0"/>
            </a:br>
            <a:r>
              <a:rPr lang="en-US" sz="2400" dirty="0"/>
              <a:t>Applying Implementation Science Concepts and Methods Earlier</a:t>
            </a:r>
            <a:br>
              <a:rPr lang="en-US" sz="2400" dirty="0"/>
            </a:br>
            <a:br>
              <a:rPr lang="en-US" sz="2400" dirty="0"/>
            </a:br>
            <a:r>
              <a:rPr lang="en-US" sz="2400" dirty="0"/>
              <a:t>Using IS Tools to Make Your Research More Rapid, Relevant, and Generalizable</a:t>
            </a:r>
            <a:endParaRPr lang="en-US" dirty="0"/>
          </a:p>
        </p:txBody>
      </p:sp>
      <p:sp>
        <p:nvSpPr>
          <p:cNvPr id="4" name="TextBox 3">
            <a:extLst>
              <a:ext uri="{FF2B5EF4-FFF2-40B4-BE49-F238E27FC236}">
                <a16:creationId xmlns:a16="http://schemas.microsoft.com/office/drawing/2014/main" id="{2314AA8D-E821-5344-4848-1C570FF1C750}"/>
              </a:ext>
            </a:extLst>
          </p:cNvPr>
          <p:cNvSpPr txBox="1"/>
          <p:nvPr/>
        </p:nvSpPr>
        <p:spPr>
          <a:xfrm>
            <a:off x="5448300" y="5380672"/>
            <a:ext cx="6743700" cy="1477328"/>
          </a:xfrm>
          <a:prstGeom prst="rect">
            <a:avLst/>
          </a:prstGeom>
          <a:noFill/>
        </p:spPr>
        <p:txBody>
          <a:bodyPr wrap="square">
            <a:spAutoFit/>
          </a:bodyPr>
          <a:lstStyle/>
          <a:p>
            <a:pPr algn="r"/>
            <a:r>
              <a:rPr lang="en-US"/>
              <a:t>Russell E. Glasgow, PhD</a:t>
            </a:r>
          </a:p>
          <a:p>
            <a:pPr algn="r"/>
            <a:r>
              <a:rPr lang="en-US"/>
              <a:t>Research Professor Dept of Family Medicine</a:t>
            </a:r>
          </a:p>
          <a:p>
            <a:pPr algn="r"/>
            <a:r>
              <a:rPr lang="en-US"/>
              <a:t>Director, Dissemination and Implementation Science Core </a:t>
            </a:r>
          </a:p>
          <a:p>
            <a:pPr algn="r"/>
            <a:r>
              <a:rPr lang="en-US"/>
              <a:t>ACCORDS Center, University of Colorado School of Medicine</a:t>
            </a:r>
          </a:p>
          <a:p>
            <a:pPr algn="r"/>
            <a:r>
              <a:rPr lang="en-US"/>
              <a:t>russell.glasgow@cuanschutz.edu</a:t>
            </a:r>
          </a:p>
        </p:txBody>
      </p:sp>
    </p:spTree>
    <p:extLst>
      <p:ext uri="{BB962C8B-B14F-4D97-AF65-F5344CB8AC3E}">
        <p14:creationId xmlns:p14="http://schemas.microsoft.com/office/powerpoint/2010/main" val="1068753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49062" y="61457"/>
            <a:ext cx="8103788" cy="7809891"/>
            <a:chOff x="0" y="0"/>
            <a:chExt cx="812800" cy="783323"/>
          </a:xfrm>
        </p:grpSpPr>
        <p:sp>
          <p:nvSpPr>
            <p:cNvPr id="3" name="Freeform 3"/>
            <p:cNvSpPr/>
            <p:nvPr/>
          </p:nvSpPr>
          <p:spPr>
            <a:xfrm>
              <a:off x="0" y="0"/>
              <a:ext cx="812800" cy="783323"/>
            </a:xfrm>
            <a:custGeom>
              <a:avLst/>
              <a:gdLst/>
              <a:ahLst/>
              <a:cxnLst/>
              <a:rect l="l" t="t" r="r" b="b"/>
              <a:pathLst>
                <a:path w="812800" h="783323">
                  <a:moveTo>
                    <a:pt x="406400" y="0"/>
                  </a:moveTo>
                  <a:lnTo>
                    <a:pt x="812800" y="783323"/>
                  </a:lnTo>
                  <a:lnTo>
                    <a:pt x="0" y="783323"/>
                  </a:lnTo>
                  <a:lnTo>
                    <a:pt x="406400" y="0"/>
                  </a:lnTo>
                  <a:close/>
                </a:path>
              </a:pathLst>
            </a:custGeom>
            <a:solidFill>
              <a:srgbClr val="184A7D"/>
            </a:solidFill>
            <a:ln w="95250" cap="sq">
              <a:solidFill>
                <a:srgbClr val="CFB87C"/>
              </a:solidFill>
              <a:prstDash val="solid"/>
              <a:miter/>
            </a:ln>
          </p:spPr>
          <p:txBody>
            <a:bodyPr/>
            <a:lstStyle/>
            <a:p>
              <a:endParaRPr lang="en-US" sz="1200"/>
            </a:p>
          </p:txBody>
        </p:sp>
        <p:sp>
          <p:nvSpPr>
            <p:cNvPr id="4" name="TextBox 4"/>
            <p:cNvSpPr txBox="1"/>
            <p:nvPr/>
          </p:nvSpPr>
          <p:spPr>
            <a:xfrm>
              <a:off x="127000" y="354160"/>
              <a:ext cx="558800" cy="373210"/>
            </a:xfrm>
            <a:prstGeom prst="rect">
              <a:avLst/>
            </a:prstGeom>
          </p:spPr>
          <p:txBody>
            <a:bodyPr lIns="17626" tIns="17626" rIns="17626" bIns="17626" rtlCol="0" anchor="ctr"/>
            <a:lstStyle/>
            <a:p>
              <a:pPr algn="ctr">
                <a:lnSpc>
                  <a:spcPts val="777"/>
                </a:lnSpc>
              </a:pPr>
              <a:endParaRPr sz="1200"/>
            </a:p>
          </p:txBody>
        </p:sp>
      </p:grpSp>
      <p:grpSp>
        <p:nvGrpSpPr>
          <p:cNvPr id="5" name="Group 5"/>
          <p:cNvGrpSpPr/>
          <p:nvPr/>
        </p:nvGrpSpPr>
        <p:grpSpPr>
          <a:xfrm>
            <a:off x="4987277" y="308625"/>
            <a:ext cx="1620000" cy="16200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B87C"/>
            </a:solidFill>
            <a:ln w="95250" cap="sq">
              <a:solidFill>
                <a:srgbClr val="434343"/>
              </a:solidFill>
              <a:prstDash val="solid"/>
              <a:miter/>
            </a:ln>
          </p:spPr>
          <p:txBody>
            <a:bodyPr/>
            <a:lstStyle/>
            <a:p>
              <a:endParaRPr lang="en-US" sz="1200"/>
            </a:p>
          </p:txBody>
        </p:sp>
        <p:sp>
          <p:nvSpPr>
            <p:cNvPr id="7" name="TextBox 7"/>
            <p:cNvSpPr txBox="1"/>
            <p:nvPr/>
          </p:nvSpPr>
          <p:spPr>
            <a:xfrm>
              <a:off x="76200" y="57150"/>
              <a:ext cx="660400" cy="679450"/>
            </a:xfrm>
            <a:prstGeom prst="rect">
              <a:avLst/>
            </a:prstGeom>
          </p:spPr>
          <p:txBody>
            <a:bodyPr lIns="17141" tIns="17141" rIns="17141" bIns="17141" rtlCol="0" anchor="ctr"/>
            <a:lstStyle/>
            <a:p>
              <a:pPr algn="ctr">
                <a:lnSpc>
                  <a:spcPts val="755"/>
                </a:lnSpc>
              </a:pPr>
              <a:endParaRPr sz="1200"/>
            </a:p>
          </p:txBody>
        </p:sp>
      </p:grpSp>
      <p:sp>
        <p:nvSpPr>
          <p:cNvPr id="8" name="Freeform 8"/>
          <p:cNvSpPr/>
          <p:nvPr/>
        </p:nvSpPr>
        <p:spPr>
          <a:xfrm>
            <a:off x="5324159" y="470625"/>
            <a:ext cx="946236" cy="1296000"/>
          </a:xfrm>
          <a:custGeom>
            <a:avLst/>
            <a:gdLst/>
            <a:ahLst/>
            <a:cxnLst/>
            <a:rect l="l" t="t" r="r" b="b"/>
            <a:pathLst>
              <a:path w="1419354" h="1944000">
                <a:moveTo>
                  <a:pt x="0" y="0"/>
                </a:moveTo>
                <a:lnTo>
                  <a:pt x="1419354" y="0"/>
                </a:lnTo>
                <a:lnTo>
                  <a:pt x="1419354" y="1944000"/>
                </a:lnTo>
                <a:lnTo>
                  <a:pt x="0" y="1944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sz="1200"/>
          </a:p>
        </p:txBody>
      </p:sp>
      <p:sp>
        <p:nvSpPr>
          <p:cNvPr id="9" name="AutoShape 9"/>
          <p:cNvSpPr/>
          <p:nvPr/>
        </p:nvSpPr>
        <p:spPr>
          <a:xfrm>
            <a:off x="3576000" y="4157255"/>
            <a:ext cx="4320000" cy="0"/>
          </a:xfrm>
          <a:prstGeom prst="line">
            <a:avLst/>
          </a:prstGeom>
          <a:ln w="114300" cap="flat">
            <a:solidFill>
              <a:srgbClr val="CFB87C"/>
            </a:solidFill>
            <a:prstDash val="solid"/>
            <a:headEnd type="none" w="sm" len="sm"/>
            <a:tailEnd type="none" w="sm" len="sm"/>
          </a:ln>
        </p:spPr>
        <p:txBody>
          <a:bodyPr/>
          <a:lstStyle/>
          <a:p>
            <a:endParaRPr lang="en-US" sz="1200"/>
          </a:p>
        </p:txBody>
      </p:sp>
      <p:sp>
        <p:nvSpPr>
          <p:cNvPr id="10" name="Freeform 10"/>
          <p:cNvSpPr/>
          <p:nvPr/>
        </p:nvSpPr>
        <p:spPr>
          <a:xfrm>
            <a:off x="4844565" y="6037650"/>
            <a:ext cx="1977669" cy="567000"/>
          </a:xfrm>
          <a:custGeom>
            <a:avLst/>
            <a:gdLst/>
            <a:ahLst/>
            <a:cxnLst/>
            <a:rect l="l" t="t" r="r" b="b"/>
            <a:pathLst>
              <a:path w="2966503" h="850500">
                <a:moveTo>
                  <a:pt x="0" y="0"/>
                </a:moveTo>
                <a:lnTo>
                  <a:pt x="2966503" y="0"/>
                </a:lnTo>
                <a:lnTo>
                  <a:pt x="2966503" y="850500"/>
                </a:lnTo>
                <a:lnTo>
                  <a:pt x="0" y="8505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sz="1200"/>
          </a:p>
        </p:txBody>
      </p:sp>
      <p:sp>
        <p:nvSpPr>
          <p:cNvPr id="11" name="TextBox 11"/>
          <p:cNvSpPr txBox="1"/>
          <p:nvPr/>
        </p:nvSpPr>
        <p:spPr>
          <a:xfrm>
            <a:off x="2731530" y="1934438"/>
            <a:ext cx="6131493" cy="1534074"/>
          </a:xfrm>
          <a:prstGeom prst="rect">
            <a:avLst/>
          </a:prstGeom>
        </p:spPr>
        <p:txBody>
          <a:bodyPr lIns="0" tIns="0" rIns="0" bIns="0" rtlCol="0" anchor="t">
            <a:spAutoFit/>
          </a:bodyPr>
          <a:lstStyle/>
          <a:p>
            <a:pPr algn="ctr">
              <a:lnSpc>
                <a:spcPts val="4480"/>
              </a:lnSpc>
              <a:spcBef>
                <a:spcPct val="0"/>
              </a:spcBef>
            </a:pPr>
            <a:r>
              <a:rPr lang="en-US" sz="3200" b="1" i="1">
                <a:solidFill>
                  <a:srgbClr val="184A7D"/>
                </a:solidFill>
                <a:latin typeface="Source Sans Pro Bold Italics"/>
                <a:ea typeface="Source Sans Pro Bold Italics"/>
                <a:cs typeface="Source Sans Pro Bold Italics"/>
                <a:sym typeface="Source Sans Pro Bold Italics"/>
              </a:rPr>
              <a:t>Pragmatic Research:</a:t>
            </a:r>
          </a:p>
          <a:p>
            <a:pPr algn="ctr">
              <a:lnSpc>
                <a:spcPts val="3920"/>
              </a:lnSpc>
              <a:spcBef>
                <a:spcPct val="0"/>
              </a:spcBef>
            </a:pPr>
            <a:r>
              <a:rPr lang="en-US" sz="2800" i="1">
                <a:solidFill>
                  <a:srgbClr val="184A7D"/>
                </a:solidFill>
                <a:latin typeface="Source Sans Pro Italics"/>
                <a:ea typeface="Source Sans Pro Italics"/>
                <a:cs typeface="Source Sans Pro Italics"/>
                <a:sym typeface="Source Sans Pro Italics"/>
              </a:rPr>
              <a:t>Methods, Tools, and Technology for Rapidly Changing Contexts</a:t>
            </a:r>
          </a:p>
        </p:txBody>
      </p:sp>
      <p:sp>
        <p:nvSpPr>
          <p:cNvPr id="12" name="TextBox 12"/>
          <p:cNvSpPr txBox="1"/>
          <p:nvPr/>
        </p:nvSpPr>
        <p:spPr>
          <a:xfrm>
            <a:off x="4312576" y="3707945"/>
            <a:ext cx="2969399" cy="359842"/>
          </a:xfrm>
          <a:prstGeom prst="rect">
            <a:avLst/>
          </a:prstGeom>
        </p:spPr>
        <p:txBody>
          <a:bodyPr wrap="square" lIns="0" tIns="0" rIns="0" bIns="0" rtlCol="0" anchor="t">
            <a:spAutoFit/>
          </a:bodyPr>
          <a:lstStyle/>
          <a:p>
            <a:pPr algn="ctr">
              <a:lnSpc>
                <a:spcPts val="2987"/>
              </a:lnSpc>
              <a:spcBef>
                <a:spcPct val="0"/>
              </a:spcBef>
            </a:pPr>
            <a:r>
              <a:rPr lang="en-US" sz="2133">
                <a:solidFill>
                  <a:srgbClr val="184A7D"/>
                </a:solidFill>
                <a:latin typeface="Source Sans Pro"/>
                <a:ea typeface="Source Sans Pro"/>
                <a:cs typeface="Source Sans Pro"/>
                <a:sym typeface="Source Sans Pro"/>
              </a:rPr>
              <a:t>May 20 - 21, 2026</a:t>
            </a:r>
          </a:p>
        </p:txBody>
      </p:sp>
      <p:sp>
        <p:nvSpPr>
          <p:cNvPr id="13" name="TextBox 13"/>
          <p:cNvSpPr txBox="1"/>
          <p:nvPr/>
        </p:nvSpPr>
        <p:spPr>
          <a:xfrm>
            <a:off x="2925466" y="4265205"/>
            <a:ext cx="6341070" cy="397160"/>
          </a:xfrm>
          <a:prstGeom prst="rect">
            <a:avLst/>
          </a:prstGeom>
        </p:spPr>
        <p:txBody>
          <a:bodyPr lIns="0" tIns="0" rIns="0" bIns="0" rtlCol="0" anchor="t">
            <a:spAutoFit/>
          </a:bodyPr>
          <a:lstStyle/>
          <a:p>
            <a:pPr algn="ctr">
              <a:lnSpc>
                <a:spcPts val="3360"/>
              </a:lnSpc>
            </a:pPr>
            <a:r>
              <a:rPr lang="en-US" sz="2400" b="1">
                <a:solidFill>
                  <a:srgbClr val="434343"/>
                </a:solidFill>
                <a:latin typeface="Source Sans Pro Bold"/>
                <a:ea typeface="Source Sans Pro Bold"/>
                <a:cs typeface="Source Sans Pro Bold"/>
                <a:sym typeface="Source Sans Pro Bold"/>
              </a:rPr>
              <a:t>Learn More and Register COPRHCon.com</a:t>
            </a:r>
          </a:p>
        </p:txBody>
      </p:sp>
      <p:grpSp>
        <p:nvGrpSpPr>
          <p:cNvPr id="14" name="Group 14"/>
          <p:cNvGrpSpPr/>
          <p:nvPr/>
        </p:nvGrpSpPr>
        <p:grpSpPr>
          <a:xfrm rot="-10800000">
            <a:off x="7671814" y="-485692"/>
            <a:ext cx="8120415" cy="7223792"/>
            <a:chOff x="0" y="0"/>
            <a:chExt cx="812800" cy="723054"/>
          </a:xfrm>
        </p:grpSpPr>
        <p:sp>
          <p:nvSpPr>
            <p:cNvPr id="15" name="Freeform 15"/>
            <p:cNvSpPr/>
            <p:nvPr/>
          </p:nvSpPr>
          <p:spPr>
            <a:xfrm>
              <a:off x="0" y="0"/>
              <a:ext cx="812800" cy="723054"/>
            </a:xfrm>
            <a:custGeom>
              <a:avLst/>
              <a:gdLst/>
              <a:ahLst/>
              <a:cxnLst/>
              <a:rect l="l" t="t" r="r" b="b"/>
              <a:pathLst>
                <a:path w="812800" h="723054">
                  <a:moveTo>
                    <a:pt x="406400" y="0"/>
                  </a:moveTo>
                  <a:lnTo>
                    <a:pt x="812800" y="723054"/>
                  </a:lnTo>
                  <a:lnTo>
                    <a:pt x="0" y="723054"/>
                  </a:lnTo>
                  <a:lnTo>
                    <a:pt x="406400" y="0"/>
                  </a:lnTo>
                  <a:close/>
                </a:path>
              </a:pathLst>
            </a:custGeom>
            <a:solidFill>
              <a:srgbClr val="184A7D"/>
            </a:solidFill>
            <a:ln w="95250" cap="sq">
              <a:solidFill>
                <a:srgbClr val="CFB87C"/>
              </a:solidFill>
              <a:prstDash val="solid"/>
              <a:miter/>
            </a:ln>
          </p:spPr>
          <p:txBody>
            <a:bodyPr/>
            <a:lstStyle/>
            <a:p>
              <a:endParaRPr lang="en-US" sz="1200"/>
            </a:p>
          </p:txBody>
        </p:sp>
        <p:sp>
          <p:nvSpPr>
            <p:cNvPr id="16" name="TextBox 16"/>
            <p:cNvSpPr txBox="1"/>
            <p:nvPr/>
          </p:nvSpPr>
          <p:spPr>
            <a:xfrm>
              <a:off x="127000" y="326179"/>
              <a:ext cx="558800" cy="345229"/>
            </a:xfrm>
            <a:prstGeom prst="rect">
              <a:avLst/>
            </a:prstGeom>
          </p:spPr>
          <p:txBody>
            <a:bodyPr lIns="17558" tIns="17558" rIns="17558" bIns="17558" rtlCol="0" anchor="ctr"/>
            <a:lstStyle/>
            <a:p>
              <a:pPr algn="ctr">
                <a:lnSpc>
                  <a:spcPts val="774"/>
                </a:lnSpc>
              </a:pPr>
              <a:endParaRPr sz="1200"/>
            </a:p>
          </p:txBody>
        </p:sp>
      </p:grpSp>
      <p:pic>
        <p:nvPicPr>
          <p:cNvPr id="17"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5373" y="4601294"/>
            <a:ext cx="1483807" cy="1483807"/>
          </a:xfrm>
          <a:prstGeom prst="rect">
            <a:avLst/>
          </a:prstGeom>
        </p:spPr>
      </p:pic>
      <p:sp>
        <p:nvSpPr>
          <p:cNvPr id="18" name="AutoShape 18"/>
          <p:cNvSpPr/>
          <p:nvPr/>
        </p:nvSpPr>
        <p:spPr>
          <a:xfrm>
            <a:off x="3576000" y="3632319"/>
            <a:ext cx="4320000" cy="0"/>
          </a:xfrm>
          <a:prstGeom prst="line">
            <a:avLst/>
          </a:prstGeom>
          <a:ln w="114300" cap="flat">
            <a:solidFill>
              <a:srgbClr val="CFB87C"/>
            </a:solidFill>
            <a:prstDash val="solid"/>
            <a:headEnd type="none" w="sm" len="sm"/>
            <a:tailEnd type="none" w="sm" len="sm"/>
          </a:ln>
        </p:spPr>
        <p:txBody>
          <a:bodyPr/>
          <a:lstStyle/>
          <a:p>
            <a:endParaRPr lang="en-US"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47792" y="496084"/>
            <a:ext cx="6096000" cy="3494791"/>
          </a:xfrm>
        </p:spPr>
        <p:txBody>
          <a:bodyPr>
            <a:noAutofit/>
          </a:bodyPr>
          <a:lstStyle/>
          <a:p>
            <a:r>
              <a:rPr lang="en-US" sz="5400"/>
              <a:t>Rapid, Rigorous, Patient-centered Program (R2P2)</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0"/>
            <a:ext cx="4829101" cy="2028305"/>
          </a:xfrm>
        </p:spPr>
        <p:txBody>
          <a:bodyPr>
            <a:normAutofit/>
          </a:bodyPr>
          <a:lstStyle/>
          <a:p>
            <a:r>
              <a:rPr lang="en-US"/>
              <a:t>MPIs: Dan Matlock &amp; Russ Glasgow</a:t>
            </a:r>
          </a:p>
          <a:p>
            <a:r>
              <a:rPr lang="en-US" sz="2000"/>
              <a:t>Program Managers: Kate Noonan and Bryan Ford</a:t>
            </a:r>
          </a:p>
          <a:p>
            <a:r>
              <a:rPr lang="en-US" sz="1600" b="1"/>
              <a:t>Key funding from the Anschutz Acceleration Initiative &amp; support from ACCORDS</a:t>
            </a:r>
          </a:p>
          <a:p>
            <a:endParaRPr lang="en-US" sz="160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cstate="email">
            <a:alphaModFix amt="16000"/>
            <a:extLst>
              <a:ext uri="{28A0092B-C50C-407E-A947-70E740481C1C}">
                <a14:useLocalDpi xmlns:a14="http://schemas.microsoft.com/office/drawing/2010/main"/>
              </a:ext>
            </a:extLst>
          </a:blip>
          <a:srcRect/>
          <a:stretch/>
        </p:blipFill>
        <p:spPr>
          <a:xfrm>
            <a:off x="-1" y="0"/>
            <a:ext cx="6347793" cy="6857999"/>
          </a:xfrm>
          <a:prstGeom prst="rect">
            <a:avLst/>
          </a:prstGeom>
        </p:spPr>
      </p:pic>
      <p:sp>
        <p:nvSpPr>
          <p:cNvPr id="4" name="Rectangle 3">
            <a:extLst>
              <a:ext uri="{FF2B5EF4-FFF2-40B4-BE49-F238E27FC236}">
                <a16:creationId xmlns:a16="http://schemas.microsoft.com/office/drawing/2014/main" id="{6418E834-BA99-14B4-17A2-1211160DBD87}"/>
              </a:ext>
            </a:extLst>
          </p:cNvPr>
          <p:cNvSpPr/>
          <p:nvPr/>
        </p:nvSpPr>
        <p:spPr>
          <a:xfrm>
            <a:off x="0" y="0"/>
            <a:ext cx="335280" cy="6858000"/>
          </a:xfrm>
          <a:prstGeom prst="rect">
            <a:avLst/>
          </a:prstGeom>
          <a:gradFill>
            <a:gsLst>
              <a:gs pos="0">
                <a:srgbClr val="ECE3CA"/>
              </a:gs>
              <a:gs pos="100000">
                <a:srgbClr val="CFB87C"/>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95915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931C654-9927-955F-11F8-696B5C51E3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3EA5F-7F46-FBF4-E833-397DB1A334CA}"/>
              </a:ext>
            </a:extLst>
          </p:cNvPr>
          <p:cNvSpPr>
            <a:spLocks noGrp="1"/>
          </p:cNvSpPr>
          <p:nvPr>
            <p:ph type="title"/>
          </p:nvPr>
        </p:nvSpPr>
        <p:spPr>
          <a:xfrm>
            <a:off x="838200" y="365125"/>
            <a:ext cx="9546856" cy="616726"/>
          </a:xfrm>
          <a:noFill/>
          <a:ln/>
        </p:spPr>
        <p:txBody>
          <a:bodyPr wrap="square" rtlCol="0" anchor="ctr"/>
          <a:lstStyle/>
          <a:p>
            <a:r>
              <a:rPr lang="en-US" sz="3600" b="1">
                <a:ea typeface="Calibri" pitchFamily="34" charset="-122"/>
                <a:cs typeface="Arial" panose="020B0604020202020204" pitchFamily="34" charset="0"/>
              </a:rPr>
              <a:t>Summary</a:t>
            </a:r>
          </a:p>
        </p:txBody>
      </p:sp>
      <p:sp>
        <p:nvSpPr>
          <p:cNvPr id="3" name="TextBox 2">
            <a:extLst>
              <a:ext uri="{FF2B5EF4-FFF2-40B4-BE49-F238E27FC236}">
                <a16:creationId xmlns:a16="http://schemas.microsoft.com/office/drawing/2014/main" id="{3FF0C4E3-B247-B358-CCD3-6A10876655AB}"/>
              </a:ext>
            </a:extLst>
          </p:cNvPr>
          <p:cNvSpPr txBox="1"/>
          <p:nvPr/>
        </p:nvSpPr>
        <p:spPr>
          <a:xfrm>
            <a:off x="826388" y="1355834"/>
            <a:ext cx="10650910" cy="5137040"/>
          </a:xfrm>
          <a:prstGeom prst="rect">
            <a:avLst/>
          </a:prstGeom>
        </p:spPr>
        <p:txBody>
          <a:bodyPr vert="horz" lIns="91440" tIns="45720" rIns="91440" bIns="45720" rtlCol="0" anchor="t">
            <a:noAutofit/>
          </a:bodyPr>
          <a:lstStyle/>
          <a:p>
            <a:pPr>
              <a:lnSpc>
                <a:spcPct val="90000"/>
              </a:lnSpc>
              <a:spcAft>
                <a:spcPts val="600"/>
              </a:spcAft>
            </a:pPr>
            <a:r>
              <a:rPr lang="en-US" sz="2400" b="1"/>
              <a:t>Context Matters</a:t>
            </a:r>
            <a:r>
              <a:rPr lang="en-US" sz="2400"/>
              <a:t> and it changes – You need to adapt to and align with it</a:t>
            </a:r>
          </a:p>
          <a:p>
            <a:pPr>
              <a:lnSpc>
                <a:spcPct val="90000"/>
              </a:lnSpc>
              <a:spcAft>
                <a:spcPts val="600"/>
              </a:spcAft>
            </a:pPr>
            <a:endParaRPr lang="en-US" sz="2400"/>
          </a:p>
          <a:p>
            <a:pPr marL="9525">
              <a:lnSpc>
                <a:spcPct val="90000"/>
              </a:lnSpc>
              <a:spcAft>
                <a:spcPts val="600"/>
              </a:spcAft>
            </a:pPr>
            <a:r>
              <a:rPr lang="en-US" sz="2400" b="1"/>
              <a:t>Fidelity and Adaptations </a:t>
            </a:r>
            <a:r>
              <a:rPr lang="en-US" sz="2400"/>
              <a:t>are not opposites – You will almost always need to adapt to sustain (or scale-out)</a:t>
            </a:r>
          </a:p>
          <a:p>
            <a:pPr>
              <a:lnSpc>
                <a:spcPct val="90000"/>
              </a:lnSpc>
              <a:spcAft>
                <a:spcPts val="600"/>
              </a:spcAft>
            </a:pPr>
            <a:endParaRPr lang="en-US" sz="2400"/>
          </a:p>
          <a:p>
            <a:pPr>
              <a:lnSpc>
                <a:spcPct val="90000"/>
              </a:lnSpc>
              <a:spcAft>
                <a:spcPts val="600"/>
              </a:spcAft>
            </a:pPr>
            <a:r>
              <a:rPr lang="en-US" sz="2400" b="1"/>
              <a:t>Cost </a:t>
            </a:r>
            <a:r>
              <a:rPr lang="en-US" sz="2400"/>
              <a:t>and burden are key, understudied issues in the front of almost all decision makers’ minds – You need to at least </a:t>
            </a:r>
            <a:r>
              <a:rPr lang="en-US" sz="2400" i="1"/>
              <a:t>consider</a:t>
            </a:r>
            <a:r>
              <a:rPr lang="en-US" sz="2400"/>
              <a:t>, if not track and report it. </a:t>
            </a:r>
          </a:p>
          <a:p>
            <a:pPr>
              <a:lnSpc>
                <a:spcPct val="90000"/>
              </a:lnSpc>
              <a:spcAft>
                <a:spcPts val="600"/>
              </a:spcAft>
            </a:pPr>
            <a:endParaRPr lang="en-US" sz="2400"/>
          </a:p>
          <a:p>
            <a:pPr marL="22225">
              <a:lnSpc>
                <a:spcPct val="90000"/>
              </a:lnSpc>
              <a:spcAft>
                <a:spcPts val="600"/>
              </a:spcAft>
            </a:pPr>
            <a:r>
              <a:rPr lang="en-US" sz="2400"/>
              <a:t>Decisions you make about inclusions/exclusions, feasibility, tailoring, engagement at multiple levels have </a:t>
            </a:r>
            <a:r>
              <a:rPr lang="en-US" sz="2400" b="1"/>
              <a:t>cumulative impact</a:t>
            </a:r>
          </a:p>
          <a:p>
            <a:pPr marL="22225">
              <a:lnSpc>
                <a:spcPct val="90000"/>
              </a:lnSpc>
              <a:spcAft>
                <a:spcPts val="600"/>
              </a:spcAft>
            </a:pPr>
            <a:endParaRPr lang="en-US" sz="2400" b="1"/>
          </a:p>
          <a:p>
            <a:pPr>
              <a:lnSpc>
                <a:spcPct val="90000"/>
              </a:lnSpc>
              <a:spcAft>
                <a:spcPts val="600"/>
              </a:spcAft>
            </a:pPr>
            <a:r>
              <a:rPr lang="en-US" sz="2400" b="1"/>
              <a:t>Don’t wait </a:t>
            </a:r>
            <a:r>
              <a:rPr lang="en-US" sz="2400"/>
              <a:t>until later stage research to apply IS concepts and methods</a:t>
            </a:r>
          </a:p>
          <a:p>
            <a:pPr marL="22225">
              <a:lnSpc>
                <a:spcPct val="90000"/>
              </a:lnSpc>
              <a:spcAft>
                <a:spcPts val="600"/>
              </a:spcAft>
            </a:pPr>
            <a:endParaRPr lang="en-US" sz="2000" b="1"/>
          </a:p>
          <a:p>
            <a:pPr marL="22225">
              <a:lnSpc>
                <a:spcPct val="90000"/>
              </a:lnSpc>
              <a:spcAft>
                <a:spcPts val="600"/>
              </a:spcAft>
            </a:pPr>
            <a:endParaRPr lang="en-US" sz="2000"/>
          </a:p>
          <a:p>
            <a:pPr>
              <a:lnSpc>
                <a:spcPct val="90000"/>
              </a:lnSpc>
              <a:spcAft>
                <a:spcPts val="600"/>
              </a:spcAft>
            </a:pPr>
            <a:endParaRPr lang="en-US" sz="2000"/>
          </a:p>
          <a:p>
            <a:pPr>
              <a:lnSpc>
                <a:spcPct val="90000"/>
              </a:lnSpc>
              <a:spcAft>
                <a:spcPts val="600"/>
              </a:spcAft>
            </a:pPr>
            <a:endParaRPr lang="en-US" sz="2000"/>
          </a:p>
          <a:p>
            <a:pPr>
              <a:lnSpc>
                <a:spcPct val="90000"/>
              </a:lnSpc>
              <a:spcAft>
                <a:spcPts val="600"/>
              </a:spcAft>
            </a:pPr>
            <a:endParaRPr lang="en-US" sz="2000"/>
          </a:p>
          <a:p>
            <a:pPr>
              <a:lnSpc>
                <a:spcPct val="90000"/>
              </a:lnSpc>
              <a:spcAft>
                <a:spcPts val="600"/>
              </a:spcAft>
            </a:pPr>
            <a:endParaRPr lang="en-US" sz="2000"/>
          </a:p>
        </p:txBody>
      </p:sp>
    </p:spTree>
    <p:extLst>
      <p:ext uri="{BB962C8B-B14F-4D97-AF65-F5344CB8AC3E}">
        <p14:creationId xmlns:p14="http://schemas.microsoft.com/office/powerpoint/2010/main" val="263585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6160" y="2156503"/>
            <a:ext cx="7451717" cy="2533900"/>
          </a:xfrm>
          <a:prstGeom prst="rect">
            <a:avLst/>
          </a:prstGeom>
        </p:spPr>
        <p:txBody>
          <a:bodyPr vert="horz" wrap="square" lIns="0" tIns="60008" rIns="0" bIns="0" rtlCol="0" anchor="b">
            <a:spAutoFit/>
          </a:bodyPr>
          <a:lstStyle/>
          <a:p>
            <a:pPr marR="560070">
              <a:lnSpc>
                <a:spcPts val="3158"/>
              </a:lnSpc>
              <a:spcBef>
                <a:spcPts val="472"/>
              </a:spcBef>
            </a:pPr>
            <a:r>
              <a:rPr lang="en-US" sz="3200" spc="-30">
                <a:latin typeface="+mn-lt"/>
                <a:cs typeface="Arial"/>
              </a:rPr>
              <a:t>The </a:t>
            </a:r>
            <a:r>
              <a:rPr lang="en-US" sz="3200" spc="-109">
                <a:solidFill>
                  <a:srgbClr val="597FA1"/>
                </a:solidFill>
                <a:latin typeface="+mn-lt"/>
                <a:cs typeface="Arial"/>
              </a:rPr>
              <a:t>study </a:t>
            </a:r>
            <a:r>
              <a:rPr lang="en-US" sz="3200" spc="-26">
                <a:solidFill>
                  <a:srgbClr val="597FA1"/>
                </a:solidFill>
                <a:latin typeface="+mn-lt"/>
                <a:cs typeface="Arial"/>
              </a:rPr>
              <a:t>of </a:t>
            </a:r>
            <a:r>
              <a:rPr lang="en-US" sz="3200" spc="-75">
                <a:solidFill>
                  <a:srgbClr val="597FA1"/>
                </a:solidFill>
                <a:latin typeface="+mn-lt"/>
                <a:cs typeface="Arial"/>
              </a:rPr>
              <a:t>methods </a:t>
            </a:r>
            <a:r>
              <a:rPr lang="en-US" sz="3200" b="1" spc="-75">
                <a:solidFill>
                  <a:srgbClr val="597FA1"/>
                </a:solidFill>
                <a:latin typeface="+mn-lt"/>
                <a:cs typeface="Arial"/>
              </a:rPr>
              <a:t>(strategies)</a:t>
            </a:r>
            <a:r>
              <a:rPr lang="en-US" sz="3200" b="1" spc="-75">
                <a:solidFill>
                  <a:srgbClr val="4471C4"/>
                </a:solidFill>
                <a:latin typeface="+mn-lt"/>
                <a:cs typeface="Arial"/>
              </a:rPr>
              <a:t> </a:t>
            </a:r>
            <a:r>
              <a:rPr lang="en-US" sz="3200" spc="8">
                <a:latin typeface="+mn-lt"/>
                <a:cs typeface="Arial"/>
              </a:rPr>
              <a:t>to </a:t>
            </a:r>
            <a:r>
              <a:rPr lang="en-US" sz="3200" spc="-34">
                <a:latin typeface="+mn-lt"/>
                <a:cs typeface="Arial"/>
              </a:rPr>
              <a:t>promote  </a:t>
            </a:r>
            <a:r>
              <a:rPr lang="en-US" sz="3200" spc="-30">
                <a:latin typeface="+mn-lt"/>
                <a:cs typeface="Arial"/>
              </a:rPr>
              <a:t>the </a:t>
            </a:r>
            <a:r>
              <a:rPr lang="en-US" sz="3200" spc="-38">
                <a:solidFill>
                  <a:srgbClr val="597FA1"/>
                </a:solidFill>
                <a:latin typeface="+mn-lt"/>
                <a:cs typeface="Arial"/>
              </a:rPr>
              <a:t>adoption </a:t>
            </a:r>
            <a:r>
              <a:rPr lang="en-US" sz="3200" spc="-68">
                <a:solidFill>
                  <a:srgbClr val="597FA1"/>
                </a:solidFill>
                <a:latin typeface="+mn-lt"/>
                <a:cs typeface="Arial"/>
              </a:rPr>
              <a:t>and </a:t>
            </a:r>
            <a:r>
              <a:rPr lang="en-US" sz="3200" spc="-41">
                <a:solidFill>
                  <a:srgbClr val="597FA1"/>
                </a:solidFill>
                <a:latin typeface="+mn-lt"/>
                <a:cs typeface="Arial"/>
              </a:rPr>
              <a:t>integration</a:t>
            </a:r>
            <a:r>
              <a:rPr lang="en-US" sz="3200" spc="113">
                <a:solidFill>
                  <a:srgbClr val="4471C4"/>
                </a:solidFill>
                <a:latin typeface="+mn-lt"/>
                <a:cs typeface="Arial"/>
              </a:rPr>
              <a:t> </a:t>
            </a:r>
            <a:r>
              <a:rPr lang="en-US" sz="3200" spc="-26">
                <a:latin typeface="+mn-lt"/>
                <a:cs typeface="Arial"/>
              </a:rPr>
              <a:t>of</a:t>
            </a:r>
            <a:r>
              <a:rPr lang="en-US" sz="3200">
                <a:latin typeface="+mn-lt"/>
                <a:cs typeface="Arial"/>
              </a:rPr>
              <a:t> </a:t>
            </a:r>
            <a:r>
              <a:rPr lang="en-US" sz="3200" spc="-86">
                <a:latin typeface="+mn-lt"/>
                <a:cs typeface="Arial"/>
              </a:rPr>
              <a:t>evidence-based </a:t>
            </a:r>
            <a:r>
              <a:rPr lang="en-US" sz="3200" spc="-124">
                <a:latin typeface="+mn-lt"/>
                <a:cs typeface="Arial"/>
              </a:rPr>
              <a:t>practices, </a:t>
            </a:r>
            <a:r>
              <a:rPr lang="en-US" sz="3200" spc="-71">
                <a:latin typeface="+mn-lt"/>
              </a:rPr>
              <a:t>interventions and </a:t>
            </a:r>
            <a:r>
              <a:rPr lang="en-US" sz="3200" spc="-116">
                <a:latin typeface="+mn-lt"/>
              </a:rPr>
              <a:t>policies</a:t>
            </a:r>
            <a:r>
              <a:rPr lang="en-US" sz="3200" spc="90">
                <a:latin typeface="+mn-lt"/>
              </a:rPr>
              <a:t> </a:t>
            </a:r>
            <a:r>
              <a:rPr lang="en-US" sz="3200" spc="-30">
                <a:latin typeface="+mn-lt"/>
              </a:rPr>
              <a:t>into</a:t>
            </a:r>
            <a:r>
              <a:rPr lang="en-US" sz="3200">
                <a:latin typeface="+mn-lt"/>
              </a:rPr>
              <a:t> </a:t>
            </a:r>
            <a:r>
              <a:rPr lang="en-US" sz="3200" spc="-49">
                <a:latin typeface="+mn-lt"/>
              </a:rPr>
              <a:t>routine </a:t>
            </a:r>
            <a:r>
              <a:rPr lang="en-US" sz="3200" spc="-56">
                <a:latin typeface="+mn-lt"/>
              </a:rPr>
              <a:t>health </a:t>
            </a:r>
            <a:r>
              <a:rPr lang="en-US" sz="3200" spc="-131">
                <a:latin typeface="+mn-lt"/>
              </a:rPr>
              <a:t>care </a:t>
            </a:r>
            <a:r>
              <a:rPr lang="en-US" sz="3200" spc="-71">
                <a:latin typeface="+mn-lt"/>
              </a:rPr>
              <a:t>and  </a:t>
            </a:r>
            <a:r>
              <a:rPr lang="en-US" sz="3200" spc="-79">
                <a:latin typeface="+mn-lt"/>
              </a:rPr>
              <a:t>public </a:t>
            </a:r>
            <a:r>
              <a:rPr lang="en-US" sz="3200" spc="-56">
                <a:latin typeface="+mn-lt"/>
              </a:rPr>
              <a:t>health</a:t>
            </a:r>
            <a:r>
              <a:rPr lang="en-US" sz="3200" spc="75">
                <a:latin typeface="+mn-lt"/>
              </a:rPr>
              <a:t> </a:t>
            </a:r>
            <a:r>
              <a:rPr lang="en-US" sz="3200" spc="-105">
                <a:latin typeface="+mn-lt"/>
              </a:rPr>
              <a:t>settings </a:t>
            </a:r>
            <a:r>
              <a:rPr lang="en-US" sz="3200" spc="8">
                <a:solidFill>
                  <a:srgbClr val="597FA1"/>
                </a:solidFill>
                <a:latin typeface="+mn-lt"/>
              </a:rPr>
              <a:t>to </a:t>
            </a:r>
            <a:r>
              <a:rPr lang="en-US" sz="3200" spc="-68">
                <a:solidFill>
                  <a:srgbClr val="597FA1"/>
                </a:solidFill>
                <a:latin typeface="+mn-lt"/>
              </a:rPr>
              <a:t>improve </a:t>
            </a:r>
            <a:r>
              <a:rPr lang="en-US" sz="3200" spc="-41">
                <a:solidFill>
                  <a:srgbClr val="597FA1"/>
                </a:solidFill>
                <a:latin typeface="+mn-lt"/>
              </a:rPr>
              <a:t>population</a:t>
            </a:r>
            <a:r>
              <a:rPr lang="en-US" sz="3200" spc="15">
                <a:solidFill>
                  <a:srgbClr val="597FA1"/>
                </a:solidFill>
                <a:latin typeface="+mn-lt"/>
              </a:rPr>
              <a:t> </a:t>
            </a:r>
            <a:r>
              <a:rPr lang="en-US" sz="3200" spc="-56">
                <a:solidFill>
                  <a:srgbClr val="597FA1"/>
                </a:solidFill>
                <a:latin typeface="+mn-lt"/>
              </a:rPr>
              <a:t>health</a:t>
            </a:r>
            <a:endParaRPr lang="en-US" sz="3200">
              <a:solidFill>
                <a:srgbClr val="597FA1"/>
              </a:solidFill>
              <a:latin typeface="+mn-lt"/>
              <a:cs typeface="Arial"/>
            </a:endParaRPr>
          </a:p>
        </p:txBody>
      </p:sp>
      <p:sp>
        <p:nvSpPr>
          <p:cNvPr id="4" name="object 4"/>
          <p:cNvSpPr txBox="1"/>
          <p:nvPr/>
        </p:nvSpPr>
        <p:spPr>
          <a:xfrm>
            <a:off x="317500" y="6334780"/>
            <a:ext cx="8374210" cy="523220"/>
          </a:xfrm>
          <a:prstGeom prst="rect">
            <a:avLst/>
          </a:prstGeom>
        </p:spPr>
        <p:txBody>
          <a:bodyPr wrap="square" lIns="91440" tIns="45720" rIns="91440" bIns="45720" anchor="t">
            <a:spAutoFit/>
          </a:bodyPr>
          <a:lstStyle>
            <a:defPPr>
              <a:defRPr lang="en-US"/>
            </a:defPPr>
            <a:lvl1pPr>
              <a:defRPr sz="1100" kern="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defRPr>
            </a:lvl1pPr>
          </a:lstStyle>
          <a:p>
            <a:r>
              <a:rPr lang="en-US" sz="1400">
                <a:latin typeface="+mn-lt"/>
                <a:ea typeface="Calibri"/>
                <a:cs typeface="Arial"/>
              </a:rPr>
              <a:t>Univ. Washington Imp Sci Resource Hub, 2022; Rinad </a:t>
            </a:r>
            <a:r>
              <a:rPr lang="en-US" sz="1400" err="1">
                <a:latin typeface="+mn-lt"/>
                <a:ea typeface="Calibri"/>
                <a:cs typeface="Arial"/>
              </a:rPr>
              <a:t>Beidas</a:t>
            </a:r>
            <a:endParaRPr lang="en-US" sz="1400">
              <a:latin typeface="+mn-lt"/>
              <a:ea typeface="Calibri"/>
              <a:cs typeface="Arial"/>
            </a:endParaRPr>
          </a:p>
          <a:p>
            <a:r>
              <a:rPr lang="en-US" sz="1400">
                <a:latin typeface="+mn-lt"/>
                <a:ea typeface="Calibri"/>
                <a:cs typeface="Arial"/>
                <a:hlinkClick r:id="" action="ppaction://noaction">
                  <a:extLst>
                    <a:ext uri="{A12FA001-AC4F-418D-AE19-62706E023703}">
                      <ahyp:hlinkClr xmlns:ahyp="http://schemas.microsoft.com/office/drawing/2018/hyperlinkcolor" val="tx"/>
                    </a:ext>
                  </a:extLst>
                </a:hlinkClick>
              </a:rPr>
              <a:t>More technical definitions at: https://cancercontrol.cancer.gov/is/about</a:t>
            </a:r>
            <a:r>
              <a:rPr lang="en-US" sz="1400">
                <a:latin typeface="+mn-lt"/>
                <a:ea typeface="Calibri"/>
                <a:cs typeface="Arial"/>
              </a:rPr>
              <a:t> and PAR 25-144 </a:t>
            </a:r>
          </a:p>
        </p:txBody>
      </p:sp>
      <p:sp>
        <p:nvSpPr>
          <p:cNvPr id="6" name="TextBox 5">
            <a:extLst>
              <a:ext uri="{FF2B5EF4-FFF2-40B4-BE49-F238E27FC236}">
                <a16:creationId xmlns:a16="http://schemas.microsoft.com/office/drawing/2014/main" id="{6A0ABA59-9F0A-3625-E747-8C132C33E73F}"/>
              </a:ext>
            </a:extLst>
          </p:cNvPr>
          <p:cNvSpPr txBox="1"/>
          <p:nvPr/>
        </p:nvSpPr>
        <p:spPr>
          <a:xfrm>
            <a:off x="766160" y="451427"/>
            <a:ext cx="9573594" cy="707886"/>
          </a:xfrm>
          <a:prstGeom prst="rect">
            <a:avLst/>
          </a:prstGeom>
          <a:noFill/>
        </p:spPr>
        <p:txBody>
          <a:bodyPr wrap="square" rtlCol="0">
            <a:spAutoFit/>
          </a:bodyPr>
          <a:lstStyle/>
          <a:p>
            <a:r>
              <a:rPr lang="en-US" sz="4000" b="1">
                <a:latin typeface="+mj-lt"/>
                <a:ea typeface="+mj-ea"/>
                <a:cs typeface="+mj-cs"/>
              </a:rPr>
              <a:t>Alternatively, Implementation Science is:</a:t>
            </a:r>
          </a:p>
        </p:txBody>
      </p:sp>
      <p:sp>
        <p:nvSpPr>
          <p:cNvPr id="8" name="Rectangle 7">
            <a:extLst>
              <a:ext uri="{FF2B5EF4-FFF2-40B4-BE49-F238E27FC236}">
                <a16:creationId xmlns:a16="http://schemas.microsoft.com/office/drawing/2014/main" id="{DC850AA5-4547-BB19-70AF-7FE96D4966E2}"/>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Implementation Science</a:t>
            </a:r>
          </a:p>
        </p:txBody>
      </p:sp>
      <p:grpSp>
        <p:nvGrpSpPr>
          <p:cNvPr id="46" name="Group 45">
            <a:extLst>
              <a:ext uri="{FF2B5EF4-FFF2-40B4-BE49-F238E27FC236}">
                <a16:creationId xmlns:a16="http://schemas.microsoft.com/office/drawing/2014/main" id="{11826541-742B-98D9-0DA6-AF4F044E7D75}"/>
              </a:ext>
            </a:extLst>
          </p:cNvPr>
          <p:cNvGrpSpPr/>
          <p:nvPr/>
        </p:nvGrpSpPr>
        <p:grpSpPr>
          <a:xfrm>
            <a:off x="8694403" y="1529452"/>
            <a:ext cx="3418587" cy="3892412"/>
            <a:chOff x="8694403" y="1529452"/>
            <a:chExt cx="3418587" cy="3892412"/>
          </a:xfrm>
        </p:grpSpPr>
        <p:sp>
          <p:nvSpPr>
            <p:cNvPr id="11" name="object 2">
              <a:extLst>
                <a:ext uri="{FF2B5EF4-FFF2-40B4-BE49-F238E27FC236}">
                  <a16:creationId xmlns:a16="http://schemas.microsoft.com/office/drawing/2014/main" id="{83717B6B-C39C-7A60-A80B-7B3EC8C4C5EA}"/>
                </a:ext>
              </a:extLst>
            </p:cNvPr>
            <p:cNvSpPr txBox="1">
              <a:spLocks/>
            </p:cNvSpPr>
            <p:nvPr/>
          </p:nvSpPr>
          <p:spPr>
            <a:xfrm>
              <a:off x="9549796" y="1529452"/>
              <a:ext cx="2563194" cy="3892412"/>
            </a:xfrm>
            <a:prstGeom prst="rect">
              <a:avLst/>
            </a:prstGeom>
          </p:spPr>
          <p:txBody>
            <a:bodyPr vert="horz" wrap="square" lIns="0" tIns="60008" rIns="0" bIns="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560070">
                <a:lnSpc>
                  <a:spcPct val="100000"/>
                </a:lnSpc>
                <a:spcBef>
                  <a:spcPts val="472"/>
                </a:spcBef>
              </a:pPr>
              <a:r>
                <a:rPr lang="en-US" sz="3200" spc="-30">
                  <a:latin typeface="+mn-lt"/>
                  <a:cs typeface="Arial"/>
                </a:rPr>
                <a:t>Procedures</a:t>
              </a:r>
            </a:p>
            <a:p>
              <a:pPr marR="560070">
                <a:lnSpc>
                  <a:spcPct val="100000"/>
                </a:lnSpc>
                <a:spcBef>
                  <a:spcPts val="472"/>
                </a:spcBef>
              </a:pPr>
              <a:r>
                <a:rPr lang="en-US" sz="3200" spc="-30">
                  <a:latin typeface="+mn-lt"/>
                  <a:cs typeface="Arial"/>
                </a:rPr>
                <a:t>Programs</a:t>
              </a:r>
            </a:p>
            <a:p>
              <a:pPr marR="560070">
                <a:lnSpc>
                  <a:spcPct val="100000"/>
                </a:lnSpc>
                <a:spcBef>
                  <a:spcPts val="472"/>
                </a:spcBef>
              </a:pPr>
              <a:r>
                <a:rPr lang="en-US" sz="3200" spc="-30">
                  <a:latin typeface="+mn-lt"/>
                  <a:cs typeface="Arial"/>
                </a:rPr>
                <a:t>Products</a:t>
              </a:r>
            </a:p>
            <a:p>
              <a:pPr marR="560070">
                <a:lnSpc>
                  <a:spcPct val="100000"/>
                </a:lnSpc>
                <a:spcBef>
                  <a:spcPts val="472"/>
                </a:spcBef>
              </a:pPr>
              <a:r>
                <a:rPr lang="en-US" sz="3200" spc="-30">
                  <a:latin typeface="+mn-lt"/>
                  <a:cs typeface="Arial"/>
                </a:rPr>
                <a:t>Policies</a:t>
              </a:r>
            </a:p>
            <a:p>
              <a:pPr marR="560070">
                <a:lnSpc>
                  <a:spcPct val="100000"/>
                </a:lnSpc>
                <a:spcBef>
                  <a:spcPts val="472"/>
                </a:spcBef>
              </a:pPr>
              <a:r>
                <a:rPr lang="en-US" sz="3200" spc="-30">
                  <a:latin typeface="+mn-lt"/>
                  <a:cs typeface="Arial"/>
                </a:rPr>
                <a:t>Pills</a:t>
              </a:r>
            </a:p>
            <a:p>
              <a:pPr marR="560070">
                <a:lnSpc>
                  <a:spcPct val="100000"/>
                </a:lnSpc>
                <a:spcBef>
                  <a:spcPts val="472"/>
                </a:spcBef>
              </a:pPr>
              <a:r>
                <a:rPr lang="en-US" sz="3200" spc="-30">
                  <a:latin typeface="+mn-lt"/>
                  <a:cs typeface="Arial"/>
                </a:rPr>
                <a:t>Practices</a:t>
              </a:r>
            </a:p>
            <a:p>
              <a:pPr marR="560070">
                <a:lnSpc>
                  <a:spcPct val="100000"/>
                </a:lnSpc>
                <a:spcBef>
                  <a:spcPts val="472"/>
                </a:spcBef>
              </a:pPr>
              <a:r>
                <a:rPr lang="en-US" sz="3200" spc="-30">
                  <a:latin typeface="+mn-lt"/>
                  <a:cs typeface="Arial"/>
                </a:rPr>
                <a:t>Principles</a:t>
              </a:r>
            </a:p>
          </p:txBody>
        </p:sp>
        <p:pic>
          <p:nvPicPr>
            <p:cNvPr id="13" name="Graphic 12" descr="Teacher with solid fill">
              <a:extLst>
                <a:ext uri="{FF2B5EF4-FFF2-40B4-BE49-F238E27FC236}">
                  <a16:creationId xmlns:a16="http://schemas.microsoft.com/office/drawing/2014/main" id="{0C4D538F-B422-F981-AC38-D3B67F1E8F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2394" y="1666123"/>
              <a:ext cx="448659" cy="448659"/>
            </a:xfrm>
            <a:prstGeom prst="rect">
              <a:avLst/>
            </a:prstGeom>
          </p:spPr>
        </p:pic>
        <p:grpSp>
          <p:nvGrpSpPr>
            <p:cNvPr id="26" name="Group 25">
              <a:extLst>
                <a:ext uri="{FF2B5EF4-FFF2-40B4-BE49-F238E27FC236}">
                  <a16:creationId xmlns:a16="http://schemas.microsoft.com/office/drawing/2014/main" id="{21567087-91E4-0801-CF79-60F81D3282E4}"/>
                </a:ext>
              </a:extLst>
            </p:cNvPr>
            <p:cNvGrpSpPr/>
            <p:nvPr/>
          </p:nvGrpSpPr>
          <p:grpSpPr>
            <a:xfrm>
              <a:off x="8736330" y="2215776"/>
              <a:ext cx="448660" cy="448660"/>
              <a:chOff x="8792309" y="2139085"/>
              <a:chExt cx="448660" cy="448660"/>
            </a:xfrm>
            <a:solidFill>
              <a:srgbClr val="BC6354"/>
            </a:solidFill>
          </p:grpSpPr>
          <p:pic>
            <p:nvPicPr>
              <p:cNvPr id="15" name="Graphic 14" descr="Monitor with solid fill">
                <a:extLst>
                  <a:ext uri="{FF2B5EF4-FFF2-40B4-BE49-F238E27FC236}">
                    <a16:creationId xmlns:a16="http://schemas.microsoft.com/office/drawing/2014/main" id="{F982EC67-8A14-48AB-1384-A0D579577D1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92309" y="2139085"/>
                <a:ext cx="448660" cy="448660"/>
              </a:xfrm>
              <a:prstGeom prst="rect">
                <a:avLst/>
              </a:prstGeom>
            </p:spPr>
          </p:pic>
          <p:sp>
            <p:nvSpPr>
              <p:cNvPr id="16" name="Rectangle 15">
                <a:extLst>
                  <a:ext uri="{FF2B5EF4-FFF2-40B4-BE49-F238E27FC236}">
                    <a16:creationId xmlns:a16="http://schemas.microsoft.com/office/drawing/2014/main" id="{C75A6EBE-B26B-86A5-6306-E5D5689ACF90}"/>
                  </a:ext>
                </a:extLst>
              </p:cNvPr>
              <p:cNvSpPr/>
              <p:nvPr/>
            </p:nvSpPr>
            <p:spPr>
              <a:xfrm>
                <a:off x="8872538" y="2245519"/>
                <a:ext cx="45719" cy="4571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A07EF3-1F61-703A-BDB4-A135B50DF283}"/>
                  </a:ext>
                </a:extLst>
              </p:cNvPr>
              <p:cNvSpPr/>
              <p:nvPr/>
            </p:nvSpPr>
            <p:spPr>
              <a:xfrm>
                <a:off x="8952767" y="2245519"/>
                <a:ext cx="45719" cy="4571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932C20-1B72-75E1-F1C9-B88C2F16E682}"/>
                  </a:ext>
                </a:extLst>
              </p:cNvPr>
              <p:cNvSpPr/>
              <p:nvPr/>
            </p:nvSpPr>
            <p:spPr>
              <a:xfrm>
                <a:off x="9032996" y="2245519"/>
                <a:ext cx="45719" cy="4571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B551A30C-8DDD-2730-7624-98E170A29DE0}"/>
                  </a:ext>
                </a:extLst>
              </p:cNvPr>
              <p:cNvCxnSpPr/>
              <p:nvPr/>
            </p:nvCxnSpPr>
            <p:spPr>
              <a:xfrm rot="16200000" flipH="1">
                <a:off x="9041605" y="2314575"/>
                <a:ext cx="178594" cy="40481"/>
              </a:xfrm>
              <a:prstGeom prst="bentConnector3">
                <a:avLst/>
              </a:prstGeom>
              <a:grpFill/>
              <a:ln>
                <a:solidFill>
                  <a:srgbClr val="BC6354"/>
                </a:solidFill>
              </a:ln>
            </p:spPr>
            <p:style>
              <a:lnRef idx="2">
                <a:schemeClr val="dk1"/>
              </a:lnRef>
              <a:fillRef idx="0">
                <a:schemeClr val="dk1"/>
              </a:fillRef>
              <a:effectRef idx="1">
                <a:schemeClr val="dk1"/>
              </a:effectRef>
              <a:fontRef idx="minor">
                <a:schemeClr val="tx1"/>
              </a:fontRef>
            </p:style>
          </p:cxnSp>
          <p:cxnSp>
            <p:nvCxnSpPr>
              <p:cNvPr id="21" name="Connector: Elbow 20">
                <a:extLst>
                  <a:ext uri="{FF2B5EF4-FFF2-40B4-BE49-F238E27FC236}">
                    <a16:creationId xmlns:a16="http://schemas.microsoft.com/office/drawing/2014/main" id="{28F5C2D5-BCC4-7446-CE91-234DE36928D4}"/>
                  </a:ext>
                </a:extLst>
              </p:cNvPr>
              <p:cNvCxnSpPr>
                <a:cxnSpLocks/>
              </p:cNvCxnSpPr>
              <p:nvPr/>
            </p:nvCxnSpPr>
            <p:spPr>
              <a:xfrm rot="10800000" flipV="1">
                <a:off x="8872538" y="2319855"/>
                <a:ext cx="197680" cy="69644"/>
              </a:xfrm>
              <a:prstGeom prst="bentConnector3">
                <a:avLst>
                  <a:gd name="adj1" fmla="val 65660"/>
                </a:avLst>
              </a:prstGeom>
              <a:grpFill/>
              <a:ln>
                <a:solidFill>
                  <a:srgbClr val="BC6354"/>
                </a:solidFill>
              </a:ln>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E6551F8B-3D0A-9D60-BB65-2010C2F10AB8}"/>
                  </a:ext>
                </a:extLst>
              </p:cNvPr>
              <p:cNvSpPr/>
              <p:nvPr/>
            </p:nvSpPr>
            <p:spPr>
              <a:xfrm>
                <a:off x="8977500" y="2363415"/>
                <a:ext cx="45719" cy="4571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702817-9C18-84F0-C59D-A10B4B073D9E}"/>
                  </a:ext>
                </a:extLst>
              </p:cNvPr>
              <p:cNvSpPr/>
              <p:nvPr/>
            </p:nvSpPr>
            <p:spPr>
              <a:xfrm>
                <a:off x="9062051" y="2364881"/>
                <a:ext cx="45719" cy="4571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34" descr="Scroll with solid fill">
              <a:extLst>
                <a:ext uri="{FF2B5EF4-FFF2-40B4-BE49-F238E27FC236}">
                  <a16:creationId xmlns:a16="http://schemas.microsoft.com/office/drawing/2014/main" id="{0AC39331-5FFB-C482-921E-78B32F9214E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13955" y="3258054"/>
              <a:ext cx="448660" cy="448660"/>
            </a:xfrm>
            <a:prstGeom prst="rect">
              <a:avLst/>
            </a:prstGeom>
          </p:spPr>
        </p:pic>
        <p:pic>
          <p:nvPicPr>
            <p:cNvPr id="37" name="Graphic 36" descr="Medicine outline">
              <a:extLst>
                <a:ext uri="{FF2B5EF4-FFF2-40B4-BE49-F238E27FC236}">
                  <a16:creationId xmlns:a16="http://schemas.microsoft.com/office/drawing/2014/main" id="{0C783AA8-C65D-DC34-F899-2BA2E0F8406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722393" y="3851672"/>
              <a:ext cx="448660" cy="448660"/>
            </a:xfrm>
            <a:prstGeom prst="rect">
              <a:avLst/>
            </a:prstGeom>
          </p:spPr>
        </p:pic>
        <p:pic>
          <p:nvPicPr>
            <p:cNvPr id="39" name="Graphic 38" descr="Clipboard Checked outline">
              <a:extLst>
                <a:ext uri="{FF2B5EF4-FFF2-40B4-BE49-F238E27FC236}">
                  <a16:creationId xmlns:a16="http://schemas.microsoft.com/office/drawing/2014/main" id="{6BE8206A-A755-65B8-CE64-817B9F6FC8F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713955" y="4410054"/>
              <a:ext cx="448660" cy="448660"/>
            </a:xfrm>
            <a:prstGeom prst="rect">
              <a:avLst/>
            </a:prstGeom>
          </p:spPr>
        </p:pic>
        <p:pic>
          <p:nvPicPr>
            <p:cNvPr id="41" name="Graphic 40" descr="Ribbon outline">
              <a:extLst>
                <a:ext uri="{FF2B5EF4-FFF2-40B4-BE49-F238E27FC236}">
                  <a16:creationId xmlns:a16="http://schemas.microsoft.com/office/drawing/2014/main" id="{EA38BAF9-5B01-0FFA-4263-B9065C7A94A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694403" y="4963138"/>
              <a:ext cx="448660" cy="448660"/>
            </a:xfrm>
            <a:prstGeom prst="rect">
              <a:avLst/>
            </a:prstGeom>
          </p:spPr>
        </p:pic>
        <p:grpSp>
          <p:nvGrpSpPr>
            <p:cNvPr id="43" name="Group 42">
              <a:extLst>
                <a:ext uri="{FF2B5EF4-FFF2-40B4-BE49-F238E27FC236}">
                  <a16:creationId xmlns:a16="http://schemas.microsoft.com/office/drawing/2014/main" id="{A4F7B6C3-805D-BDE9-317B-F300338192B2}"/>
                </a:ext>
              </a:extLst>
            </p:cNvPr>
            <p:cNvGrpSpPr/>
            <p:nvPr/>
          </p:nvGrpSpPr>
          <p:grpSpPr>
            <a:xfrm>
              <a:off x="8733100" y="2728322"/>
              <a:ext cx="410370" cy="410370"/>
              <a:chOff x="8733100" y="2614022"/>
              <a:chExt cx="410370" cy="410370"/>
            </a:xfrm>
          </p:grpSpPr>
          <p:pic>
            <p:nvPicPr>
              <p:cNvPr id="32" name="Graphic 31" descr="Backpack outline">
                <a:extLst>
                  <a:ext uri="{FF2B5EF4-FFF2-40B4-BE49-F238E27FC236}">
                    <a16:creationId xmlns:a16="http://schemas.microsoft.com/office/drawing/2014/main" id="{10162506-6AA1-A9F6-7034-62EFC098A31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733100" y="2614022"/>
                <a:ext cx="410370" cy="410370"/>
              </a:xfrm>
              <a:prstGeom prst="rect">
                <a:avLst/>
              </a:prstGeom>
            </p:spPr>
          </p:pic>
          <p:sp>
            <p:nvSpPr>
              <p:cNvPr id="42" name="Cross 41">
                <a:extLst>
                  <a:ext uri="{FF2B5EF4-FFF2-40B4-BE49-F238E27FC236}">
                    <a16:creationId xmlns:a16="http://schemas.microsoft.com/office/drawing/2014/main" id="{AAE6A225-2EC2-9C3A-A177-46AACE17A4E6}"/>
                  </a:ext>
                </a:extLst>
              </p:cNvPr>
              <p:cNvSpPr/>
              <p:nvPr/>
            </p:nvSpPr>
            <p:spPr>
              <a:xfrm>
                <a:off x="8908256" y="2827438"/>
                <a:ext cx="59575" cy="57554"/>
              </a:xfrm>
              <a:prstGeom prst="plus">
                <a:avLst>
                  <a:gd name="adj" fmla="val 40625"/>
                </a:avLst>
              </a:prstGeom>
              <a:solidFill>
                <a:srgbClr val="6A94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76B5-6F26-C2F6-8A52-1E3B91F001B9}"/>
              </a:ext>
            </a:extLst>
          </p:cNvPr>
          <p:cNvSpPr>
            <a:spLocks noGrp="1"/>
          </p:cNvSpPr>
          <p:nvPr>
            <p:ph type="title"/>
          </p:nvPr>
        </p:nvSpPr>
        <p:spPr>
          <a:xfrm>
            <a:off x="497541" y="365125"/>
            <a:ext cx="11568640" cy="528010"/>
          </a:xfrm>
        </p:spPr>
        <p:txBody>
          <a:bodyPr>
            <a:noAutofit/>
          </a:bodyPr>
          <a:lstStyle/>
          <a:p>
            <a:r>
              <a:rPr lang="en-US" sz="4000"/>
              <a:t>Importance of Different and </a:t>
            </a:r>
            <a:r>
              <a:rPr lang="en-US" sz="4000" i="1"/>
              <a:t>Multiple</a:t>
            </a:r>
            <a:r>
              <a:rPr lang="en-US" sz="4000"/>
              <a:t> Types of Evidence</a:t>
            </a:r>
          </a:p>
        </p:txBody>
      </p:sp>
      <p:sp>
        <p:nvSpPr>
          <p:cNvPr id="3" name="Content Placeholder 2">
            <a:extLst>
              <a:ext uri="{FF2B5EF4-FFF2-40B4-BE49-F238E27FC236}">
                <a16:creationId xmlns:a16="http://schemas.microsoft.com/office/drawing/2014/main" id="{B686C534-6411-C6AB-6804-317D43389D2C}"/>
              </a:ext>
            </a:extLst>
          </p:cNvPr>
          <p:cNvSpPr>
            <a:spLocks noGrp="1"/>
          </p:cNvSpPr>
          <p:nvPr>
            <p:ph idx="1"/>
          </p:nvPr>
        </p:nvSpPr>
        <p:spPr>
          <a:xfrm>
            <a:off x="712381" y="1169895"/>
            <a:ext cx="10836349" cy="4455402"/>
          </a:xfrm>
        </p:spPr>
        <p:txBody>
          <a:bodyPr>
            <a:normAutofit fontScale="92500"/>
          </a:bodyPr>
          <a:lstStyle/>
          <a:p>
            <a:r>
              <a:rPr lang="en-US"/>
              <a:t>More than the RCT</a:t>
            </a:r>
          </a:p>
          <a:p>
            <a:r>
              <a:rPr lang="en-US"/>
              <a:t>Biomarker and disease outcomes, but also </a:t>
            </a:r>
          </a:p>
          <a:p>
            <a:r>
              <a:rPr lang="en-US"/>
              <a:t>Quality of life and ‘measures that matter’- participant priorities</a:t>
            </a:r>
          </a:p>
          <a:p>
            <a:r>
              <a:rPr lang="en-US"/>
              <a:t>Implementation and intermediate outcomes</a:t>
            </a:r>
          </a:p>
          <a:p>
            <a:r>
              <a:rPr lang="en-US"/>
              <a:t>Behavioral observations- increasingly possible to collect and analyze</a:t>
            </a:r>
          </a:p>
          <a:p>
            <a:r>
              <a:rPr lang="en-US" i="1" u="sng"/>
              <a:t>Multi-level</a:t>
            </a:r>
            <a:r>
              <a:rPr lang="en-US"/>
              <a:t>- individual, ‘delivery agent’, setting, system, policy</a:t>
            </a:r>
          </a:p>
          <a:p>
            <a:endParaRPr lang="en-US"/>
          </a:p>
          <a:p>
            <a:r>
              <a:rPr lang="en-US"/>
              <a:t>*Long term maintenance (sustainment)</a:t>
            </a:r>
          </a:p>
          <a:p>
            <a:r>
              <a:rPr lang="en-US"/>
              <a:t>*Replication</a:t>
            </a:r>
          </a:p>
          <a:p>
            <a:endParaRPr lang="en-US"/>
          </a:p>
        </p:txBody>
      </p:sp>
      <p:sp>
        <p:nvSpPr>
          <p:cNvPr id="4" name="TextBox 3">
            <a:extLst>
              <a:ext uri="{FF2B5EF4-FFF2-40B4-BE49-F238E27FC236}">
                <a16:creationId xmlns:a16="http://schemas.microsoft.com/office/drawing/2014/main" id="{D02B19C1-FA07-E3C1-294A-6D563210BA07}"/>
              </a:ext>
            </a:extLst>
          </p:cNvPr>
          <p:cNvSpPr txBox="1"/>
          <p:nvPr/>
        </p:nvSpPr>
        <p:spPr>
          <a:xfrm>
            <a:off x="643270" y="5625296"/>
            <a:ext cx="11284271" cy="1477328"/>
          </a:xfrm>
          <a:prstGeom prst="rect">
            <a:avLst/>
          </a:prstGeom>
          <a:noFill/>
        </p:spPr>
        <p:txBody>
          <a:bodyPr wrap="square" rtlCol="0">
            <a:spAutoFit/>
          </a:bodyPr>
          <a:lstStyle/>
          <a:p>
            <a:r>
              <a:rPr lang="en-US"/>
              <a:t>Brownson RC et al.</a:t>
            </a:r>
            <a:r>
              <a:rPr lang="en-US" b="0" i="0">
                <a:solidFill>
                  <a:srgbClr val="333333"/>
                </a:solidFill>
                <a:effectLst/>
                <a:latin typeface="-apple-system"/>
              </a:rPr>
              <a:t> Revisiting concepts of evidence in implementation science. </a:t>
            </a:r>
            <a:r>
              <a:rPr lang="en-US" b="0" i="1">
                <a:solidFill>
                  <a:srgbClr val="333333"/>
                </a:solidFill>
                <a:effectLst/>
                <a:latin typeface="-apple-system"/>
              </a:rPr>
              <a:t>Implementation Sci</a:t>
            </a:r>
            <a:r>
              <a:rPr lang="en-US" b="0" i="0">
                <a:solidFill>
                  <a:srgbClr val="333333"/>
                </a:solidFill>
                <a:effectLst/>
                <a:latin typeface="-apple-system"/>
              </a:rPr>
              <a:t> </a:t>
            </a:r>
            <a:r>
              <a:rPr lang="en-US" b="1" i="0">
                <a:solidFill>
                  <a:srgbClr val="333333"/>
                </a:solidFill>
                <a:effectLst/>
                <a:latin typeface="-apple-system"/>
              </a:rPr>
              <a:t>17</a:t>
            </a:r>
            <a:r>
              <a:rPr lang="en-US" b="0" i="0">
                <a:solidFill>
                  <a:srgbClr val="333333"/>
                </a:solidFill>
                <a:effectLst/>
                <a:latin typeface="-apple-system"/>
              </a:rPr>
              <a:t>, 26 (2022). https://</a:t>
            </a:r>
            <a:r>
              <a:rPr lang="en-US" b="0" i="0" err="1">
                <a:solidFill>
                  <a:srgbClr val="333333"/>
                </a:solidFill>
                <a:effectLst/>
                <a:latin typeface="-apple-system"/>
              </a:rPr>
              <a:t>doi.org</a:t>
            </a:r>
            <a:r>
              <a:rPr lang="en-US" b="0" i="0">
                <a:solidFill>
                  <a:srgbClr val="333333"/>
                </a:solidFill>
                <a:effectLst/>
                <a:latin typeface="-apple-system"/>
              </a:rPr>
              <a:t>/10.1186/s13012-022-01201-y</a:t>
            </a:r>
            <a:endParaRPr lang="en-US"/>
          </a:p>
          <a:p>
            <a:r>
              <a:rPr lang="en-US"/>
              <a:t>Glasgow RE. What types of evidence are most needed to advance behavioral medicine? </a:t>
            </a:r>
            <a:r>
              <a:rPr lang="en-US" i="1">
                <a:solidFill>
                  <a:srgbClr val="141314"/>
                </a:solidFill>
                <a:latin typeface="Times"/>
              </a:rPr>
              <a:t>A</a:t>
            </a:r>
            <a:r>
              <a:rPr lang="en-US" i="1">
                <a:solidFill>
                  <a:srgbClr val="141314"/>
                </a:solidFill>
                <a:effectLst/>
                <a:latin typeface="Times"/>
              </a:rPr>
              <a:t>nn. </a:t>
            </a:r>
            <a:r>
              <a:rPr lang="en-US" i="1" err="1">
                <a:solidFill>
                  <a:srgbClr val="141314"/>
                </a:solidFill>
                <a:latin typeface="Times"/>
              </a:rPr>
              <a:t>B</a:t>
            </a:r>
            <a:r>
              <a:rPr lang="en-US" i="1" err="1">
                <a:solidFill>
                  <a:srgbClr val="141314"/>
                </a:solidFill>
                <a:effectLst/>
                <a:latin typeface="Times"/>
              </a:rPr>
              <a:t>ehav</a:t>
            </a:r>
            <a:r>
              <a:rPr lang="en-US" i="1">
                <a:solidFill>
                  <a:srgbClr val="141314"/>
                </a:solidFill>
                <a:effectLst/>
                <a:latin typeface="Times"/>
              </a:rPr>
              <a:t>. Med</a:t>
            </a:r>
            <a:r>
              <a:rPr lang="en-US">
                <a:solidFill>
                  <a:srgbClr val="141314"/>
                </a:solidFill>
                <a:effectLst/>
                <a:latin typeface="Times"/>
              </a:rPr>
              <a:t>. (2008) 35:19</a:t>
            </a:r>
            <a:r>
              <a:rPr lang="en-US">
                <a:solidFill>
                  <a:srgbClr val="141314"/>
                </a:solidFill>
                <a:effectLst/>
                <a:latin typeface="Helvetica" pitchFamily="2" charset="0"/>
              </a:rPr>
              <a:t>–</a:t>
            </a:r>
            <a:r>
              <a:rPr lang="en-US">
                <a:solidFill>
                  <a:srgbClr val="141314"/>
                </a:solidFill>
                <a:effectLst/>
                <a:latin typeface="Times"/>
              </a:rPr>
              <a:t>25.  DOI 10.1007/s12160-007-9008-5</a:t>
            </a:r>
          </a:p>
          <a:p>
            <a:r>
              <a:rPr lang="en-US"/>
              <a:t> </a:t>
            </a:r>
          </a:p>
        </p:txBody>
      </p:sp>
      <p:sp>
        <p:nvSpPr>
          <p:cNvPr id="5" name="Rectangle 4">
            <a:extLst>
              <a:ext uri="{FF2B5EF4-FFF2-40B4-BE49-F238E27FC236}">
                <a16:creationId xmlns:a16="http://schemas.microsoft.com/office/drawing/2014/main" id="{4F7092FA-A12F-1A0A-2C57-8A717739FD23}"/>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725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07ED0-8EE9-4E46-B5A1-4E198F000F10}"/>
              </a:ext>
            </a:extLst>
          </p:cNvPr>
          <p:cNvSpPr>
            <a:spLocks noGrp="1"/>
          </p:cNvSpPr>
          <p:nvPr>
            <p:ph type="title"/>
          </p:nvPr>
        </p:nvSpPr>
        <p:spPr>
          <a:xfrm>
            <a:off x="838200" y="-74426"/>
            <a:ext cx="10515600" cy="1048204"/>
          </a:xfrm>
        </p:spPr>
        <p:txBody>
          <a:bodyPr>
            <a:normAutofit/>
          </a:bodyPr>
          <a:lstStyle/>
          <a:p>
            <a:r>
              <a:rPr lang="en-US" sz="3600"/>
              <a:t>R2P2 Specific Aims </a:t>
            </a:r>
          </a:p>
        </p:txBody>
      </p:sp>
      <p:sp>
        <p:nvSpPr>
          <p:cNvPr id="3" name="Content Placeholder 2">
            <a:extLst>
              <a:ext uri="{FF2B5EF4-FFF2-40B4-BE49-F238E27FC236}">
                <a16:creationId xmlns:a16="http://schemas.microsoft.com/office/drawing/2014/main" id="{C96F62EB-999C-4967-BFC7-B12FF9FDF26D}"/>
              </a:ext>
            </a:extLst>
          </p:cNvPr>
          <p:cNvSpPr>
            <a:spLocks noGrp="1"/>
          </p:cNvSpPr>
          <p:nvPr>
            <p:ph idx="1"/>
          </p:nvPr>
        </p:nvSpPr>
        <p:spPr>
          <a:xfrm>
            <a:off x="685800" y="973778"/>
            <a:ext cx="10668000" cy="4991088"/>
          </a:xfrm>
        </p:spPr>
        <p:txBody>
          <a:bodyPr>
            <a:normAutofit fontScale="92500"/>
          </a:bodyPr>
          <a:lstStyle/>
          <a:p>
            <a:pPr marL="342900" marR="0" lvl="0" indent="-342900">
              <a:lnSpc>
                <a:spcPct val="106000"/>
              </a:lnSpc>
              <a:spcBef>
                <a:spcPts val="0"/>
              </a:spcBef>
              <a:spcAft>
                <a:spcPts val="1200"/>
              </a:spcAft>
              <a:buFont typeface="+mj-lt"/>
              <a:buAutoNum type="arabicPeriod"/>
            </a:pPr>
            <a:r>
              <a:rPr lang="en-US" sz="2600" b="1" i="1">
                <a:effectLst/>
                <a:ea typeface="Arial" panose="020B0604020202020204" pitchFamily="34" charset="0"/>
                <a:cs typeface="Times New Roman" panose="02020603050405020304" pitchFamily="18" charset="0"/>
              </a:rPr>
              <a:t>Design</a:t>
            </a:r>
            <a:r>
              <a:rPr lang="en-US" sz="2600" i="1">
                <a:effectLst/>
                <a:ea typeface="Arial" panose="020B0604020202020204" pitchFamily="34" charset="0"/>
                <a:cs typeface="Times New Roman" panose="02020603050405020304" pitchFamily="18" charset="0"/>
              </a:rPr>
              <a:t> a host of R2P2 </a:t>
            </a:r>
            <a:r>
              <a:rPr lang="en-US" sz="2600" i="1" u="sng">
                <a:effectLst/>
                <a:ea typeface="Arial" panose="020B0604020202020204" pitchFamily="34" charset="0"/>
                <a:cs typeface="Times New Roman" panose="02020603050405020304" pitchFamily="18" charset="0"/>
              </a:rPr>
              <a:t>tools and resources </a:t>
            </a:r>
            <a:r>
              <a:rPr lang="en-US" sz="2600" i="1">
                <a:effectLst/>
                <a:ea typeface="Arial" panose="020B0604020202020204" pitchFamily="34" charset="0"/>
                <a:cs typeface="Times New Roman" panose="02020603050405020304" pitchFamily="18" charset="0"/>
              </a:rPr>
              <a:t>to improve capacity to conduct </a:t>
            </a:r>
            <a:r>
              <a:rPr lang="en-US" sz="2600" i="1" u="sng">
                <a:ea typeface="Arial" panose="020B0604020202020204" pitchFamily="34" charset="0"/>
                <a:cs typeface="Times New Roman" panose="02020603050405020304" pitchFamily="18" charset="0"/>
              </a:rPr>
              <a:t>r</a:t>
            </a:r>
            <a:r>
              <a:rPr lang="en-US" sz="2600" i="1" u="sng">
                <a:effectLst/>
                <a:ea typeface="Arial" panose="020B0604020202020204" pitchFamily="34" charset="0"/>
                <a:cs typeface="Times New Roman" panose="02020603050405020304" pitchFamily="18" charset="0"/>
              </a:rPr>
              <a:t>apid and rigorous</a:t>
            </a:r>
            <a:r>
              <a:rPr lang="en-US" sz="2600" i="1">
                <a:effectLst/>
                <a:ea typeface="Arial" panose="020B0604020202020204" pitchFamily="34" charset="0"/>
                <a:cs typeface="Times New Roman" panose="02020603050405020304" pitchFamily="18" charset="0"/>
              </a:rPr>
              <a:t> research on patient-centered care. </a:t>
            </a:r>
            <a:endParaRPr lang="en-US" sz="2600" i="1">
              <a:ea typeface="Arial" panose="020B0604020202020204" pitchFamily="34" charset="0"/>
              <a:cs typeface="Times New Roman" panose="02020603050405020304" pitchFamily="18" charset="0"/>
            </a:endParaRPr>
          </a:p>
          <a:p>
            <a:pPr marL="342900" marR="0" lvl="0" indent="-342900">
              <a:lnSpc>
                <a:spcPct val="106000"/>
              </a:lnSpc>
              <a:spcBef>
                <a:spcPts val="0"/>
              </a:spcBef>
              <a:spcAft>
                <a:spcPts val="1200"/>
              </a:spcAft>
              <a:buFont typeface="+mj-lt"/>
              <a:buAutoNum type="arabicPeriod"/>
            </a:pPr>
            <a:r>
              <a:rPr lang="en-US" sz="2600" i="1" u="sng">
                <a:effectLst/>
                <a:ea typeface="Arial" panose="020B0604020202020204" pitchFamily="34" charset="0"/>
                <a:cs typeface="Times New Roman" panose="02020603050405020304" pitchFamily="18" charset="0"/>
              </a:rPr>
              <a:t>Rapidly and rigorously </a:t>
            </a:r>
            <a:r>
              <a:rPr lang="en-US" sz="2600" b="1" i="1">
                <a:effectLst/>
                <a:ea typeface="Arial" panose="020B0604020202020204" pitchFamily="34" charset="0"/>
                <a:cs typeface="Times New Roman" panose="02020603050405020304" pitchFamily="18" charset="0"/>
              </a:rPr>
              <a:t>Implement &amp; Test </a:t>
            </a:r>
            <a:r>
              <a:rPr lang="en-US" sz="2600" i="1">
                <a:effectLst/>
                <a:ea typeface="Arial" panose="020B0604020202020204" pitchFamily="34" charset="0"/>
                <a:cs typeface="Times New Roman" panose="02020603050405020304" pitchFamily="18" charset="0"/>
              </a:rPr>
              <a:t>interventions in multiple real-world settings and for many clinical issues (from primary prevention to palliative care) using </a:t>
            </a:r>
            <a:r>
              <a:rPr lang="en-US" sz="2600" b="1" i="1">
                <a:effectLst/>
                <a:ea typeface="Arial" panose="020B0604020202020204" pitchFamily="34" charset="0"/>
                <a:cs typeface="Times New Roman" panose="02020603050405020304" pitchFamily="18" charset="0"/>
              </a:rPr>
              <a:t>pragmatic research and the tools and guides above</a:t>
            </a:r>
            <a:r>
              <a:rPr lang="en-US" sz="2600" i="1">
                <a:effectLst/>
                <a:ea typeface="Arial" panose="020B0604020202020204" pitchFamily="34" charset="0"/>
                <a:cs typeface="Times New Roman" panose="02020603050405020304" pitchFamily="18" charset="0"/>
              </a:rPr>
              <a:t>.</a:t>
            </a:r>
            <a:endParaRPr lang="en-US" sz="2600" i="1">
              <a:ea typeface="Arial" panose="020B0604020202020204" pitchFamily="34" charset="0"/>
              <a:cs typeface="Times New Roman" panose="02020603050405020304" pitchFamily="18" charset="0"/>
            </a:endParaRPr>
          </a:p>
          <a:p>
            <a:pPr marL="342900" marR="0" lvl="0" indent="-342900">
              <a:lnSpc>
                <a:spcPct val="106000"/>
              </a:lnSpc>
              <a:spcBef>
                <a:spcPts val="0"/>
              </a:spcBef>
              <a:spcAft>
                <a:spcPts val="1200"/>
              </a:spcAft>
              <a:buFont typeface="+mj-lt"/>
              <a:buAutoNum type="arabicPeriod"/>
            </a:pPr>
            <a:r>
              <a:rPr lang="en-US" sz="2600" i="1" u="sng">
                <a:effectLst/>
                <a:ea typeface="Arial" panose="020B0604020202020204" pitchFamily="34" charset="0"/>
                <a:cs typeface="Times New Roman" panose="02020603050405020304" pitchFamily="18" charset="0"/>
              </a:rPr>
              <a:t>Rapidly and rigorously </a:t>
            </a:r>
            <a:r>
              <a:rPr lang="en-US" sz="2600" b="1" i="1">
                <a:effectLst/>
                <a:ea typeface="Arial" panose="020B0604020202020204" pitchFamily="34" charset="0"/>
                <a:cs typeface="Times New Roman" panose="02020603050405020304" pitchFamily="18" charset="0"/>
              </a:rPr>
              <a:t>Disseminate and Sustain </a:t>
            </a:r>
            <a:r>
              <a:rPr lang="en-US" sz="2600" i="1">
                <a:effectLst/>
                <a:ea typeface="Arial" panose="020B0604020202020204" pitchFamily="34" charset="0"/>
                <a:cs typeface="Times New Roman" panose="02020603050405020304" pitchFamily="18" charset="0"/>
              </a:rPr>
              <a:t>project and delivery and outcomes.</a:t>
            </a:r>
          </a:p>
          <a:p>
            <a:pPr marL="342900" marR="0" lvl="0" indent="-342900">
              <a:lnSpc>
                <a:spcPct val="106000"/>
              </a:lnSpc>
              <a:spcBef>
                <a:spcPts val="0"/>
              </a:spcBef>
              <a:spcAft>
                <a:spcPts val="1200"/>
              </a:spcAft>
              <a:buFont typeface="+mj-lt"/>
              <a:buAutoNum type="arabicPeriod"/>
            </a:pPr>
            <a:endParaRPr lang="en-US" sz="2600" i="1">
              <a:ea typeface="Cambria" panose="02040503050406030204" pitchFamily="18" charset="0"/>
              <a:cs typeface="Times New Roman" panose="02020603050405020304" pitchFamily="18" charset="0"/>
            </a:endParaRPr>
          </a:p>
          <a:p>
            <a:pPr marL="0" marR="0" lvl="0" indent="0">
              <a:lnSpc>
                <a:spcPct val="106000"/>
              </a:lnSpc>
              <a:spcBef>
                <a:spcPts val="0"/>
              </a:spcBef>
              <a:spcAft>
                <a:spcPts val="1200"/>
              </a:spcAft>
              <a:buNone/>
            </a:pPr>
            <a:r>
              <a:rPr lang="en-US" sz="2600">
                <a:effectLst/>
                <a:ea typeface="Cambria" panose="02040503050406030204" pitchFamily="18" charset="0"/>
                <a:cs typeface="Times New Roman" panose="02020603050405020304" pitchFamily="18" charset="0"/>
              </a:rPr>
              <a:t>Initial proof of ability to support and conduct rapid, rigorous pragmatic research- initially  with 4 mid sized projects, ranging from primary prevention to end of life</a:t>
            </a:r>
          </a:p>
        </p:txBody>
      </p:sp>
      <p:sp>
        <p:nvSpPr>
          <p:cNvPr id="2" name="TextBox 1">
            <a:extLst>
              <a:ext uri="{FF2B5EF4-FFF2-40B4-BE49-F238E27FC236}">
                <a16:creationId xmlns:a16="http://schemas.microsoft.com/office/drawing/2014/main" id="{45B193C5-4623-C19C-C5B4-0F059200A945}"/>
              </a:ext>
            </a:extLst>
          </p:cNvPr>
          <p:cNvSpPr txBox="1"/>
          <p:nvPr/>
        </p:nvSpPr>
        <p:spPr>
          <a:xfrm>
            <a:off x="685800" y="6103917"/>
            <a:ext cx="10820400" cy="707886"/>
          </a:xfrm>
          <a:prstGeom prst="rect">
            <a:avLst/>
          </a:prstGeom>
          <a:noFill/>
        </p:spPr>
        <p:txBody>
          <a:bodyPr wrap="square" rtlCol="0">
            <a:spAutoFit/>
          </a:bodyPr>
          <a:lstStyle/>
          <a:p>
            <a:r>
              <a:rPr lang="en-US" sz="2000"/>
              <a:t>Note- with generous support from and collaboration with ACCORDS Cores, staff, admin, and numerous investigators </a:t>
            </a:r>
          </a:p>
        </p:txBody>
      </p:sp>
      <p:sp>
        <p:nvSpPr>
          <p:cNvPr id="5" name="Rectangle 4">
            <a:extLst>
              <a:ext uri="{FF2B5EF4-FFF2-40B4-BE49-F238E27FC236}">
                <a16:creationId xmlns:a16="http://schemas.microsoft.com/office/drawing/2014/main" id="{BEB7E434-AA15-1516-077B-DCD185533A09}"/>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11955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9008" y="1449324"/>
            <a:ext cx="5628640" cy="1295400"/>
          </a:xfrm>
          <a:custGeom>
            <a:avLst/>
            <a:gdLst/>
            <a:ahLst/>
            <a:cxnLst/>
            <a:rect l="l" t="t" r="r" b="b"/>
            <a:pathLst>
              <a:path w="5628640" h="1295400">
                <a:moveTo>
                  <a:pt x="0" y="1295400"/>
                </a:moveTo>
                <a:lnTo>
                  <a:pt x="5628132" y="1295400"/>
                </a:lnTo>
                <a:lnTo>
                  <a:pt x="5628132" y="0"/>
                </a:lnTo>
                <a:lnTo>
                  <a:pt x="0" y="0"/>
                </a:lnTo>
                <a:lnTo>
                  <a:pt x="0" y="1295400"/>
                </a:lnTo>
                <a:close/>
              </a:path>
            </a:pathLst>
          </a:custGeom>
          <a:solidFill>
            <a:srgbClr val="44536A">
              <a:alpha val="30195"/>
            </a:srgbClr>
          </a:solidFill>
        </p:spPr>
        <p:txBody>
          <a:bodyPr wrap="square" lIns="0" tIns="0" rIns="0" bIns="0" rtlCol="0"/>
          <a:lstStyle/>
          <a:p>
            <a:endParaRPr/>
          </a:p>
        </p:txBody>
      </p:sp>
      <p:sp>
        <p:nvSpPr>
          <p:cNvPr id="3" name="object 3"/>
          <p:cNvSpPr txBox="1"/>
          <p:nvPr/>
        </p:nvSpPr>
        <p:spPr>
          <a:xfrm>
            <a:off x="5794057" y="1456753"/>
            <a:ext cx="5600065" cy="649605"/>
          </a:xfrm>
          <a:prstGeom prst="rect">
            <a:avLst/>
          </a:prstGeom>
          <a:solidFill>
            <a:srgbClr val="44536A">
              <a:alpha val="30195"/>
            </a:srgbClr>
          </a:solidFill>
        </p:spPr>
        <p:txBody>
          <a:bodyPr vert="horz" wrap="square" lIns="0" tIns="168910" rIns="0" bIns="0" rtlCol="0">
            <a:spAutoFit/>
          </a:bodyPr>
          <a:lstStyle/>
          <a:p>
            <a:pPr algn="ctr">
              <a:lnSpc>
                <a:spcPct val="100000"/>
              </a:lnSpc>
              <a:spcBef>
                <a:spcPts val="1330"/>
              </a:spcBef>
            </a:pPr>
            <a:r>
              <a:rPr sz="1800" b="1" spc="-65">
                <a:latin typeface="Arial"/>
                <a:cs typeface="Arial"/>
              </a:rPr>
              <a:t>Outcomes</a:t>
            </a:r>
            <a:endParaRPr sz="1800">
              <a:latin typeface="Arial"/>
              <a:cs typeface="Arial"/>
            </a:endParaRPr>
          </a:p>
        </p:txBody>
      </p:sp>
      <p:sp>
        <p:nvSpPr>
          <p:cNvPr id="4" name="object 4"/>
          <p:cNvSpPr txBox="1"/>
          <p:nvPr/>
        </p:nvSpPr>
        <p:spPr>
          <a:xfrm>
            <a:off x="510363" y="5847907"/>
            <a:ext cx="11142921" cy="1022716"/>
          </a:xfrm>
          <a:prstGeom prst="rect">
            <a:avLst/>
          </a:prstGeom>
        </p:spPr>
        <p:txBody>
          <a:bodyPr vert="horz" wrap="square" lIns="0" tIns="12065" rIns="0" bIns="0" rtlCol="0">
            <a:spAutoFit/>
          </a:bodyPr>
          <a:lstStyle/>
          <a:p>
            <a:pPr marL="12700">
              <a:lnSpc>
                <a:spcPct val="100000"/>
              </a:lnSpc>
              <a:spcBef>
                <a:spcPts val="95"/>
              </a:spcBef>
            </a:pPr>
            <a:r>
              <a:rPr sz="1600" spc="-10">
                <a:latin typeface="Arial"/>
                <a:cs typeface="Arial"/>
              </a:rPr>
              <a:t>Proctor </a:t>
            </a:r>
            <a:r>
              <a:rPr sz="1600" spc="-204">
                <a:latin typeface="Arial"/>
                <a:cs typeface="Arial"/>
              </a:rPr>
              <a:t>E</a:t>
            </a:r>
            <a:r>
              <a:rPr lang="en-US" sz="1600" spc="-204">
                <a:latin typeface="Arial"/>
                <a:cs typeface="Arial"/>
              </a:rPr>
              <a:t>.  </a:t>
            </a:r>
            <a:r>
              <a:rPr sz="1600" spc="-204">
                <a:latin typeface="Arial"/>
                <a:cs typeface="Arial"/>
              </a:rPr>
              <a:t>K</a:t>
            </a:r>
            <a:r>
              <a:rPr lang="en-US" sz="1600" spc="-204">
                <a:latin typeface="Arial"/>
                <a:cs typeface="Arial"/>
              </a:rPr>
              <a:t>., </a:t>
            </a:r>
            <a:r>
              <a:rPr sz="1600" spc="-204">
                <a:latin typeface="Arial"/>
                <a:cs typeface="Arial"/>
              </a:rPr>
              <a:t> </a:t>
            </a:r>
            <a:r>
              <a:rPr sz="1600" spc="20">
                <a:latin typeface="Arial"/>
                <a:cs typeface="Arial"/>
              </a:rPr>
              <a:t>et </a:t>
            </a:r>
            <a:r>
              <a:rPr sz="1600" spc="-50">
                <a:latin typeface="Arial"/>
                <a:cs typeface="Arial"/>
              </a:rPr>
              <a:t>al</a:t>
            </a:r>
            <a:r>
              <a:rPr lang="en-US" sz="1600" spc="-50">
                <a:latin typeface="Arial"/>
                <a:cs typeface="Arial"/>
              </a:rPr>
              <a:t>.</a:t>
            </a:r>
            <a:r>
              <a:rPr sz="1600" spc="-50">
                <a:latin typeface="Arial"/>
                <a:cs typeface="Arial"/>
              </a:rPr>
              <a:t>, </a:t>
            </a:r>
            <a:r>
              <a:rPr sz="1600" i="1" spc="-20">
                <a:latin typeface="Arial"/>
                <a:cs typeface="Arial"/>
              </a:rPr>
              <a:t>Adm </a:t>
            </a:r>
            <a:r>
              <a:rPr sz="1600" i="1" spc="-45">
                <a:latin typeface="Arial"/>
                <a:cs typeface="Arial"/>
              </a:rPr>
              <a:t>Policy </a:t>
            </a:r>
            <a:r>
              <a:rPr sz="1600" i="1" spc="-20">
                <a:latin typeface="Arial"/>
                <a:cs typeface="Arial"/>
              </a:rPr>
              <a:t>Ment </a:t>
            </a:r>
            <a:r>
              <a:rPr sz="1600" i="1" spc="-25">
                <a:latin typeface="Arial"/>
                <a:cs typeface="Arial"/>
              </a:rPr>
              <a:t>Health</a:t>
            </a:r>
            <a:r>
              <a:rPr sz="1600" spc="-25">
                <a:latin typeface="Arial"/>
                <a:cs typeface="Arial"/>
              </a:rPr>
              <a:t>. </a:t>
            </a:r>
            <a:r>
              <a:rPr sz="1600" spc="-35">
                <a:latin typeface="Arial"/>
                <a:cs typeface="Arial"/>
              </a:rPr>
              <a:t>2009 </a:t>
            </a:r>
            <a:r>
              <a:rPr sz="1600" spc="-110">
                <a:latin typeface="Arial"/>
                <a:cs typeface="Arial"/>
              </a:rPr>
              <a:t>Jan;</a:t>
            </a:r>
            <a:r>
              <a:rPr sz="1600" spc="-60">
                <a:latin typeface="Arial"/>
                <a:cs typeface="Arial"/>
              </a:rPr>
              <a:t> </a:t>
            </a:r>
            <a:r>
              <a:rPr sz="1600" spc="-40">
                <a:latin typeface="Arial"/>
                <a:cs typeface="Arial"/>
              </a:rPr>
              <a:t>36(1)</a:t>
            </a:r>
            <a:endParaRPr lang="en-US" sz="1600" spc="-40">
              <a:latin typeface="Arial"/>
              <a:cs typeface="Arial"/>
            </a:endParaRPr>
          </a:p>
          <a:p>
            <a:pPr marL="12700">
              <a:spcBef>
                <a:spcPts val="95"/>
              </a:spcBef>
            </a:pPr>
            <a:r>
              <a:rPr lang="en-US" sz="1600" kern="0">
                <a:effectLst/>
                <a:latin typeface="Arial" panose="020B0604020202020204" pitchFamily="34" charset="0"/>
                <a:ea typeface="Calibri" panose="020F0502020204030204" pitchFamily="34" charset="0"/>
                <a:cs typeface="Arial" panose="020B0604020202020204" pitchFamily="34" charset="0"/>
              </a:rPr>
              <a:t>Proctor, E. K., Powell, B. J., &amp; McMillen, J. C. (2013). Implementation strategies: recommendations for specifying and reporting. </a:t>
            </a:r>
            <a:r>
              <a:rPr lang="en-US" sz="1600" i="1" kern="0">
                <a:effectLst/>
                <a:latin typeface="Arial" panose="020B0604020202020204" pitchFamily="34" charset="0"/>
                <a:ea typeface="Calibri" panose="020F0502020204030204" pitchFamily="34" charset="0"/>
                <a:cs typeface="Arial" panose="020B0604020202020204" pitchFamily="34" charset="0"/>
              </a:rPr>
              <a:t>Implementation Science</a:t>
            </a:r>
            <a:r>
              <a:rPr lang="en-US" sz="1600" kern="0">
                <a:effectLst/>
                <a:latin typeface="Arial" panose="020B0604020202020204" pitchFamily="34" charset="0"/>
                <a:ea typeface="Calibri" panose="020F0502020204030204" pitchFamily="34" charset="0"/>
                <a:cs typeface="Arial" panose="020B0604020202020204" pitchFamily="34" charset="0"/>
              </a:rPr>
              <a:t>,</a:t>
            </a:r>
            <a:r>
              <a:rPr lang="en-US" sz="1600" i="1" kern="0">
                <a:effectLst/>
                <a:latin typeface="Arial" panose="020B0604020202020204" pitchFamily="34" charset="0"/>
                <a:ea typeface="Calibri" panose="020F0502020204030204" pitchFamily="34" charset="0"/>
                <a:cs typeface="Arial" panose="020B0604020202020204" pitchFamily="34" charset="0"/>
              </a:rPr>
              <a:t> 8</a:t>
            </a:r>
            <a:r>
              <a:rPr lang="en-US" sz="1600" kern="0">
                <a:effectLst/>
                <a:latin typeface="Arial" panose="020B0604020202020204" pitchFamily="34" charset="0"/>
                <a:ea typeface="Calibri" panose="020F0502020204030204" pitchFamily="34" charset="0"/>
                <a:cs typeface="Arial" panose="020B0604020202020204" pitchFamily="34" charset="0"/>
              </a:rPr>
              <a:t>(1), 139. </a:t>
            </a:r>
            <a:r>
              <a:rPr lang="en-US" sz="1600" u="sng" kern="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https://doi.org/10.1186/1748-5908-8-139</a:t>
            </a:r>
            <a:r>
              <a:rPr lang="en-US" sz="1600" kern="0">
                <a:effectLst/>
                <a:latin typeface="Arial" panose="020B0604020202020204" pitchFamily="34" charset="0"/>
                <a:ea typeface="Calibri" panose="020F0502020204030204" pitchFamily="34" charset="0"/>
                <a:cs typeface="Arial" panose="020B0604020202020204" pitchFamily="34" charset="0"/>
              </a:rPr>
              <a:t> </a:t>
            </a:r>
            <a:endParaRPr lang="en-US" sz="1600" kern="100">
              <a:effectLst/>
              <a:latin typeface="Arial" panose="020B0604020202020204" pitchFamily="34" charset="0"/>
              <a:ea typeface="Calibri" panose="020F0502020204030204" pitchFamily="34" charset="0"/>
              <a:cs typeface="Arial" panose="020B0604020202020204" pitchFamily="34" charset="0"/>
            </a:endParaRPr>
          </a:p>
          <a:p>
            <a:pPr marL="12700">
              <a:lnSpc>
                <a:spcPct val="100000"/>
              </a:lnSpc>
              <a:spcBef>
                <a:spcPts val="95"/>
              </a:spcBef>
            </a:pPr>
            <a:endParaRPr sz="1600">
              <a:latin typeface="Arial"/>
              <a:cs typeface="Arial"/>
            </a:endParaRPr>
          </a:p>
        </p:txBody>
      </p:sp>
      <p:sp>
        <p:nvSpPr>
          <p:cNvPr id="5" name="object 5"/>
          <p:cNvSpPr txBox="1">
            <a:spLocks noGrp="1"/>
          </p:cNvSpPr>
          <p:nvPr>
            <p:ph type="title"/>
          </p:nvPr>
        </p:nvSpPr>
        <p:spPr>
          <a:xfrm>
            <a:off x="859696" y="166273"/>
            <a:ext cx="10080209" cy="1243289"/>
          </a:xfrm>
          <a:prstGeom prst="rect">
            <a:avLst/>
          </a:prstGeom>
        </p:spPr>
        <p:txBody>
          <a:bodyPr vert="horz" wrap="square" lIns="0" tIns="12065" rIns="0" bIns="0" rtlCol="0">
            <a:spAutoFit/>
          </a:bodyPr>
          <a:lstStyle/>
          <a:p>
            <a:pPr marL="12700">
              <a:lnSpc>
                <a:spcPct val="100000"/>
              </a:lnSpc>
              <a:spcBef>
                <a:spcPts val="95"/>
              </a:spcBef>
            </a:pPr>
            <a:r>
              <a:rPr lang="en-US" sz="4000" spc="-120">
                <a:cs typeface="Arial"/>
              </a:rPr>
              <a:t>Key Role of </a:t>
            </a:r>
            <a:r>
              <a:rPr lang="en-US" sz="4000" i="1" spc="-120">
                <a:cs typeface="Arial"/>
              </a:rPr>
              <a:t>Implementation Strategies </a:t>
            </a:r>
            <a:r>
              <a:rPr lang="en-US" sz="4000" spc="-120">
                <a:cs typeface="Arial"/>
              </a:rPr>
              <a:t>in Pragmatic D&amp;I Science</a:t>
            </a:r>
            <a:endParaRPr sz="4000">
              <a:cs typeface="Arial"/>
            </a:endParaRPr>
          </a:p>
        </p:txBody>
      </p:sp>
      <p:sp>
        <p:nvSpPr>
          <p:cNvPr id="6" name="object 6"/>
          <p:cNvSpPr txBox="1"/>
          <p:nvPr/>
        </p:nvSpPr>
        <p:spPr>
          <a:xfrm>
            <a:off x="806958" y="2761297"/>
            <a:ext cx="1760220" cy="1554272"/>
          </a:xfrm>
          <a:prstGeom prst="rect">
            <a:avLst/>
          </a:prstGeom>
          <a:solidFill>
            <a:srgbClr val="E7E6E6"/>
          </a:solidFill>
        </p:spPr>
        <p:txBody>
          <a:bodyPr vert="horz" wrap="square" lIns="0" tIns="0" rIns="0" bIns="0" rtlCol="0">
            <a:spAutoFit/>
          </a:bodyPr>
          <a:lstStyle/>
          <a:p>
            <a:pPr>
              <a:lnSpc>
                <a:spcPct val="100000"/>
              </a:lnSpc>
            </a:pPr>
            <a:endParaRPr sz="2100">
              <a:latin typeface="Times New Roman"/>
              <a:cs typeface="Times New Roman"/>
            </a:endParaRPr>
          </a:p>
          <a:p>
            <a:pPr marL="444500" marR="438150" algn="ctr">
              <a:lnSpc>
                <a:spcPct val="100000"/>
              </a:lnSpc>
            </a:pPr>
            <a:r>
              <a:rPr sz="1600" spc="-55">
                <a:latin typeface="Arial"/>
                <a:cs typeface="Arial"/>
              </a:rPr>
              <a:t>Evi</a:t>
            </a:r>
            <a:r>
              <a:rPr sz="1600" spc="-75">
                <a:latin typeface="Arial"/>
                <a:cs typeface="Arial"/>
              </a:rPr>
              <a:t>d</a:t>
            </a:r>
            <a:r>
              <a:rPr sz="1600" spc="-60">
                <a:latin typeface="Arial"/>
                <a:cs typeface="Arial"/>
              </a:rPr>
              <a:t>e</a:t>
            </a:r>
            <a:r>
              <a:rPr sz="1600" spc="-30">
                <a:latin typeface="Arial"/>
                <a:cs typeface="Arial"/>
              </a:rPr>
              <a:t>n</a:t>
            </a:r>
            <a:r>
              <a:rPr sz="1600" spc="-35">
                <a:latin typeface="Arial"/>
                <a:cs typeface="Arial"/>
              </a:rPr>
              <a:t>c</a:t>
            </a:r>
            <a:r>
              <a:rPr sz="1600" spc="-55">
                <a:latin typeface="Arial"/>
                <a:cs typeface="Arial"/>
              </a:rPr>
              <a:t>e</a:t>
            </a:r>
            <a:r>
              <a:rPr sz="1600" spc="90">
                <a:latin typeface="Arial"/>
                <a:cs typeface="Arial"/>
              </a:rPr>
              <a:t>-  </a:t>
            </a:r>
            <a:r>
              <a:rPr sz="1600" spc="-80">
                <a:latin typeface="Arial"/>
                <a:cs typeface="Arial"/>
              </a:rPr>
              <a:t>Based  </a:t>
            </a:r>
            <a:r>
              <a:rPr sz="1600" spc="-40">
                <a:latin typeface="Arial"/>
                <a:cs typeface="Arial"/>
              </a:rPr>
              <a:t>Practice</a:t>
            </a:r>
            <a:endParaRPr sz="1600">
              <a:latin typeface="Arial"/>
              <a:cs typeface="Arial"/>
            </a:endParaRPr>
          </a:p>
          <a:p>
            <a:pPr algn="ctr">
              <a:lnSpc>
                <a:spcPct val="100000"/>
              </a:lnSpc>
              <a:spcBef>
                <a:spcPts val="5"/>
              </a:spcBef>
            </a:pPr>
            <a:r>
              <a:rPr sz="1600" b="1" spc="10">
                <a:latin typeface="Arial"/>
                <a:cs typeface="Arial"/>
              </a:rPr>
              <a:t>(“the</a:t>
            </a:r>
            <a:r>
              <a:rPr sz="1600" b="1" spc="-10">
                <a:latin typeface="Arial"/>
                <a:cs typeface="Arial"/>
              </a:rPr>
              <a:t> </a:t>
            </a:r>
            <a:r>
              <a:rPr sz="1600" b="1" spc="25">
                <a:latin typeface="Arial"/>
                <a:cs typeface="Arial"/>
              </a:rPr>
              <a:t>thing”)</a:t>
            </a:r>
            <a:endParaRPr lang="en-US" sz="1600" b="1" spc="25">
              <a:latin typeface="Arial"/>
              <a:cs typeface="Arial"/>
            </a:endParaRPr>
          </a:p>
          <a:p>
            <a:pPr algn="ctr">
              <a:lnSpc>
                <a:spcPct val="100000"/>
              </a:lnSpc>
              <a:spcBef>
                <a:spcPts val="5"/>
              </a:spcBef>
            </a:pPr>
            <a:endParaRPr sz="1600" b="1">
              <a:latin typeface="Arial"/>
              <a:cs typeface="Arial"/>
            </a:endParaRPr>
          </a:p>
        </p:txBody>
      </p:sp>
      <p:sp>
        <p:nvSpPr>
          <p:cNvPr id="7" name="object 7"/>
          <p:cNvSpPr txBox="1"/>
          <p:nvPr/>
        </p:nvSpPr>
        <p:spPr>
          <a:xfrm>
            <a:off x="2980182" y="2761297"/>
            <a:ext cx="2484120" cy="2519680"/>
          </a:xfrm>
          <a:prstGeom prst="rect">
            <a:avLst/>
          </a:prstGeom>
          <a:solidFill>
            <a:srgbClr val="E7E6E6">
              <a:alpha val="65097"/>
            </a:srgbClr>
          </a:solidFill>
        </p:spPr>
        <p:txBody>
          <a:bodyPr vert="horz" wrap="square" lIns="0" tIns="3810" rIns="0" bIns="0" rtlCol="0">
            <a:spAutoFit/>
          </a:bodyPr>
          <a:lstStyle/>
          <a:p>
            <a:pPr>
              <a:lnSpc>
                <a:spcPct val="100000"/>
              </a:lnSpc>
              <a:spcBef>
                <a:spcPts val="30"/>
              </a:spcBef>
            </a:pPr>
            <a:endParaRPr sz="2250">
              <a:latin typeface="Times New Roman"/>
              <a:cs typeface="Times New Roman"/>
            </a:endParaRPr>
          </a:p>
          <a:p>
            <a:pPr marL="236854" marR="230504" algn="ctr">
              <a:lnSpc>
                <a:spcPct val="125099"/>
              </a:lnSpc>
            </a:pPr>
            <a:r>
              <a:rPr sz="1600" spc="-70">
                <a:latin typeface="Arial"/>
                <a:cs typeface="Arial"/>
              </a:rPr>
              <a:t>Systems </a:t>
            </a:r>
            <a:r>
              <a:rPr sz="1600" spc="-35">
                <a:latin typeface="Arial"/>
                <a:cs typeface="Arial"/>
              </a:rPr>
              <a:t>| </a:t>
            </a:r>
            <a:r>
              <a:rPr sz="1600" spc="-10">
                <a:latin typeface="Arial"/>
                <a:cs typeface="Arial"/>
              </a:rPr>
              <a:t>Environment  Organizational  </a:t>
            </a:r>
            <a:r>
              <a:rPr sz="1600" spc="-5">
                <a:latin typeface="Arial"/>
                <a:cs typeface="Arial"/>
              </a:rPr>
              <a:t>Group/Learning  </a:t>
            </a:r>
            <a:r>
              <a:rPr sz="1600" spc="-20">
                <a:latin typeface="Arial"/>
                <a:cs typeface="Arial"/>
              </a:rPr>
              <a:t>Supervision</a:t>
            </a:r>
            <a:endParaRPr sz="1600">
              <a:latin typeface="Arial"/>
              <a:cs typeface="Arial"/>
            </a:endParaRPr>
          </a:p>
          <a:p>
            <a:pPr marL="288290" marR="283845" indent="1905" algn="ctr">
              <a:lnSpc>
                <a:spcPct val="100000"/>
              </a:lnSpc>
              <a:spcBef>
                <a:spcPts val="480"/>
              </a:spcBef>
            </a:pPr>
            <a:r>
              <a:rPr sz="1600" spc="5">
                <a:latin typeface="Arial"/>
                <a:cs typeface="Arial"/>
              </a:rPr>
              <a:t>Individual  </a:t>
            </a:r>
            <a:r>
              <a:rPr sz="1600" spc="-185">
                <a:latin typeface="Arial"/>
                <a:cs typeface="Arial"/>
              </a:rPr>
              <a:t>P</a:t>
            </a:r>
            <a:r>
              <a:rPr sz="1600" spc="-10">
                <a:latin typeface="Arial"/>
                <a:cs typeface="Arial"/>
              </a:rPr>
              <a:t>r</a:t>
            </a:r>
            <a:r>
              <a:rPr sz="1600" spc="10">
                <a:latin typeface="Arial"/>
                <a:cs typeface="Arial"/>
              </a:rPr>
              <a:t>ovider</a:t>
            </a:r>
            <a:r>
              <a:rPr sz="1600" spc="-35">
                <a:latin typeface="Arial"/>
                <a:cs typeface="Arial"/>
              </a:rPr>
              <a:t>s/</a:t>
            </a:r>
            <a:r>
              <a:rPr sz="1600" spc="-65">
                <a:latin typeface="Arial"/>
                <a:cs typeface="Arial"/>
              </a:rPr>
              <a:t>C</a:t>
            </a:r>
            <a:r>
              <a:rPr sz="1600" spc="-25">
                <a:latin typeface="Arial"/>
                <a:cs typeface="Arial"/>
              </a:rPr>
              <a:t>on</a:t>
            </a:r>
            <a:r>
              <a:rPr sz="1600" spc="-30">
                <a:latin typeface="Arial"/>
                <a:cs typeface="Arial"/>
              </a:rPr>
              <a:t>s</a:t>
            </a:r>
            <a:r>
              <a:rPr sz="1600">
                <a:latin typeface="Arial"/>
                <a:cs typeface="Arial"/>
              </a:rPr>
              <a:t>um</a:t>
            </a:r>
            <a:r>
              <a:rPr sz="1600" spc="5">
                <a:latin typeface="Arial"/>
                <a:cs typeface="Arial"/>
              </a:rPr>
              <a:t>e</a:t>
            </a:r>
            <a:r>
              <a:rPr sz="1600" spc="25">
                <a:latin typeface="Arial"/>
                <a:cs typeface="Arial"/>
              </a:rPr>
              <a:t>r</a:t>
            </a:r>
            <a:r>
              <a:rPr sz="1600" spc="-125">
                <a:latin typeface="Arial"/>
                <a:cs typeface="Arial"/>
              </a:rPr>
              <a:t>s</a:t>
            </a:r>
            <a:endParaRPr lang="en-US" sz="1600" spc="-125">
              <a:latin typeface="Arial"/>
              <a:cs typeface="Arial"/>
            </a:endParaRPr>
          </a:p>
          <a:p>
            <a:pPr marL="288290" marR="283845" indent="1905" algn="ctr">
              <a:lnSpc>
                <a:spcPct val="100000"/>
              </a:lnSpc>
              <a:spcBef>
                <a:spcPts val="480"/>
              </a:spcBef>
            </a:pPr>
            <a:r>
              <a:rPr lang="en-US" sz="1600" b="1" spc="-125">
                <a:latin typeface="Arial"/>
                <a:cs typeface="Arial"/>
              </a:rPr>
              <a:t>(the ‘how’)</a:t>
            </a:r>
            <a:endParaRPr sz="1600" b="1">
              <a:latin typeface="Arial"/>
              <a:cs typeface="Arial"/>
            </a:endParaRPr>
          </a:p>
        </p:txBody>
      </p:sp>
      <p:sp>
        <p:nvSpPr>
          <p:cNvPr id="8" name="object 8"/>
          <p:cNvSpPr txBox="1"/>
          <p:nvPr/>
        </p:nvSpPr>
        <p:spPr>
          <a:xfrm>
            <a:off x="5788152" y="2750820"/>
            <a:ext cx="1760220" cy="2529840"/>
          </a:xfrm>
          <a:prstGeom prst="rect">
            <a:avLst/>
          </a:prstGeom>
          <a:solidFill>
            <a:srgbClr val="E7E6E6">
              <a:alpha val="65097"/>
            </a:srgbClr>
          </a:solidFill>
        </p:spPr>
        <p:txBody>
          <a:bodyPr vert="horz" wrap="square" lIns="0" tIns="102870" rIns="0" bIns="0" rtlCol="0">
            <a:spAutoFit/>
          </a:bodyPr>
          <a:lstStyle/>
          <a:p>
            <a:pPr marL="290195" marR="282575" indent="1270" algn="ctr">
              <a:lnSpc>
                <a:spcPct val="131300"/>
              </a:lnSpc>
              <a:spcBef>
                <a:spcPts val="810"/>
              </a:spcBef>
            </a:pPr>
            <a:r>
              <a:rPr sz="1600" spc="-25">
                <a:latin typeface="Arial"/>
                <a:cs typeface="Arial"/>
              </a:rPr>
              <a:t>Feasibility  </a:t>
            </a:r>
            <a:r>
              <a:rPr sz="1600" spc="-15">
                <a:latin typeface="Arial"/>
                <a:cs typeface="Arial"/>
              </a:rPr>
              <a:t>Fidelity  Penetration  </a:t>
            </a:r>
            <a:r>
              <a:rPr sz="1600">
                <a:latin typeface="Arial"/>
                <a:cs typeface="Arial"/>
              </a:rPr>
              <a:t>Acceptability  </a:t>
            </a:r>
            <a:r>
              <a:rPr sz="1600" spc="-45">
                <a:latin typeface="Arial"/>
                <a:cs typeface="Arial"/>
              </a:rPr>
              <a:t>Sustai</a:t>
            </a:r>
            <a:r>
              <a:rPr sz="1600" spc="-55">
                <a:latin typeface="Arial"/>
                <a:cs typeface="Arial"/>
              </a:rPr>
              <a:t>n</a:t>
            </a:r>
            <a:r>
              <a:rPr sz="1600" spc="10">
                <a:latin typeface="Arial"/>
                <a:cs typeface="Arial"/>
              </a:rPr>
              <a:t>abil</a:t>
            </a:r>
            <a:r>
              <a:rPr sz="1600">
                <a:latin typeface="Arial"/>
                <a:cs typeface="Arial"/>
              </a:rPr>
              <a:t>i</a:t>
            </a:r>
            <a:r>
              <a:rPr sz="1600" spc="25">
                <a:latin typeface="Arial"/>
                <a:cs typeface="Arial"/>
              </a:rPr>
              <a:t>ty  </a:t>
            </a:r>
            <a:r>
              <a:rPr sz="1600" spc="-20">
                <a:latin typeface="Arial"/>
                <a:cs typeface="Arial"/>
              </a:rPr>
              <a:t>Uptake</a:t>
            </a:r>
            <a:endParaRPr sz="1600">
              <a:latin typeface="Arial"/>
              <a:cs typeface="Arial"/>
            </a:endParaRPr>
          </a:p>
          <a:p>
            <a:pPr algn="ctr">
              <a:lnSpc>
                <a:spcPct val="100000"/>
              </a:lnSpc>
              <a:spcBef>
                <a:spcPts val="600"/>
              </a:spcBef>
            </a:pPr>
            <a:r>
              <a:rPr sz="1600" spc="-60">
                <a:latin typeface="Arial"/>
                <a:cs typeface="Arial"/>
              </a:rPr>
              <a:t>Costs</a:t>
            </a:r>
            <a:endParaRPr sz="1600">
              <a:latin typeface="Arial"/>
              <a:cs typeface="Arial"/>
            </a:endParaRPr>
          </a:p>
        </p:txBody>
      </p:sp>
      <p:sp>
        <p:nvSpPr>
          <p:cNvPr id="9" name="object 9"/>
          <p:cNvSpPr txBox="1"/>
          <p:nvPr/>
        </p:nvSpPr>
        <p:spPr>
          <a:xfrm>
            <a:off x="7717535" y="2750820"/>
            <a:ext cx="1760220" cy="2529840"/>
          </a:xfrm>
          <a:prstGeom prst="rect">
            <a:avLst/>
          </a:prstGeom>
          <a:solidFill>
            <a:srgbClr val="E7E6E6">
              <a:alpha val="65097"/>
            </a:srgbClr>
          </a:solidFill>
        </p:spPr>
        <p:txBody>
          <a:bodyPr vert="horz" wrap="square" lIns="0" tIns="82550" rIns="0" bIns="0" rtlCol="0">
            <a:spAutoFit/>
          </a:bodyPr>
          <a:lstStyle/>
          <a:p>
            <a:pPr marL="309245" marR="300355" indent="635" algn="ctr">
              <a:lnSpc>
                <a:spcPct val="139100"/>
              </a:lnSpc>
              <a:spcBef>
                <a:spcPts val="650"/>
              </a:spcBef>
            </a:pPr>
            <a:r>
              <a:rPr sz="1600" spc="-35">
                <a:latin typeface="Arial"/>
                <a:cs typeface="Arial"/>
              </a:rPr>
              <a:t>Efficiency  </a:t>
            </a:r>
            <a:r>
              <a:rPr sz="1600" spc="-40">
                <a:latin typeface="Arial"/>
                <a:cs typeface="Arial"/>
              </a:rPr>
              <a:t>Safety  </a:t>
            </a:r>
            <a:r>
              <a:rPr sz="1600" spc="-50">
                <a:latin typeface="Arial"/>
                <a:cs typeface="Arial"/>
              </a:rPr>
              <a:t>Eff</a:t>
            </a:r>
            <a:r>
              <a:rPr sz="1600" spc="-60">
                <a:latin typeface="Arial"/>
                <a:cs typeface="Arial"/>
              </a:rPr>
              <a:t>e</a:t>
            </a:r>
            <a:r>
              <a:rPr sz="1600" spc="-70">
                <a:latin typeface="Arial"/>
                <a:cs typeface="Arial"/>
              </a:rPr>
              <a:t>c</a:t>
            </a:r>
            <a:r>
              <a:rPr sz="1600" spc="20">
                <a:latin typeface="Arial"/>
                <a:cs typeface="Arial"/>
              </a:rPr>
              <a:t>ti</a:t>
            </a:r>
            <a:r>
              <a:rPr sz="1600" spc="30">
                <a:latin typeface="Arial"/>
                <a:cs typeface="Arial"/>
              </a:rPr>
              <a:t>v</a:t>
            </a:r>
            <a:r>
              <a:rPr sz="1600" spc="-60">
                <a:latin typeface="Arial"/>
                <a:cs typeface="Arial"/>
              </a:rPr>
              <a:t>e</a:t>
            </a:r>
            <a:r>
              <a:rPr sz="1600" spc="-65">
                <a:latin typeface="Arial"/>
                <a:cs typeface="Arial"/>
              </a:rPr>
              <a:t>ness  </a:t>
            </a:r>
            <a:r>
              <a:rPr sz="1600" spc="-20">
                <a:latin typeface="Arial"/>
                <a:cs typeface="Arial"/>
              </a:rPr>
              <a:t>Equity  </a:t>
            </a:r>
            <a:r>
              <a:rPr sz="1600" spc="-5">
                <a:latin typeface="Arial"/>
                <a:cs typeface="Arial"/>
              </a:rPr>
              <a:t>Patient-</a:t>
            </a:r>
            <a:endParaRPr sz="1600">
              <a:latin typeface="Arial"/>
              <a:cs typeface="Arial"/>
            </a:endParaRPr>
          </a:p>
          <a:p>
            <a:pPr marL="635" algn="ctr">
              <a:lnSpc>
                <a:spcPts val="1730"/>
              </a:lnSpc>
            </a:pPr>
            <a:r>
              <a:rPr sz="1600" spc="-35">
                <a:latin typeface="Arial"/>
                <a:cs typeface="Arial"/>
              </a:rPr>
              <a:t>centeredness</a:t>
            </a:r>
            <a:endParaRPr sz="1600">
              <a:latin typeface="Arial"/>
              <a:cs typeface="Arial"/>
            </a:endParaRPr>
          </a:p>
          <a:p>
            <a:pPr marL="2540" algn="ctr">
              <a:lnSpc>
                <a:spcPct val="100000"/>
              </a:lnSpc>
              <a:spcBef>
                <a:spcPts val="800"/>
              </a:spcBef>
            </a:pPr>
            <a:r>
              <a:rPr sz="1600" spc="-40">
                <a:latin typeface="Arial"/>
                <a:cs typeface="Arial"/>
              </a:rPr>
              <a:t>Timeliness</a:t>
            </a:r>
            <a:endParaRPr sz="1600">
              <a:latin typeface="Arial"/>
              <a:cs typeface="Arial"/>
            </a:endParaRPr>
          </a:p>
        </p:txBody>
      </p:sp>
      <p:sp>
        <p:nvSpPr>
          <p:cNvPr id="10" name="object 10"/>
          <p:cNvSpPr txBox="1"/>
          <p:nvPr/>
        </p:nvSpPr>
        <p:spPr>
          <a:xfrm>
            <a:off x="9646919" y="2750820"/>
            <a:ext cx="1760220" cy="2529840"/>
          </a:xfrm>
          <a:prstGeom prst="rect">
            <a:avLst/>
          </a:prstGeom>
          <a:solidFill>
            <a:srgbClr val="E7E6E6">
              <a:alpha val="65097"/>
            </a:srgbClr>
          </a:solidFill>
        </p:spPr>
        <p:txBody>
          <a:bodyPr vert="horz" wrap="square" lIns="0" tIns="0" rIns="0" bIns="0" rtlCol="0">
            <a:spAutoFit/>
          </a:bodyPr>
          <a:lstStyle/>
          <a:p>
            <a:pPr>
              <a:lnSpc>
                <a:spcPct val="100000"/>
              </a:lnSpc>
            </a:pPr>
            <a:endParaRPr sz="2100">
              <a:latin typeface="Times New Roman"/>
              <a:cs typeface="Times New Roman"/>
            </a:endParaRPr>
          </a:p>
          <a:p>
            <a:pPr>
              <a:lnSpc>
                <a:spcPct val="100000"/>
              </a:lnSpc>
              <a:spcBef>
                <a:spcPts val="40"/>
              </a:spcBef>
            </a:pPr>
            <a:endParaRPr sz="2950">
              <a:latin typeface="Times New Roman"/>
              <a:cs typeface="Times New Roman"/>
            </a:endParaRPr>
          </a:p>
          <a:p>
            <a:pPr marL="116205" marR="105410" indent="-1905" algn="ctr">
              <a:lnSpc>
                <a:spcPct val="131300"/>
              </a:lnSpc>
            </a:pPr>
            <a:r>
              <a:rPr sz="1600" spc="-20">
                <a:latin typeface="Arial"/>
                <a:cs typeface="Arial"/>
              </a:rPr>
              <a:t>Satisfaction  </a:t>
            </a:r>
            <a:r>
              <a:rPr sz="1600" spc="-10">
                <a:latin typeface="Arial"/>
                <a:cs typeface="Arial"/>
              </a:rPr>
              <a:t>Function  </a:t>
            </a:r>
            <a:r>
              <a:rPr sz="1600" spc="-254">
                <a:latin typeface="Arial"/>
                <a:cs typeface="Arial"/>
              </a:rPr>
              <a:t>S</a:t>
            </a:r>
            <a:r>
              <a:rPr sz="1600" spc="45">
                <a:latin typeface="Arial"/>
                <a:cs typeface="Arial"/>
              </a:rPr>
              <a:t>ymp</a:t>
            </a:r>
            <a:r>
              <a:rPr sz="1600" spc="5">
                <a:latin typeface="Arial"/>
                <a:cs typeface="Arial"/>
              </a:rPr>
              <a:t>t</a:t>
            </a:r>
            <a:r>
              <a:rPr sz="1600" spc="40">
                <a:latin typeface="Arial"/>
                <a:cs typeface="Arial"/>
              </a:rPr>
              <a:t>om</a:t>
            </a:r>
            <a:r>
              <a:rPr sz="1600" spc="10">
                <a:latin typeface="Arial"/>
                <a:cs typeface="Arial"/>
              </a:rPr>
              <a:t>a</a:t>
            </a:r>
            <a:r>
              <a:rPr sz="1600" spc="-5">
                <a:latin typeface="Arial"/>
                <a:cs typeface="Arial"/>
              </a:rPr>
              <a:t>t</a:t>
            </a:r>
            <a:r>
              <a:rPr sz="1600" spc="40">
                <a:latin typeface="Arial"/>
                <a:cs typeface="Arial"/>
              </a:rPr>
              <a:t>olo</a:t>
            </a:r>
            <a:r>
              <a:rPr sz="1600" spc="45">
                <a:latin typeface="Arial"/>
                <a:cs typeface="Arial"/>
              </a:rPr>
              <a:t>g</a:t>
            </a:r>
            <a:r>
              <a:rPr sz="1600" spc="-30">
                <a:latin typeface="Arial"/>
                <a:cs typeface="Arial"/>
              </a:rPr>
              <a:t>y</a:t>
            </a:r>
            <a:endParaRPr sz="1600">
              <a:latin typeface="Arial"/>
              <a:cs typeface="Arial"/>
            </a:endParaRPr>
          </a:p>
        </p:txBody>
      </p:sp>
      <p:sp>
        <p:nvSpPr>
          <p:cNvPr id="11" name="object 11"/>
          <p:cNvSpPr/>
          <p:nvPr/>
        </p:nvSpPr>
        <p:spPr>
          <a:xfrm>
            <a:off x="5778246" y="2106167"/>
            <a:ext cx="1952435" cy="638810"/>
          </a:xfrm>
          <a:custGeom>
            <a:avLst/>
            <a:gdLst/>
            <a:ahLst/>
            <a:cxnLst/>
            <a:rect l="l" t="t" r="r" b="b"/>
            <a:pathLst>
              <a:path w="1844040" h="638810">
                <a:moveTo>
                  <a:pt x="0" y="638555"/>
                </a:moveTo>
                <a:lnTo>
                  <a:pt x="1844040" y="638555"/>
                </a:lnTo>
                <a:lnTo>
                  <a:pt x="1844040" y="0"/>
                </a:lnTo>
                <a:lnTo>
                  <a:pt x="0" y="0"/>
                </a:lnTo>
                <a:lnTo>
                  <a:pt x="0" y="638555"/>
                </a:lnTo>
                <a:close/>
              </a:path>
            </a:pathLst>
          </a:custGeom>
          <a:solidFill>
            <a:srgbClr val="BCD6ED">
              <a:alpha val="50195"/>
            </a:srgbClr>
          </a:solidFill>
        </p:spPr>
        <p:txBody>
          <a:bodyPr wrap="square" lIns="0" tIns="0" rIns="0" bIns="0" rtlCol="0"/>
          <a:lstStyle/>
          <a:p>
            <a:endParaRPr/>
          </a:p>
        </p:txBody>
      </p:sp>
      <p:sp>
        <p:nvSpPr>
          <p:cNvPr id="12" name="object 12"/>
          <p:cNvSpPr txBox="1"/>
          <p:nvPr/>
        </p:nvSpPr>
        <p:spPr>
          <a:xfrm>
            <a:off x="6016752" y="2165349"/>
            <a:ext cx="1531620" cy="504625"/>
          </a:xfrm>
          <a:prstGeom prst="rect">
            <a:avLst/>
          </a:prstGeom>
        </p:spPr>
        <p:txBody>
          <a:bodyPr vert="horz" wrap="square" lIns="0" tIns="12065" rIns="0" bIns="0" rtlCol="0">
            <a:spAutoFit/>
          </a:bodyPr>
          <a:lstStyle/>
          <a:p>
            <a:pPr marL="254000" marR="5080" indent="-254635">
              <a:lnSpc>
                <a:spcPct val="100000"/>
              </a:lnSpc>
              <a:spcBef>
                <a:spcPts val="95"/>
              </a:spcBef>
            </a:pPr>
            <a:r>
              <a:rPr sz="1600" b="1" i="1" spc="-5">
                <a:latin typeface="Arial"/>
                <a:cs typeface="Arial"/>
              </a:rPr>
              <a:t>I</a:t>
            </a:r>
            <a:r>
              <a:rPr sz="1600" b="1" i="1">
                <a:latin typeface="Arial"/>
                <a:cs typeface="Arial"/>
              </a:rPr>
              <a:t>m</a:t>
            </a:r>
            <a:r>
              <a:rPr sz="1600" b="1" i="1" spc="20">
                <a:latin typeface="Arial"/>
                <a:cs typeface="Arial"/>
              </a:rPr>
              <a:t>p</a:t>
            </a:r>
            <a:r>
              <a:rPr sz="1600" b="1" i="1" spc="-5">
                <a:latin typeface="Arial"/>
                <a:cs typeface="Arial"/>
              </a:rPr>
              <a:t>l</a:t>
            </a:r>
            <a:r>
              <a:rPr sz="1600" b="1" i="1" spc="-50">
                <a:latin typeface="Arial"/>
                <a:cs typeface="Arial"/>
              </a:rPr>
              <a:t>eme</a:t>
            </a:r>
            <a:r>
              <a:rPr sz="1600" b="1" i="1" spc="-40">
                <a:latin typeface="Arial"/>
                <a:cs typeface="Arial"/>
              </a:rPr>
              <a:t>n</a:t>
            </a:r>
            <a:r>
              <a:rPr sz="1600" b="1" i="1" spc="55">
                <a:latin typeface="Arial"/>
                <a:cs typeface="Arial"/>
              </a:rPr>
              <a:t>t</a:t>
            </a:r>
            <a:r>
              <a:rPr sz="1600" b="1" i="1" spc="40">
                <a:latin typeface="Arial"/>
                <a:cs typeface="Arial"/>
              </a:rPr>
              <a:t>at</a:t>
            </a:r>
            <a:r>
              <a:rPr sz="1600" b="1" i="1" spc="10">
                <a:latin typeface="Arial"/>
                <a:cs typeface="Arial"/>
              </a:rPr>
              <a:t>i</a:t>
            </a:r>
            <a:r>
              <a:rPr lang="en-US" sz="1600" b="1" i="1" spc="10">
                <a:latin typeface="Arial"/>
                <a:cs typeface="Arial"/>
              </a:rPr>
              <a:t>o</a:t>
            </a:r>
            <a:r>
              <a:rPr sz="1600" b="1" i="1" spc="-20">
                <a:latin typeface="Arial"/>
                <a:cs typeface="Arial"/>
              </a:rPr>
              <a:t>n  </a:t>
            </a:r>
            <a:r>
              <a:rPr sz="1600" b="1" i="1" spc="-50">
                <a:latin typeface="Arial"/>
                <a:cs typeface="Arial"/>
              </a:rPr>
              <a:t>Outcomes</a:t>
            </a:r>
            <a:endParaRPr sz="1600" b="1">
              <a:latin typeface="Arial"/>
              <a:cs typeface="Arial"/>
            </a:endParaRPr>
          </a:p>
        </p:txBody>
      </p:sp>
      <p:sp>
        <p:nvSpPr>
          <p:cNvPr id="13" name="object 13"/>
          <p:cNvSpPr/>
          <p:nvPr/>
        </p:nvSpPr>
        <p:spPr>
          <a:xfrm>
            <a:off x="7632192" y="2106167"/>
            <a:ext cx="1931035" cy="640080"/>
          </a:xfrm>
          <a:custGeom>
            <a:avLst/>
            <a:gdLst/>
            <a:ahLst/>
            <a:cxnLst/>
            <a:rect l="l" t="t" r="r" b="b"/>
            <a:pathLst>
              <a:path w="1931034" h="640080">
                <a:moveTo>
                  <a:pt x="0" y="640079"/>
                </a:moveTo>
                <a:lnTo>
                  <a:pt x="1930907" y="640079"/>
                </a:lnTo>
                <a:lnTo>
                  <a:pt x="1930907" y="0"/>
                </a:lnTo>
                <a:lnTo>
                  <a:pt x="0" y="0"/>
                </a:lnTo>
                <a:lnTo>
                  <a:pt x="0" y="640079"/>
                </a:lnTo>
                <a:close/>
              </a:path>
            </a:pathLst>
          </a:custGeom>
          <a:solidFill>
            <a:srgbClr val="BCD6ED">
              <a:alpha val="50195"/>
            </a:srgbClr>
          </a:solidFill>
        </p:spPr>
        <p:txBody>
          <a:bodyPr wrap="square" lIns="0" tIns="0" rIns="0" bIns="0" rtlCol="0"/>
          <a:lstStyle/>
          <a:p>
            <a:endParaRPr/>
          </a:p>
        </p:txBody>
      </p:sp>
      <p:sp>
        <p:nvSpPr>
          <p:cNvPr id="14" name="object 14"/>
          <p:cNvSpPr txBox="1"/>
          <p:nvPr/>
        </p:nvSpPr>
        <p:spPr>
          <a:xfrm>
            <a:off x="8158606" y="2166366"/>
            <a:ext cx="891540" cy="513080"/>
          </a:xfrm>
          <a:prstGeom prst="rect">
            <a:avLst/>
          </a:prstGeom>
        </p:spPr>
        <p:txBody>
          <a:bodyPr vert="horz" wrap="square" lIns="0" tIns="12065" rIns="0" bIns="0" rtlCol="0">
            <a:spAutoFit/>
          </a:bodyPr>
          <a:lstStyle/>
          <a:p>
            <a:pPr marR="5080" indent="135255">
              <a:lnSpc>
                <a:spcPct val="100000"/>
              </a:lnSpc>
              <a:spcBef>
                <a:spcPts val="95"/>
              </a:spcBef>
            </a:pPr>
            <a:r>
              <a:rPr sz="1600" i="1" spc="-85">
                <a:latin typeface="Arial"/>
                <a:cs typeface="Arial"/>
              </a:rPr>
              <a:t>Service  </a:t>
            </a:r>
            <a:r>
              <a:rPr sz="1600" i="1" spc="-25">
                <a:latin typeface="Arial"/>
                <a:cs typeface="Arial"/>
              </a:rPr>
              <a:t>O</a:t>
            </a:r>
            <a:r>
              <a:rPr sz="1600" i="1" spc="-30">
                <a:latin typeface="Arial"/>
                <a:cs typeface="Arial"/>
              </a:rPr>
              <a:t>u</a:t>
            </a:r>
            <a:r>
              <a:rPr sz="1600" i="1" spc="-20">
                <a:latin typeface="Arial"/>
                <a:cs typeface="Arial"/>
              </a:rPr>
              <a:t>t</a:t>
            </a:r>
            <a:r>
              <a:rPr sz="1600" i="1" spc="-40">
                <a:latin typeface="Arial"/>
                <a:cs typeface="Arial"/>
              </a:rPr>
              <a:t>c</a:t>
            </a:r>
            <a:r>
              <a:rPr sz="1600" i="1" spc="-80">
                <a:latin typeface="Arial"/>
                <a:cs typeface="Arial"/>
              </a:rPr>
              <a:t>omes</a:t>
            </a:r>
            <a:endParaRPr sz="1600">
              <a:latin typeface="Arial"/>
              <a:cs typeface="Arial"/>
            </a:endParaRPr>
          </a:p>
        </p:txBody>
      </p:sp>
      <p:sp>
        <p:nvSpPr>
          <p:cNvPr id="15" name="object 15"/>
          <p:cNvSpPr/>
          <p:nvPr/>
        </p:nvSpPr>
        <p:spPr>
          <a:xfrm>
            <a:off x="9561576" y="2103120"/>
            <a:ext cx="1845945" cy="641985"/>
          </a:xfrm>
          <a:custGeom>
            <a:avLst/>
            <a:gdLst/>
            <a:ahLst/>
            <a:cxnLst/>
            <a:rect l="l" t="t" r="r" b="b"/>
            <a:pathLst>
              <a:path w="1845945" h="641985">
                <a:moveTo>
                  <a:pt x="0" y="641603"/>
                </a:moveTo>
                <a:lnTo>
                  <a:pt x="1845564" y="641603"/>
                </a:lnTo>
                <a:lnTo>
                  <a:pt x="1845564" y="0"/>
                </a:lnTo>
                <a:lnTo>
                  <a:pt x="0" y="0"/>
                </a:lnTo>
                <a:lnTo>
                  <a:pt x="0" y="641603"/>
                </a:lnTo>
                <a:close/>
              </a:path>
            </a:pathLst>
          </a:custGeom>
          <a:solidFill>
            <a:srgbClr val="BCD6ED">
              <a:alpha val="50195"/>
            </a:srgbClr>
          </a:solidFill>
        </p:spPr>
        <p:txBody>
          <a:bodyPr wrap="square" lIns="0" tIns="0" rIns="0" bIns="0" rtlCol="0"/>
          <a:lstStyle/>
          <a:p>
            <a:endParaRPr/>
          </a:p>
        </p:txBody>
      </p:sp>
      <p:sp>
        <p:nvSpPr>
          <p:cNvPr id="16" name="object 16"/>
          <p:cNvSpPr txBox="1"/>
          <p:nvPr/>
        </p:nvSpPr>
        <p:spPr>
          <a:xfrm>
            <a:off x="10046461" y="2163317"/>
            <a:ext cx="893444" cy="513080"/>
          </a:xfrm>
          <a:prstGeom prst="rect">
            <a:avLst/>
          </a:prstGeom>
        </p:spPr>
        <p:txBody>
          <a:bodyPr vert="horz" wrap="square" lIns="0" tIns="12065" rIns="0" bIns="0" rtlCol="0">
            <a:spAutoFit/>
          </a:bodyPr>
          <a:lstStyle/>
          <a:p>
            <a:pPr marR="5080" indent="182880">
              <a:lnSpc>
                <a:spcPct val="100000"/>
              </a:lnSpc>
              <a:spcBef>
                <a:spcPts val="95"/>
              </a:spcBef>
            </a:pPr>
            <a:r>
              <a:rPr sz="1600" i="1" spc="-15">
                <a:latin typeface="Arial"/>
                <a:cs typeface="Arial"/>
              </a:rPr>
              <a:t>Client  </a:t>
            </a:r>
            <a:r>
              <a:rPr sz="1600" i="1" spc="-20">
                <a:latin typeface="Arial"/>
                <a:cs typeface="Arial"/>
              </a:rPr>
              <a:t>Out</a:t>
            </a:r>
            <a:r>
              <a:rPr sz="1600" i="1" spc="-30">
                <a:latin typeface="Arial"/>
                <a:cs typeface="Arial"/>
              </a:rPr>
              <a:t>c</a:t>
            </a:r>
            <a:r>
              <a:rPr sz="1600" i="1" spc="-50">
                <a:latin typeface="Arial"/>
                <a:cs typeface="Arial"/>
              </a:rPr>
              <a:t>om</a:t>
            </a:r>
            <a:r>
              <a:rPr sz="1600" i="1" spc="-35">
                <a:latin typeface="Arial"/>
                <a:cs typeface="Arial"/>
              </a:rPr>
              <a:t>e</a:t>
            </a:r>
            <a:r>
              <a:rPr sz="1600" i="1" spc="-170">
                <a:latin typeface="Arial"/>
                <a:cs typeface="Arial"/>
              </a:rPr>
              <a:t>s</a:t>
            </a:r>
            <a:endParaRPr sz="1600">
              <a:latin typeface="Arial"/>
              <a:cs typeface="Arial"/>
            </a:endParaRPr>
          </a:p>
        </p:txBody>
      </p:sp>
      <p:sp>
        <p:nvSpPr>
          <p:cNvPr id="17" name="object 17"/>
          <p:cNvSpPr txBox="1"/>
          <p:nvPr/>
        </p:nvSpPr>
        <p:spPr>
          <a:xfrm>
            <a:off x="812292" y="1554176"/>
            <a:ext cx="1760220" cy="1218282"/>
          </a:xfrm>
          <a:prstGeom prst="rect">
            <a:avLst/>
          </a:prstGeom>
          <a:solidFill>
            <a:srgbClr val="44536A">
              <a:alpha val="30195"/>
            </a:srgbClr>
          </a:solidFill>
          <a:ln w="28575">
            <a:solidFill>
              <a:srgbClr val="4471C4"/>
            </a:solidFill>
          </a:ln>
        </p:spPr>
        <p:txBody>
          <a:bodyPr vert="horz" wrap="square" lIns="0" tIns="2540" rIns="0" bIns="0" rtlCol="0">
            <a:spAutoFit/>
          </a:bodyPr>
          <a:lstStyle/>
          <a:p>
            <a:pPr>
              <a:lnSpc>
                <a:spcPct val="100000"/>
              </a:lnSpc>
              <a:spcBef>
                <a:spcPts val="20"/>
              </a:spcBef>
            </a:pPr>
            <a:endParaRPr lang="en-US" sz="2500">
              <a:latin typeface="Times New Roman"/>
              <a:cs typeface="Times New Roman"/>
            </a:endParaRPr>
          </a:p>
          <a:p>
            <a:pPr marL="365760" marR="234315" indent="-128270">
              <a:lnSpc>
                <a:spcPct val="100000"/>
              </a:lnSpc>
            </a:pPr>
            <a:r>
              <a:rPr sz="1800" b="1" spc="-10">
                <a:latin typeface="Arial"/>
                <a:cs typeface="Arial"/>
              </a:rPr>
              <a:t>I</a:t>
            </a:r>
            <a:r>
              <a:rPr sz="1800" b="1" spc="-15">
                <a:latin typeface="Arial"/>
                <a:cs typeface="Arial"/>
              </a:rPr>
              <a:t>n</a:t>
            </a:r>
            <a:r>
              <a:rPr sz="1800" b="1" spc="35">
                <a:latin typeface="Arial"/>
                <a:cs typeface="Arial"/>
              </a:rPr>
              <a:t>t</a:t>
            </a:r>
            <a:r>
              <a:rPr sz="1800" b="1" spc="-55">
                <a:latin typeface="Arial"/>
                <a:cs typeface="Arial"/>
              </a:rPr>
              <a:t>e</a:t>
            </a:r>
            <a:r>
              <a:rPr sz="1800" b="1" spc="45">
                <a:latin typeface="Arial"/>
                <a:cs typeface="Arial"/>
              </a:rPr>
              <a:t>r</a:t>
            </a:r>
            <a:r>
              <a:rPr sz="1800" b="1" spc="-105">
                <a:latin typeface="Arial"/>
                <a:cs typeface="Arial"/>
              </a:rPr>
              <a:t>v</a:t>
            </a:r>
            <a:r>
              <a:rPr sz="1800" b="1" spc="-50">
                <a:latin typeface="Arial"/>
                <a:cs typeface="Arial"/>
              </a:rPr>
              <a:t>e</a:t>
            </a:r>
            <a:r>
              <a:rPr sz="1800" b="1" spc="-45">
                <a:latin typeface="Arial"/>
                <a:cs typeface="Arial"/>
              </a:rPr>
              <a:t>n</a:t>
            </a:r>
            <a:r>
              <a:rPr sz="1800" b="1" spc="-20">
                <a:latin typeface="Arial"/>
                <a:cs typeface="Arial"/>
              </a:rPr>
              <a:t>tion</a:t>
            </a:r>
            <a:endParaRPr lang="en-US" sz="1800" b="1" spc="-20">
              <a:latin typeface="Arial"/>
              <a:cs typeface="Arial"/>
            </a:endParaRPr>
          </a:p>
          <a:p>
            <a:pPr marL="365760" marR="234315" indent="-128270">
              <a:lnSpc>
                <a:spcPct val="100000"/>
              </a:lnSpc>
            </a:pPr>
            <a:endParaRPr lang="en-US" b="1" spc="-20">
              <a:latin typeface="Arial"/>
              <a:cs typeface="Arial"/>
            </a:endParaRPr>
          </a:p>
          <a:p>
            <a:pPr marL="365760" marR="234315" indent="-128270">
              <a:lnSpc>
                <a:spcPct val="100000"/>
              </a:lnSpc>
            </a:pPr>
            <a:r>
              <a:rPr lang="en-US" sz="1800" b="1" spc="-20">
                <a:latin typeface="Arial"/>
                <a:cs typeface="Arial"/>
              </a:rPr>
              <a:t>  </a:t>
            </a:r>
            <a:endParaRPr lang="en-US" sz="1800">
              <a:latin typeface="Arial"/>
              <a:cs typeface="Arial"/>
            </a:endParaRPr>
          </a:p>
        </p:txBody>
      </p:sp>
      <p:sp>
        <p:nvSpPr>
          <p:cNvPr id="18" name="object 18"/>
          <p:cNvSpPr txBox="1"/>
          <p:nvPr/>
        </p:nvSpPr>
        <p:spPr>
          <a:xfrm>
            <a:off x="2980182" y="1450086"/>
            <a:ext cx="2484120" cy="1296161"/>
          </a:xfrm>
          <a:prstGeom prst="rect">
            <a:avLst/>
          </a:prstGeom>
          <a:solidFill>
            <a:srgbClr val="44536A">
              <a:alpha val="30195"/>
            </a:srgbClr>
          </a:solidFill>
          <a:ln w="28575">
            <a:solidFill>
              <a:srgbClr val="4471C4"/>
            </a:solidFill>
          </a:ln>
        </p:spPr>
        <p:txBody>
          <a:bodyPr vert="horz" wrap="square" lIns="0" tIns="2540" rIns="0" bIns="0" rtlCol="0">
            <a:noAutofit/>
          </a:bodyPr>
          <a:lstStyle/>
          <a:p>
            <a:pPr>
              <a:lnSpc>
                <a:spcPct val="100000"/>
              </a:lnSpc>
              <a:spcBef>
                <a:spcPts val="20"/>
              </a:spcBef>
            </a:pPr>
            <a:endParaRPr sz="2500">
              <a:latin typeface="Times New Roman"/>
              <a:cs typeface="Times New Roman"/>
            </a:endParaRPr>
          </a:p>
          <a:p>
            <a:pPr marL="728980" marR="405765" indent="-318770">
              <a:lnSpc>
                <a:spcPct val="100000"/>
              </a:lnSpc>
            </a:pPr>
            <a:r>
              <a:rPr sz="1800" b="1" spc="-20">
                <a:latin typeface="Arial"/>
                <a:cs typeface="Arial"/>
              </a:rPr>
              <a:t>Impleme</a:t>
            </a:r>
            <a:r>
              <a:rPr sz="1800" b="1" spc="-50">
                <a:latin typeface="Arial"/>
                <a:cs typeface="Arial"/>
              </a:rPr>
              <a:t>n</a:t>
            </a:r>
            <a:r>
              <a:rPr sz="1800" b="1" spc="-10">
                <a:latin typeface="Arial"/>
                <a:cs typeface="Arial"/>
              </a:rPr>
              <a:t>t</a:t>
            </a:r>
            <a:r>
              <a:rPr sz="1800" b="1" spc="-20">
                <a:latin typeface="Arial"/>
                <a:cs typeface="Arial"/>
              </a:rPr>
              <a:t>ation  </a:t>
            </a:r>
            <a:r>
              <a:rPr sz="1800" b="1" spc="-70">
                <a:latin typeface="Arial"/>
                <a:cs typeface="Arial"/>
              </a:rPr>
              <a:t>Strategies</a:t>
            </a:r>
            <a:endParaRPr sz="1800">
              <a:latin typeface="Arial"/>
              <a:cs typeface="Arial"/>
            </a:endParaRPr>
          </a:p>
        </p:txBody>
      </p:sp>
      <p:sp>
        <p:nvSpPr>
          <p:cNvPr id="19" name="object 19"/>
          <p:cNvSpPr/>
          <p:nvPr/>
        </p:nvSpPr>
        <p:spPr>
          <a:xfrm>
            <a:off x="5779770" y="1442466"/>
            <a:ext cx="5628640" cy="1297305"/>
          </a:xfrm>
          <a:custGeom>
            <a:avLst/>
            <a:gdLst/>
            <a:ahLst/>
            <a:cxnLst/>
            <a:rect l="l" t="t" r="r" b="b"/>
            <a:pathLst>
              <a:path w="5628640" h="1297305">
                <a:moveTo>
                  <a:pt x="0" y="1296924"/>
                </a:moveTo>
                <a:lnTo>
                  <a:pt x="5628132" y="1296924"/>
                </a:lnTo>
                <a:lnTo>
                  <a:pt x="5628132" y="0"/>
                </a:lnTo>
                <a:lnTo>
                  <a:pt x="0" y="0"/>
                </a:lnTo>
                <a:lnTo>
                  <a:pt x="0" y="1296924"/>
                </a:lnTo>
                <a:close/>
              </a:path>
            </a:pathLst>
          </a:custGeom>
          <a:ln w="28575">
            <a:solidFill>
              <a:srgbClr val="4471C4"/>
            </a:solidFill>
          </a:ln>
        </p:spPr>
        <p:txBody>
          <a:bodyPr wrap="square" lIns="0" tIns="0" rIns="0" bIns="0" rtlCol="0"/>
          <a:lstStyle/>
          <a:p>
            <a:endParaRPr/>
          </a:p>
        </p:txBody>
      </p:sp>
      <p:sp>
        <p:nvSpPr>
          <p:cNvPr id="20" name="Rectangle 19">
            <a:extLst>
              <a:ext uri="{FF2B5EF4-FFF2-40B4-BE49-F238E27FC236}">
                <a16:creationId xmlns:a16="http://schemas.microsoft.com/office/drawing/2014/main" id="{62FDE8F8-E56E-14CC-1582-3F7B2FA0581B}"/>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EA91B-93AA-4E40-B783-1FEB06126F08}"/>
              </a:ext>
            </a:extLst>
          </p:cNvPr>
          <p:cNvSpPr>
            <a:spLocks noGrp="1"/>
          </p:cNvSpPr>
          <p:nvPr>
            <p:ph idx="1"/>
          </p:nvPr>
        </p:nvSpPr>
        <p:spPr>
          <a:xfrm>
            <a:off x="838200" y="1825625"/>
            <a:ext cx="10515600" cy="4667250"/>
          </a:xfrm>
        </p:spPr>
        <p:txBody>
          <a:bodyPr>
            <a:normAutofit fontScale="77500" lnSpcReduction="20000"/>
          </a:bodyPr>
          <a:lstStyle/>
          <a:p>
            <a:pPr marL="0" indent="0">
              <a:lnSpc>
                <a:spcPct val="110000"/>
              </a:lnSpc>
              <a:spcBef>
                <a:spcPts val="0"/>
              </a:spcBef>
              <a:buNone/>
            </a:pPr>
            <a:r>
              <a:rPr lang="en-US" b="1"/>
              <a:t>Especially useful in planning</a:t>
            </a:r>
          </a:p>
          <a:p>
            <a:pPr marL="0" indent="0">
              <a:lnSpc>
                <a:spcPct val="110000"/>
              </a:lnSpc>
              <a:spcBef>
                <a:spcPts val="0"/>
              </a:spcBef>
              <a:buNone/>
            </a:pPr>
            <a:r>
              <a:rPr lang="en-US"/>
              <a:t>And valuable longitudinally for examining role differences and informing literature review</a:t>
            </a:r>
          </a:p>
          <a:p>
            <a:pPr marL="0" indent="0">
              <a:lnSpc>
                <a:spcPct val="110000"/>
              </a:lnSpc>
              <a:spcBef>
                <a:spcPts val="0"/>
              </a:spcBef>
              <a:buNone/>
            </a:pPr>
            <a:endParaRPr lang="en-US"/>
          </a:p>
          <a:p>
            <a:pPr marL="0" indent="0">
              <a:lnSpc>
                <a:spcPct val="110000"/>
              </a:lnSpc>
              <a:spcBef>
                <a:spcPts val="0"/>
              </a:spcBef>
              <a:buNone/>
            </a:pPr>
            <a:r>
              <a:rPr lang="en-US" b="1"/>
              <a:t>Goal: be strategically pragmatic where it matters </a:t>
            </a:r>
            <a:r>
              <a:rPr lang="en-US"/>
              <a:t>to all invested partners</a:t>
            </a:r>
          </a:p>
          <a:p>
            <a:pPr marL="0" indent="0">
              <a:lnSpc>
                <a:spcPct val="110000"/>
              </a:lnSpc>
              <a:spcBef>
                <a:spcPts val="0"/>
              </a:spcBef>
              <a:buNone/>
            </a:pPr>
            <a:r>
              <a:rPr lang="en-US"/>
              <a:t>NOT to be maximally pragmatic on all dimensions</a:t>
            </a:r>
          </a:p>
          <a:p>
            <a:pPr marL="0" indent="0">
              <a:lnSpc>
                <a:spcPct val="110000"/>
              </a:lnSpc>
              <a:spcBef>
                <a:spcPts val="0"/>
              </a:spcBef>
              <a:buNone/>
            </a:pPr>
            <a:endParaRPr lang="en-US"/>
          </a:p>
          <a:p>
            <a:pPr marL="0" indent="0">
              <a:lnSpc>
                <a:spcPct val="110000"/>
              </a:lnSpc>
              <a:spcBef>
                <a:spcPts val="0"/>
              </a:spcBef>
              <a:buNone/>
            </a:pPr>
            <a:r>
              <a:rPr lang="en-US" b="1"/>
              <a:t>Threatening to some</a:t>
            </a:r>
          </a:p>
          <a:p>
            <a:pPr marL="0" indent="0">
              <a:lnSpc>
                <a:spcPct val="110000"/>
              </a:lnSpc>
              <a:spcBef>
                <a:spcPts val="0"/>
              </a:spcBef>
              <a:buNone/>
            </a:pPr>
            <a:r>
              <a:rPr lang="en-US"/>
              <a:t>Forces reconsideration of what “pragmatic” really means (the </a:t>
            </a:r>
            <a:r>
              <a:rPr lang="en-US" i="1"/>
              <a:t>“emperor has no clothes”</a:t>
            </a:r>
            <a:r>
              <a:rPr lang="en-US"/>
              <a:t> moment)</a:t>
            </a:r>
          </a:p>
          <a:p>
            <a:pPr marL="0" indent="0">
              <a:lnSpc>
                <a:spcPct val="110000"/>
              </a:lnSpc>
              <a:spcBef>
                <a:spcPts val="0"/>
              </a:spcBef>
              <a:buNone/>
            </a:pPr>
            <a:endParaRPr lang="en-US"/>
          </a:p>
          <a:p>
            <a:pPr marL="0" indent="0">
              <a:lnSpc>
                <a:spcPct val="110000"/>
              </a:lnSpc>
              <a:spcBef>
                <a:spcPts val="0"/>
              </a:spcBef>
              <a:buNone/>
            </a:pPr>
            <a:r>
              <a:rPr lang="en-US" b="1"/>
              <a:t>Opportunity ahead</a:t>
            </a:r>
          </a:p>
          <a:p>
            <a:pPr marL="0" indent="0">
              <a:lnSpc>
                <a:spcPct val="110000"/>
              </a:lnSpc>
              <a:spcBef>
                <a:spcPts val="0"/>
              </a:spcBef>
              <a:buNone/>
            </a:pPr>
            <a:r>
              <a:rPr lang="en-US"/>
              <a:t>Advance work on </a:t>
            </a:r>
            <a:r>
              <a:rPr lang="en-US" b="1"/>
              <a:t>multi‑level application</a:t>
            </a:r>
            <a:r>
              <a:rPr lang="en-US"/>
              <a:t> and </a:t>
            </a:r>
            <a:r>
              <a:rPr lang="en-US" b="1"/>
              <a:t>pragmatism of interventions and implementation strategies</a:t>
            </a:r>
          </a:p>
        </p:txBody>
      </p:sp>
      <p:sp>
        <p:nvSpPr>
          <p:cNvPr id="6" name="Title 1">
            <a:extLst>
              <a:ext uri="{FF2B5EF4-FFF2-40B4-BE49-F238E27FC236}">
                <a16:creationId xmlns:a16="http://schemas.microsoft.com/office/drawing/2014/main" id="{A9B071DA-D393-4625-B175-0732E12588C1}"/>
              </a:ext>
            </a:extLst>
          </p:cNvPr>
          <p:cNvSpPr txBox="1">
            <a:spLocks/>
          </p:cNvSpPr>
          <p:nvPr/>
        </p:nvSpPr>
        <p:spPr>
          <a:xfrm>
            <a:off x="838200" y="500062"/>
            <a:ext cx="12338538"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000" b="1">
                <a:latin typeface="+mj-lt"/>
                <a:ea typeface="+mj-ea"/>
                <a:cs typeface="Arial" panose="020B0604020202020204" pitchFamily="34" charset="0"/>
              </a:defRPr>
            </a:lvl1pPr>
          </a:lstStyle>
          <a:p>
            <a:r>
              <a:rPr lang="en-US" sz="3500"/>
              <a:t>PRECIS: One Dominant Framework for Pragmatic Research</a:t>
            </a:r>
          </a:p>
          <a:p>
            <a:r>
              <a:rPr lang="en-US" sz="2600" b="0" i="1"/>
              <a:t>Nuances and Challenges</a:t>
            </a:r>
          </a:p>
        </p:txBody>
      </p:sp>
      <p:sp>
        <p:nvSpPr>
          <p:cNvPr id="2" name="Rectangle 1">
            <a:extLst>
              <a:ext uri="{FF2B5EF4-FFF2-40B4-BE49-F238E27FC236}">
                <a16:creationId xmlns:a16="http://schemas.microsoft.com/office/drawing/2014/main" id="{8FD837B9-334D-B51A-6A7F-A691B54D4A6F}"/>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PRECIS</a:t>
            </a:r>
          </a:p>
        </p:txBody>
      </p:sp>
    </p:spTree>
    <p:extLst>
      <p:ext uri="{BB962C8B-B14F-4D97-AF65-F5344CB8AC3E}">
        <p14:creationId xmlns:p14="http://schemas.microsoft.com/office/powerpoint/2010/main" val="2270251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1CE-FED2-64A5-79B3-40CAC1E12C37}"/>
              </a:ext>
            </a:extLst>
          </p:cNvPr>
          <p:cNvSpPr>
            <a:spLocks noGrp="1"/>
          </p:cNvSpPr>
          <p:nvPr>
            <p:ph type="title"/>
          </p:nvPr>
        </p:nvSpPr>
        <p:spPr>
          <a:xfrm>
            <a:off x="457935" y="365125"/>
            <a:ext cx="11435458" cy="1019175"/>
          </a:xfrm>
        </p:spPr>
        <p:txBody>
          <a:bodyPr>
            <a:noAutofit/>
          </a:bodyPr>
          <a:lstStyle/>
          <a:p>
            <a:r>
              <a:rPr lang="en-US" sz="3600" b="1"/>
              <a:t>We over-emphasized fidelity – and under-emphasized engagement (my experience)</a:t>
            </a:r>
            <a:br>
              <a:rPr lang="en-US" sz="3600" b="1"/>
            </a:br>
            <a:endParaRPr lang="en-US" sz="3600" b="1"/>
          </a:p>
        </p:txBody>
      </p:sp>
      <p:sp>
        <p:nvSpPr>
          <p:cNvPr id="4" name="Rectangle 3">
            <a:extLst>
              <a:ext uri="{FF2B5EF4-FFF2-40B4-BE49-F238E27FC236}">
                <a16:creationId xmlns:a16="http://schemas.microsoft.com/office/drawing/2014/main" id="{17480D84-D8AA-C836-C247-76714244E735}"/>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Fidelity</a:t>
            </a:r>
          </a:p>
        </p:txBody>
      </p:sp>
      <p:sp>
        <p:nvSpPr>
          <p:cNvPr id="5" name="TextBox 4">
            <a:extLst>
              <a:ext uri="{FF2B5EF4-FFF2-40B4-BE49-F238E27FC236}">
                <a16:creationId xmlns:a16="http://schemas.microsoft.com/office/drawing/2014/main" id="{717B47C6-970B-2AC9-A9C1-0E5EFD7CDBA1}"/>
              </a:ext>
            </a:extLst>
          </p:cNvPr>
          <p:cNvSpPr txBox="1"/>
          <p:nvPr/>
        </p:nvSpPr>
        <p:spPr>
          <a:xfrm>
            <a:off x="317500" y="6550223"/>
            <a:ext cx="10822115" cy="307777"/>
          </a:xfrm>
          <a:prstGeom prst="rect">
            <a:avLst/>
          </a:prstGeom>
          <a:noFill/>
        </p:spPr>
        <p:txBody>
          <a:bodyPr wrap="square" rtlCol="0">
            <a:spAutoFit/>
          </a:bodyPr>
          <a:lstStyle/>
          <a:p>
            <a:r>
              <a:rPr lang="en-US" sz="1400">
                <a:solidFill>
                  <a:schemeClr val="bg2">
                    <a:lumMod val="50000"/>
                  </a:schemeClr>
                </a:solidFill>
              </a:rPr>
              <a:t>COMMIT ref</a:t>
            </a:r>
          </a:p>
        </p:txBody>
      </p:sp>
      <p:graphicFrame>
        <p:nvGraphicFramePr>
          <p:cNvPr id="8" name="Content Placeholder 7">
            <a:extLst>
              <a:ext uri="{FF2B5EF4-FFF2-40B4-BE49-F238E27FC236}">
                <a16:creationId xmlns:a16="http://schemas.microsoft.com/office/drawing/2014/main" id="{A708B8EB-0A2F-A013-D974-D7E3578E0129}"/>
              </a:ext>
            </a:extLst>
          </p:cNvPr>
          <p:cNvGraphicFramePr>
            <a:graphicFrameLocks noGrp="1"/>
          </p:cNvGraphicFramePr>
          <p:nvPr>
            <p:ph idx="1"/>
            <p:extLst>
              <p:ext uri="{D42A27DB-BD31-4B8C-83A1-F6EECF244321}">
                <p14:modId xmlns:p14="http://schemas.microsoft.com/office/powerpoint/2010/main" val="2140172862"/>
              </p:ext>
            </p:extLst>
          </p:nvPr>
        </p:nvGraphicFramePr>
        <p:xfrm>
          <a:off x="723900" y="1539632"/>
          <a:ext cx="11150600" cy="3997568"/>
        </p:xfrm>
        <a:graphic>
          <a:graphicData uri="http://schemas.openxmlformats.org/drawingml/2006/table">
            <a:tbl>
              <a:tblPr firstRow="1" bandRow="1">
                <a:tableStyleId>{5C22544A-7EE6-4342-B048-85BDC9FD1C3A}</a:tableStyleId>
              </a:tblPr>
              <a:tblGrid>
                <a:gridCol w="5321300">
                  <a:extLst>
                    <a:ext uri="{9D8B030D-6E8A-4147-A177-3AD203B41FA5}">
                      <a16:colId xmlns:a16="http://schemas.microsoft.com/office/drawing/2014/main" val="3217946367"/>
                    </a:ext>
                  </a:extLst>
                </a:gridCol>
                <a:gridCol w="5829300">
                  <a:extLst>
                    <a:ext uri="{9D8B030D-6E8A-4147-A177-3AD203B41FA5}">
                      <a16:colId xmlns:a16="http://schemas.microsoft.com/office/drawing/2014/main" val="2037747429"/>
                    </a:ext>
                  </a:extLst>
                </a:gridCol>
              </a:tblGrid>
              <a:tr h="1998784">
                <a:tc>
                  <a:txBody>
                    <a:bodyPr/>
                    <a:lstStyle/>
                    <a:p>
                      <a:r>
                        <a:rPr lang="en-US" sz="2400" b="1">
                          <a:solidFill>
                            <a:schemeClr val="tx1"/>
                          </a:solidFill>
                        </a:rPr>
                        <a:t>Early assumption:</a:t>
                      </a:r>
                    </a:p>
                    <a:p>
                      <a:r>
                        <a:rPr lang="en-US" sz="2400" b="0">
                          <a:solidFill>
                            <a:schemeClr val="tx1"/>
                          </a:solidFill>
                        </a:rPr>
                        <a:t>Rigid protocols = better science</a:t>
                      </a:r>
                    </a:p>
                    <a:p>
                      <a:r>
                        <a:rPr lang="en-US" sz="2400" b="0">
                          <a:solidFill>
                            <a:schemeClr val="tx1"/>
                          </a:solidFill>
                        </a:rPr>
                        <a:t>Standardization = fidelity</a:t>
                      </a:r>
                    </a:p>
                    <a:p>
                      <a:endParaRPr lang="en-US" sz="16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marL="0" algn="l" defTabSz="914400" rtl="0" eaLnBrk="1" latinLnBrk="0" hangingPunct="1"/>
                      <a:r>
                        <a:rPr lang="en-US" sz="2400" b="1" kern="1200">
                          <a:solidFill>
                            <a:schemeClr val="tx1"/>
                          </a:solidFill>
                          <a:latin typeface="+mn-lt"/>
                          <a:ea typeface="+mn-ea"/>
                          <a:cs typeface="+mn-cs"/>
                        </a:rPr>
                        <a:t>Core Insight</a:t>
                      </a:r>
                    </a:p>
                    <a:p>
                      <a:pPr marL="0" algn="l" defTabSz="914400" rtl="0" eaLnBrk="1" latinLnBrk="0" hangingPunct="1"/>
                      <a:endParaRPr lang="en-US" sz="2400" b="1" kern="1200">
                        <a:solidFill>
                          <a:schemeClr val="tx1"/>
                        </a:solidFill>
                        <a:latin typeface="+mn-lt"/>
                        <a:ea typeface="+mn-ea"/>
                        <a:cs typeface="+mn-cs"/>
                      </a:endParaRPr>
                    </a:p>
                    <a:p>
                      <a:pPr marL="0" algn="l" defTabSz="914400" rtl="0" eaLnBrk="1" latinLnBrk="0" hangingPunct="1"/>
                      <a:r>
                        <a:rPr lang="en-US" sz="2400" b="0" kern="1200">
                          <a:solidFill>
                            <a:schemeClr val="tx1"/>
                          </a:solidFill>
                          <a:latin typeface="+mn-lt"/>
                          <a:ea typeface="+mn-ea"/>
                          <a:cs typeface="+mn-cs"/>
                        </a:rPr>
                        <a:t>Fidelity ≠ following the manual</a:t>
                      </a:r>
                    </a:p>
                    <a:p>
                      <a:pPr marL="0" algn="l" defTabSz="914400" rtl="0" eaLnBrk="1" latinLnBrk="0" hangingPunct="1"/>
                      <a:r>
                        <a:rPr lang="en-US" sz="2400" b="0" kern="1200">
                          <a:solidFill>
                            <a:schemeClr val="tx1"/>
                          </a:solidFill>
                          <a:latin typeface="+mn-lt"/>
                          <a:ea typeface="+mn-ea"/>
                          <a:cs typeface="+mn-cs"/>
                        </a:rPr>
                        <a:t>Fidelity = preserving core functions</a:t>
                      </a:r>
                    </a:p>
                    <a:p>
                      <a:pPr marL="0" algn="l" defTabSz="914400" rtl="0" eaLnBrk="1" latinLnBrk="0" hangingPunct="1"/>
                      <a:r>
                        <a:rPr lang="en-US" sz="2400" b="0" kern="1200">
                          <a:solidFill>
                            <a:schemeClr val="tx1"/>
                          </a:solidFill>
                          <a:latin typeface="+mn-lt"/>
                          <a:ea typeface="+mn-ea"/>
                          <a:cs typeface="+mn-cs"/>
                        </a:rPr>
                        <a:t>Over-specification → disengagement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4D2DE"/>
                    </a:solidFill>
                  </a:tcPr>
                </a:tc>
                <a:extLst>
                  <a:ext uri="{0D108BD9-81ED-4DB2-BD59-A6C34878D82A}">
                    <a16:rowId xmlns:a16="http://schemas.microsoft.com/office/drawing/2014/main" val="3286177073"/>
                  </a:ext>
                </a:extLst>
              </a:tr>
              <a:tr h="1998784">
                <a:tc>
                  <a:txBody>
                    <a:bodyPr/>
                    <a:lstStyle/>
                    <a:p>
                      <a:pPr marL="0" algn="l" defTabSz="914400" rtl="0" eaLnBrk="1" latinLnBrk="0" hangingPunct="1">
                        <a:defRPr sz="2400"/>
                      </a:pPr>
                      <a:r>
                        <a:rPr lang="en-US" sz="2400" b="1" kern="1200">
                          <a:solidFill>
                            <a:schemeClr val="tx1"/>
                          </a:solidFill>
                          <a:latin typeface="+mn-lt"/>
                          <a:ea typeface="+mn-ea"/>
                          <a:cs typeface="+mn-cs"/>
                        </a:rPr>
                        <a:t>COMMIT trial reality:</a:t>
                      </a:r>
                    </a:p>
                    <a:p>
                      <a:pPr marL="0" algn="l" defTabSz="914400" rtl="0" eaLnBrk="1" latinLnBrk="0" hangingPunct="1">
                        <a:defRPr sz="2400"/>
                      </a:pPr>
                      <a:r>
                        <a:rPr lang="en-US" sz="2400" b="0" kern="1200">
                          <a:solidFill>
                            <a:schemeClr val="tx1"/>
                          </a:solidFill>
                          <a:latin typeface="+mn-lt"/>
                          <a:ea typeface="+mn-ea"/>
                          <a:cs typeface="+mn-cs"/>
                        </a:rPr>
                        <a:t>200+ page protocol binders</a:t>
                      </a:r>
                    </a:p>
                    <a:p>
                      <a:pPr marL="0" algn="l" defTabSz="914400" rtl="0" eaLnBrk="1" latinLnBrk="0" hangingPunct="1">
                        <a:defRPr sz="2400"/>
                      </a:pPr>
                      <a:r>
                        <a:rPr lang="en-US" sz="2400" b="0" kern="1200">
                          <a:solidFill>
                            <a:schemeClr val="tx1"/>
                          </a:solidFill>
                          <a:latin typeface="+mn-lt"/>
                          <a:ea typeface="+mn-ea"/>
                          <a:cs typeface="+mn-cs"/>
                        </a:rPr>
                        <a:t>Expected to implement 'as written’ → Poor engagement</a:t>
                      </a:r>
                    </a:p>
                  </a:txBody>
                  <a:tcPr anchor="ctr">
                    <a:lnL w="12700" cmpd="sng">
                      <a:noFill/>
                    </a:lnL>
                    <a:lnR w="381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739611007"/>
                  </a:ext>
                </a:extLst>
              </a:tr>
            </a:tbl>
          </a:graphicData>
        </a:graphic>
      </p:graphicFrame>
      <p:sp>
        <p:nvSpPr>
          <p:cNvPr id="10" name="TextBox 9">
            <a:extLst>
              <a:ext uri="{FF2B5EF4-FFF2-40B4-BE49-F238E27FC236}">
                <a16:creationId xmlns:a16="http://schemas.microsoft.com/office/drawing/2014/main" id="{828CCB71-9732-BD73-2572-92E7D5450899}"/>
              </a:ext>
            </a:extLst>
          </p:cNvPr>
          <p:cNvSpPr txBox="1"/>
          <p:nvPr/>
        </p:nvSpPr>
        <p:spPr>
          <a:xfrm>
            <a:off x="2165778" y="5753427"/>
            <a:ext cx="7860443" cy="523220"/>
          </a:xfrm>
          <a:prstGeom prst="rect">
            <a:avLst/>
          </a:prstGeom>
          <a:noFill/>
        </p:spPr>
        <p:txBody>
          <a:bodyPr wrap="square">
            <a:spAutoFit/>
          </a:bodyPr>
          <a:lstStyle/>
          <a:p>
            <a:pPr algn="ctr">
              <a:defRPr sz="2000" b="1"/>
            </a:pPr>
            <a:r>
              <a:rPr lang="en-US" sz="2800"/>
              <a:t>If partners can’t use it, fidelity doesn’t matter.</a:t>
            </a:r>
          </a:p>
        </p:txBody>
      </p:sp>
    </p:spTree>
    <p:extLst>
      <p:ext uri="{BB962C8B-B14F-4D97-AF65-F5344CB8AC3E}">
        <p14:creationId xmlns:p14="http://schemas.microsoft.com/office/powerpoint/2010/main" val="236245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7DD77-9D25-653A-0A1B-593C2BABD4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900" y="0"/>
            <a:ext cx="11087100" cy="6858000"/>
          </a:xfrm>
          <a:prstGeom prst="rect">
            <a:avLst/>
          </a:prstGeom>
        </p:spPr>
      </p:pic>
      <p:sp>
        <p:nvSpPr>
          <p:cNvPr id="4" name="Rectangle 3">
            <a:extLst>
              <a:ext uri="{FF2B5EF4-FFF2-40B4-BE49-F238E27FC236}">
                <a16:creationId xmlns:a16="http://schemas.microsoft.com/office/drawing/2014/main" id="{DBD71D02-63A8-A7FD-9F88-F462313439F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a:extLst>
              <a:ext uri="{FF2B5EF4-FFF2-40B4-BE49-F238E27FC236}">
                <a16:creationId xmlns:a16="http://schemas.microsoft.com/office/drawing/2014/main" id="{12348960-730A-3669-B82F-24686B002642}"/>
              </a:ext>
            </a:extLst>
          </p:cNvPr>
          <p:cNvSpPr txBox="1">
            <a:spLocks/>
          </p:cNvSpPr>
          <p:nvPr/>
        </p:nvSpPr>
        <p:spPr>
          <a:xfrm>
            <a:off x="207260" y="1342671"/>
            <a:ext cx="3767974" cy="627736"/>
          </a:xfrm>
          <a:prstGeom prst="rect">
            <a:avLst/>
          </a:prstGeom>
          <a:solidFill>
            <a:schemeClr val="bg1"/>
          </a:solidFill>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283210">
              <a:lnSpc>
                <a:spcPct val="100000"/>
              </a:lnSpc>
              <a:spcBef>
                <a:spcPts val="285"/>
              </a:spcBef>
            </a:pPr>
            <a:r>
              <a:rPr lang="en-US" sz="2000" spc="100">
                <a:cs typeface="Arial" panose="020B0604020202020204" pitchFamily="34" charset="0"/>
              </a:rPr>
              <a:t>Example PRECIS-2 PS</a:t>
            </a:r>
            <a:br>
              <a:rPr lang="en-US" sz="2000" spc="100">
                <a:cs typeface="Arial" panose="020B0604020202020204" pitchFamily="34" charset="0"/>
              </a:rPr>
            </a:br>
            <a:r>
              <a:rPr lang="en-US" sz="2000" spc="100">
                <a:cs typeface="Arial" panose="020B0604020202020204" pitchFamily="34" charset="0"/>
              </a:rPr>
              <a:t>Completed  -  More Pragmatic</a:t>
            </a:r>
          </a:p>
        </p:txBody>
      </p:sp>
    </p:spTree>
    <p:extLst>
      <p:ext uri="{BB962C8B-B14F-4D97-AF65-F5344CB8AC3E}">
        <p14:creationId xmlns:p14="http://schemas.microsoft.com/office/powerpoint/2010/main" val="3831387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9117-B0F6-D49B-C31D-80D7C8D84CE0}"/>
              </a:ext>
            </a:extLst>
          </p:cNvPr>
          <p:cNvSpPr>
            <a:spLocks noGrp="1"/>
          </p:cNvSpPr>
          <p:nvPr>
            <p:ph type="title"/>
          </p:nvPr>
        </p:nvSpPr>
        <p:spPr>
          <a:xfrm>
            <a:off x="383822" y="225425"/>
            <a:ext cx="10758377" cy="1325563"/>
          </a:xfrm>
        </p:spPr>
        <p:txBody>
          <a:bodyPr>
            <a:normAutofit/>
          </a:bodyPr>
          <a:lstStyle/>
          <a:p>
            <a:r>
              <a:rPr lang="en-US" sz="4000"/>
              <a:t>Bottom Line: World According to Russ</a:t>
            </a:r>
          </a:p>
        </p:txBody>
      </p:sp>
      <p:sp>
        <p:nvSpPr>
          <p:cNvPr id="3" name="Content Placeholder 2">
            <a:extLst>
              <a:ext uri="{FF2B5EF4-FFF2-40B4-BE49-F238E27FC236}">
                <a16:creationId xmlns:a16="http://schemas.microsoft.com/office/drawing/2014/main" id="{5D22F4C7-89E7-5A7C-0D27-FE85964D25CE}"/>
              </a:ext>
            </a:extLst>
          </p:cNvPr>
          <p:cNvSpPr>
            <a:spLocks noGrp="1"/>
          </p:cNvSpPr>
          <p:nvPr>
            <p:ph idx="1"/>
          </p:nvPr>
        </p:nvSpPr>
        <p:spPr>
          <a:xfrm>
            <a:off x="383822" y="1398494"/>
            <a:ext cx="11643078" cy="4778469"/>
          </a:xfrm>
        </p:spPr>
        <p:txBody>
          <a:bodyPr>
            <a:normAutofit/>
          </a:bodyPr>
          <a:lstStyle/>
          <a:p>
            <a:pPr>
              <a:spcAft>
                <a:spcPts val="1200"/>
              </a:spcAft>
            </a:pPr>
            <a:r>
              <a:rPr lang="en-US"/>
              <a:t>Multi-level, </a:t>
            </a:r>
            <a:r>
              <a:rPr lang="en-US" u="sng"/>
              <a:t>Realist, Systems Science Approach </a:t>
            </a:r>
            <a:r>
              <a:rPr lang="en-US"/>
              <a:t>to Pragmatic Research</a:t>
            </a:r>
          </a:p>
          <a:p>
            <a:pPr>
              <a:spcAft>
                <a:spcPts val="1200"/>
              </a:spcAft>
            </a:pPr>
            <a:r>
              <a:rPr lang="en-US" b="1"/>
              <a:t>Pragmatic Implementation Science North Star - </a:t>
            </a:r>
            <a:r>
              <a:rPr lang="en-US"/>
              <a:t> Key issues to address:</a:t>
            </a:r>
          </a:p>
          <a:p>
            <a:pPr lvl="1">
              <a:spcAft>
                <a:spcPts val="1200"/>
              </a:spcAft>
            </a:pPr>
            <a:r>
              <a:rPr lang="en-US" sz="2800"/>
              <a:t>What Intervention </a:t>
            </a:r>
            <a:r>
              <a:rPr lang="en-US" sz="2800" b="1" i="1">
                <a:solidFill>
                  <a:srgbClr val="C00000"/>
                </a:solidFill>
              </a:rPr>
              <a:t>Components</a:t>
            </a:r>
            <a:r>
              <a:rPr lang="en-US" sz="2800"/>
              <a:t> delivered via what Implementation </a:t>
            </a:r>
            <a:r>
              <a:rPr lang="en-US" sz="2800" b="1" i="1">
                <a:solidFill>
                  <a:srgbClr val="C00000"/>
                </a:solidFill>
              </a:rPr>
              <a:t>Strategies</a:t>
            </a:r>
          </a:p>
          <a:p>
            <a:pPr lvl="1">
              <a:spcAft>
                <a:spcPts val="1200"/>
              </a:spcAft>
            </a:pPr>
            <a:r>
              <a:rPr lang="en-US" sz="2800"/>
              <a:t>Are most effective for producing what</a:t>
            </a:r>
            <a:r>
              <a:rPr lang="en-US" sz="2800" i="1"/>
              <a:t> </a:t>
            </a:r>
            <a:r>
              <a:rPr lang="en-US" sz="2800" b="1" i="1">
                <a:solidFill>
                  <a:srgbClr val="C00000"/>
                </a:solidFill>
              </a:rPr>
              <a:t>Outcomes</a:t>
            </a:r>
            <a:r>
              <a:rPr lang="en-US" sz="2800" i="1"/>
              <a:t> </a:t>
            </a:r>
            <a:r>
              <a:rPr lang="en-US" sz="2800"/>
              <a:t>in what </a:t>
            </a:r>
            <a:r>
              <a:rPr lang="en-US" sz="2800" b="1" i="1">
                <a:solidFill>
                  <a:srgbClr val="C00000"/>
                </a:solidFill>
              </a:rPr>
              <a:t>Settings</a:t>
            </a:r>
            <a:r>
              <a:rPr lang="en-US" sz="2800" i="1"/>
              <a:t> </a:t>
            </a:r>
          </a:p>
          <a:p>
            <a:pPr lvl="1">
              <a:spcAft>
                <a:spcPts val="1200"/>
              </a:spcAft>
            </a:pPr>
            <a:r>
              <a:rPr lang="en-US" sz="2800"/>
              <a:t>Via what </a:t>
            </a:r>
            <a:r>
              <a:rPr lang="en-US" sz="2800" b="1" i="1">
                <a:solidFill>
                  <a:srgbClr val="C00000"/>
                </a:solidFill>
              </a:rPr>
              <a:t>Mechanisms</a:t>
            </a:r>
            <a:r>
              <a:rPr lang="en-US" sz="2800" i="1"/>
              <a:t> </a:t>
            </a:r>
            <a:r>
              <a:rPr lang="en-US" sz="2800"/>
              <a:t>in what </a:t>
            </a:r>
            <a:r>
              <a:rPr lang="en-US" sz="2800" b="1" i="1">
                <a:solidFill>
                  <a:srgbClr val="C00000"/>
                </a:solidFill>
              </a:rPr>
              <a:t>Contexts</a:t>
            </a:r>
          </a:p>
          <a:p>
            <a:pPr lvl="1">
              <a:spcAft>
                <a:spcPts val="1200"/>
              </a:spcAft>
            </a:pPr>
            <a:r>
              <a:rPr lang="en-US" sz="2800"/>
              <a:t>For what </a:t>
            </a:r>
            <a:r>
              <a:rPr lang="en-US" sz="2800" b="1" i="1">
                <a:solidFill>
                  <a:srgbClr val="C00000"/>
                </a:solidFill>
              </a:rPr>
              <a:t>Populations</a:t>
            </a:r>
            <a:r>
              <a:rPr lang="en-US" sz="2800" b="1">
                <a:solidFill>
                  <a:srgbClr val="C00000"/>
                </a:solidFill>
              </a:rPr>
              <a:t> at what </a:t>
            </a:r>
            <a:r>
              <a:rPr lang="en-US" sz="2800" b="1" i="1">
                <a:solidFill>
                  <a:srgbClr val="C00000"/>
                </a:solidFill>
              </a:rPr>
              <a:t>Time</a:t>
            </a:r>
            <a:r>
              <a:rPr lang="en-US" sz="2800" b="1">
                <a:solidFill>
                  <a:srgbClr val="C00000"/>
                </a:solidFill>
              </a:rPr>
              <a:t> </a:t>
            </a:r>
            <a:r>
              <a:rPr lang="en-US" sz="2800"/>
              <a:t>points</a:t>
            </a:r>
          </a:p>
          <a:p>
            <a:pPr lvl="1">
              <a:spcAft>
                <a:spcPts val="1200"/>
              </a:spcAft>
            </a:pPr>
            <a:r>
              <a:rPr lang="en-US" sz="2800"/>
              <a:t>What does it </a:t>
            </a:r>
            <a:r>
              <a:rPr lang="en-US" sz="2800" b="1" i="1">
                <a:solidFill>
                  <a:srgbClr val="C00000"/>
                </a:solidFill>
              </a:rPr>
              <a:t>Cost</a:t>
            </a:r>
            <a:r>
              <a:rPr lang="en-US" sz="2800"/>
              <a:t> and </a:t>
            </a:r>
            <a:r>
              <a:rPr lang="en-US" sz="2800" b="1" i="1">
                <a:solidFill>
                  <a:srgbClr val="C00000"/>
                </a:solidFill>
              </a:rPr>
              <a:t>How</a:t>
            </a:r>
            <a:r>
              <a:rPr lang="en-US" sz="2800"/>
              <a:t> does it come about</a:t>
            </a:r>
          </a:p>
        </p:txBody>
      </p:sp>
      <p:sp>
        <p:nvSpPr>
          <p:cNvPr id="4" name="TextBox 3">
            <a:extLst>
              <a:ext uri="{FF2B5EF4-FFF2-40B4-BE49-F238E27FC236}">
                <a16:creationId xmlns:a16="http://schemas.microsoft.com/office/drawing/2014/main" id="{25D6ED20-E756-1221-759B-F60B04FAB721}"/>
              </a:ext>
            </a:extLst>
          </p:cNvPr>
          <p:cNvSpPr txBox="1"/>
          <p:nvPr/>
        </p:nvSpPr>
        <p:spPr>
          <a:xfrm>
            <a:off x="383822" y="5996226"/>
            <a:ext cx="10568763" cy="584775"/>
          </a:xfrm>
          <a:prstGeom prst="rect">
            <a:avLst/>
          </a:prstGeom>
          <a:noFill/>
        </p:spPr>
        <p:txBody>
          <a:bodyPr wrap="square" rtlCol="0">
            <a:spAutoFit/>
          </a:bodyPr>
          <a:lstStyle/>
          <a:p>
            <a:r>
              <a:rPr lang="en-US" sz="1600" err="1"/>
              <a:t>Pawlson</a:t>
            </a:r>
            <a:r>
              <a:rPr lang="en-US" sz="1600"/>
              <a:t>, R. The Science of evaluation: A realist manifesto. Sage: New York, 2013</a:t>
            </a:r>
          </a:p>
          <a:p>
            <a:r>
              <a:rPr lang="en-US" sz="1600"/>
              <a:t>Glasgow, R.E., Ford, B.S., Bradley, C.J. (2023). </a:t>
            </a:r>
            <a:r>
              <a:rPr lang="en-US" sz="1600" i="1" err="1">
                <a:effectLst/>
                <a:ea typeface="Times New Roman" panose="02020603050405020304" pitchFamily="18" charset="0"/>
              </a:rPr>
              <a:t>Transl</a:t>
            </a:r>
            <a:r>
              <a:rPr lang="en-US" sz="1600" i="1">
                <a:effectLst/>
                <a:ea typeface="Times New Roman" panose="02020603050405020304" pitchFamily="18" charset="0"/>
              </a:rPr>
              <a:t> </a:t>
            </a:r>
            <a:r>
              <a:rPr lang="en-US" sz="1600" i="1" err="1">
                <a:effectLst/>
                <a:ea typeface="Times New Roman" panose="02020603050405020304" pitchFamily="18" charset="0"/>
              </a:rPr>
              <a:t>Behav</a:t>
            </a:r>
            <a:r>
              <a:rPr lang="en-US" sz="1600" i="1">
                <a:effectLst/>
                <a:ea typeface="Times New Roman" panose="02020603050405020304" pitchFamily="18" charset="0"/>
              </a:rPr>
              <a:t> Med</a:t>
            </a:r>
            <a:r>
              <a:rPr lang="en-US" sz="1600">
                <a:effectLst/>
                <a:ea typeface="Times New Roman" panose="02020603050405020304" pitchFamily="18" charset="0"/>
              </a:rPr>
              <a:t>. 2023 Dec 30</a:t>
            </a:r>
            <a:r>
              <a:rPr lang="en-US" sz="1600">
                <a:effectLst/>
              </a:rPr>
              <a:t> </a:t>
            </a:r>
            <a:r>
              <a:rPr lang="en-US" sz="1600" err="1">
                <a:effectLst/>
                <a:ea typeface="Times New Roman" panose="02020603050405020304" pitchFamily="18" charset="0"/>
              </a:rPr>
              <a:t>doi</a:t>
            </a:r>
            <a:r>
              <a:rPr lang="en-US" sz="1600">
                <a:effectLst/>
                <a:ea typeface="Times New Roman" panose="02020603050405020304" pitchFamily="18" charset="0"/>
              </a:rPr>
              <a:t>: 10.1093/</a:t>
            </a:r>
            <a:r>
              <a:rPr lang="en-US" sz="1600" err="1">
                <a:effectLst/>
                <a:ea typeface="Times New Roman" panose="02020603050405020304" pitchFamily="18" charset="0"/>
              </a:rPr>
              <a:t>tbm</a:t>
            </a:r>
            <a:r>
              <a:rPr lang="en-US" sz="1600">
                <a:effectLst/>
                <a:ea typeface="Times New Roman" panose="02020603050405020304" pitchFamily="18" charset="0"/>
              </a:rPr>
              <a:t>/ibad078. </a:t>
            </a:r>
            <a:endParaRPr lang="en-US" sz="1600"/>
          </a:p>
        </p:txBody>
      </p:sp>
      <p:sp>
        <p:nvSpPr>
          <p:cNvPr id="5" name="Rectangle 4">
            <a:extLst>
              <a:ext uri="{FF2B5EF4-FFF2-40B4-BE49-F238E27FC236}">
                <a16:creationId xmlns:a16="http://schemas.microsoft.com/office/drawing/2014/main" id="{7CE47599-AFCE-3B80-8DC3-8904F7EFDBA5}"/>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8050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06DC-A59C-1635-B79F-C67B34B5B620}"/>
              </a:ext>
            </a:extLst>
          </p:cNvPr>
          <p:cNvSpPr>
            <a:spLocks noGrp="1"/>
          </p:cNvSpPr>
          <p:nvPr>
            <p:ph type="title"/>
          </p:nvPr>
        </p:nvSpPr>
        <p:spPr>
          <a:xfrm>
            <a:off x="1028700" y="245665"/>
            <a:ext cx="10883900" cy="605236"/>
          </a:xfrm>
        </p:spPr>
        <p:txBody>
          <a:bodyPr>
            <a:normAutofit/>
          </a:bodyPr>
          <a:lstStyle/>
          <a:p>
            <a:r>
              <a:rPr lang="en-US" sz="3200" b="1"/>
              <a:t>Different Perspectives: What is a Pragmatic Trial?</a:t>
            </a:r>
          </a:p>
        </p:txBody>
      </p:sp>
      <p:sp>
        <p:nvSpPr>
          <p:cNvPr id="3" name="Content Placeholder 2">
            <a:extLst>
              <a:ext uri="{FF2B5EF4-FFF2-40B4-BE49-F238E27FC236}">
                <a16:creationId xmlns:a16="http://schemas.microsoft.com/office/drawing/2014/main" id="{9E1CAE22-F846-4F47-2A3C-E5DE5725A0E3}"/>
              </a:ext>
            </a:extLst>
          </p:cNvPr>
          <p:cNvSpPr>
            <a:spLocks noGrp="1"/>
          </p:cNvSpPr>
          <p:nvPr>
            <p:ph idx="1"/>
          </p:nvPr>
        </p:nvSpPr>
        <p:spPr>
          <a:xfrm>
            <a:off x="838200" y="1092200"/>
            <a:ext cx="10515600" cy="5084763"/>
          </a:xfrm>
        </p:spPr>
        <p:txBody>
          <a:bodyPr>
            <a:noAutofit/>
          </a:bodyPr>
          <a:lstStyle/>
          <a:p>
            <a:pPr>
              <a:spcAft>
                <a:spcPts val="1800"/>
              </a:spcAft>
            </a:pPr>
            <a:r>
              <a:rPr lang="en-US" sz="2400" b="1"/>
              <a:t>PRECIS</a:t>
            </a:r>
            <a:r>
              <a:rPr lang="en-US" sz="2400"/>
              <a:t> family of characteristics/dimensions</a:t>
            </a:r>
          </a:p>
          <a:p>
            <a:pPr>
              <a:spcAft>
                <a:spcPts val="1800"/>
              </a:spcAft>
            </a:pPr>
            <a:r>
              <a:rPr lang="en-US" sz="2400" b="1"/>
              <a:t>5 Rs model</a:t>
            </a:r>
          </a:p>
          <a:p>
            <a:r>
              <a:rPr lang="en-US" sz="2400" b="1"/>
              <a:t>Decentralized Pragmatic Trials: </a:t>
            </a:r>
            <a:r>
              <a:rPr lang="en-US" sz="2400"/>
              <a:t>Conducted across multiple sites or locations, often leveraging electronic health records and decentralized coordination to reflect diverse patient populations and settings. (Ford I, Norrie J.  </a:t>
            </a:r>
            <a:r>
              <a:rPr lang="en-US" sz="2400" i="1"/>
              <a:t>N Engl J Med</a:t>
            </a:r>
            <a:r>
              <a:rPr lang="en-US" sz="2400"/>
              <a:t>. 2016;375(5):454-63. doi:10.1056/NEJMra1510059)</a:t>
            </a:r>
          </a:p>
          <a:p>
            <a:r>
              <a:rPr lang="en-US" sz="2400" b="1"/>
              <a:t>Comparative Effectiveness Research </a:t>
            </a:r>
            <a:r>
              <a:rPr lang="en-US" sz="2400"/>
              <a:t>(PCORI)</a:t>
            </a:r>
          </a:p>
          <a:p>
            <a:r>
              <a:rPr lang="en-US" sz="2400"/>
              <a:t>Platform Pragmatic Trials (international collaborations)</a:t>
            </a:r>
          </a:p>
          <a:p>
            <a:pPr>
              <a:spcAft>
                <a:spcPts val="1800"/>
              </a:spcAft>
            </a:pPr>
            <a:r>
              <a:rPr lang="en-US" sz="2400" b="1"/>
              <a:t>Others?   </a:t>
            </a:r>
          </a:p>
          <a:p>
            <a:pPr marL="0" indent="0">
              <a:spcAft>
                <a:spcPts val="1800"/>
              </a:spcAft>
              <a:buNone/>
            </a:pPr>
            <a:r>
              <a:rPr lang="en-US" sz="2400" b="1" i="1"/>
              <a:t>For discussion now (briefly) and at end of talk</a:t>
            </a:r>
          </a:p>
        </p:txBody>
      </p:sp>
      <p:sp>
        <p:nvSpPr>
          <p:cNvPr id="4" name="Rectangle 3">
            <a:extLst>
              <a:ext uri="{FF2B5EF4-FFF2-40B4-BE49-F238E27FC236}">
                <a16:creationId xmlns:a16="http://schemas.microsoft.com/office/drawing/2014/main" id="{F73926B8-B3EC-CF99-460C-03573EDCF7EB}"/>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43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8"/>
          <p:cNvSpPr>
            <a:spLocks noGrp="1" noChangeArrowheads="1"/>
          </p:cNvSpPr>
          <p:nvPr>
            <p:ph type="title"/>
          </p:nvPr>
        </p:nvSpPr>
        <p:spPr>
          <a:xfrm>
            <a:off x="936307" y="257220"/>
            <a:ext cx="10068024" cy="1036630"/>
          </a:xfrm>
          <a:noFill/>
        </p:spPr>
        <p:txBody>
          <a:bodyPr wrap="square" rtlCol="0">
            <a:spAutoFit/>
          </a:bodyPr>
          <a:lstStyle/>
          <a:p>
            <a:r>
              <a:rPr lang="en-US" sz="4000" b="1"/>
              <a:t>How Do I Select a D&amp;I Framework? </a:t>
            </a:r>
            <a:br>
              <a:rPr lang="en-US" sz="4000" b="1"/>
            </a:br>
            <a:r>
              <a:rPr lang="en-US" sz="2800" i="1"/>
              <a:t>(Amid substantial jargon and proliferation)</a:t>
            </a:r>
            <a:endParaRPr lang="en-US" sz="4000" i="1"/>
          </a:p>
        </p:txBody>
      </p:sp>
      <p:sp>
        <p:nvSpPr>
          <p:cNvPr id="2" name="Rectangle 1"/>
          <p:cNvSpPr/>
          <p:nvPr/>
        </p:nvSpPr>
        <p:spPr>
          <a:xfrm>
            <a:off x="317500" y="6334780"/>
            <a:ext cx="8586536" cy="523220"/>
          </a:xfrm>
          <a:prstGeom prst="rect">
            <a:avLst/>
          </a:prstGeom>
        </p:spPr>
        <p:txBody>
          <a:bodyPr wrap="square">
            <a:spAutoFit/>
          </a:bodyPr>
          <a:lstStyle/>
          <a:p>
            <a:r>
              <a:rPr lang="en-US" sz="1400" kern="0">
                <a:solidFill>
                  <a:schemeClr val="bg2">
                    <a:lumMod val="50000"/>
                  </a:schemeClr>
                </a:solidFill>
                <a:ea typeface="Calibri" panose="020F0502020204030204" pitchFamily="34" charset="0"/>
                <a:cs typeface="Arial" panose="020B0604020202020204" pitchFamily="34" charset="0"/>
              </a:rPr>
              <a:t>Tabak RG, et al. Bridging research and practice. Am J </a:t>
            </a:r>
            <a:r>
              <a:rPr lang="en-US" sz="1400" kern="0" err="1">
                <a:solidFill>
                  <a:schemeClr val="bg2">
                    <a:lumMod val="50000"/>
                  </a:schemeClr>
                </a:solidFill>
                <a:ea typeface="Calibri" panose="020F0502020204030204" pitchFamily="34" charset="0"/>
                <a:cs typeface="Arial" panose="020B0604020202020204" pitchFamily="34" charset="0"/>
              </a:rPr>
              <a:t>Prev</a:t>
            </a:r>
            <a:r>
              <a:rPr lang="en-US" sz="1400" kern="0">
                <a:solidFill>
                  <a:schemeClr val="bg2">
                    <a:lumMod val="50000"/>
                  </a:schemeClr>
                </a:solidFill>
                <a:ea typeface="Calibri" panose="020F0502020204030204" pitchFamily="34" charset="0"/>
                <a:cs typeface="Arial" panose="020B0604020202020204" pitchFamily="34" charset="0"/>
              </a:rPr>
              <a:t> Med. Sep 2012;43(3):337-350</a:t>
            </a:r>
          </a:p>
          <a:p>
            <a:r>
              <a:rPr lang="en-US" sz="1400" kern="0" err="1">
                <a:solidFill>
                  <a:schemeClr val="bg2">
                    <a:lumMod val="50000"/>
                  </a:schemeClr>
                </a:solidFill>
                <a:ea typeface="Calibri" panose="020F0502020204030204" pitchFamily="34" charset="0"/>
                <a:cs typeface="Arial" panose="020B0604020202020204" pitchFamily="34" charset="0"/>
              </a:rPr>
              <a:t>Strifler</a:t>
            </a:r>
            <a:r>
              <a:rPr lang="en-US" sz="1400" kern="0">
                <a:solidFill>
                  <a:schemeClr val="bg2">
                    <a:lumMod val="50000"/>
                  </a:schemeClr>
                </a:solidFill>
                <a:ea typeface="Calibri" panose="020F0502020204030204" pitchFamily="34" charset="0"/>
                <a:cs typeface="Arial" panose="020B0604020202020204" pitchFamily="34" charset="0"/>
              </a:rPr>
              <a:t> et al. Scoping review on D&amp;I TMFs. J </a:t>
            </a:r>
            <a:r>
              <a:rPr lang="en-US" sz="1400" kern="0" err="1">
                <a:solidFill>
                  <a:schemeClr val="bg2">
                    <a:lumMod val="50000"/>
                  </a:schemeClr>
                </a:solidFill>
                <a:ea typeface="Calibri" panose="020F0502020204030204" pitchFamily="34" charset="0"/>
                <a:cs typeface="Arial" panose="020B0604020202020204" pitchFamily="34" charset="0"/>
              </a:rPr>
              <a:t>Clin</a:t>
            </a:r>
            <a:r>
              <a:rPr lang="en-US" sz="1400" kern="0">
                <a:solidFill>
                  <a:schemeClr val="bg2">
                    <a:lumMod val="50000"/>
                  </a:schemeClr>
                </a:solidFill>
                <a:ea typeface="Calibri" panose="020F0502020204030204" pitchFamily="34" charset="0"/>
                <a:cs typeface="Arial" panose="020B0604020202020204" pitchFamily="34" charset="0"/>
              </a:rPr>
              <a:t> Epidemiol. 2018;100:92–102.</a:t>
            </a:r>
          </a:p>
        </p:txBody>
      </p:sp>
      <p:sp>
        <p:nvSpPr>
          <p:cNvPr id="3" name="Rectangle 2">
            <a:extLst>
              <a:ext uri="{FF2B5EF4-FFF2-40B4-BE49-F238E27FC236}">
                <a16:creationId xmlns:a16="http://schemas.microsoft.com/office/drawing/2014/main" id="{569C65B1-8687-C6B3-A5AA-8A0DAACA0D99}"/>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Frameworks</a:t>
            </a:r>
          </a:p>
        </p:txBody>
      </p:sp>
      <p:sp>
        <p:nvSpPr>
          <p:cNvPr id="4" name="TextBox 3">
            <a:extLst>
              <a:ext uri="{FF2B5EF4-FFF2-40B4-BE49-F238E27FC236}">
                <a16:creationId xmlns:a16="http://schemas.microsoft.com/office/drawing/2014/main" id="{58D13508-5F5B-BA5A-8801-A6C8CEAF7B1C}"/>
              </a:ext>
            </a:extLst>
          </p:cNvPr>
          <p:cNvSpPr txBox="1"/>
          <p:nvPr/>
        </p:nvSpPr>
        <p:spPr>
          <a:xfrm>
            <a:off x="936307" y="1524000"/>
            <a:ext cx="10351803" cy="4708981"/>
          </a:xfrm>
          <a:prstGeom prst="rect">
            <a:avLst/>
          </a:prstGeom>
          <a:noFill/>
        </p:spPr>
        <p:txBody>
          <a:bodyPr wrap="square" lIns="91440" tIns="45720" rIns="91440" bIns="45720" rtlCol="0" anchor="t">
            <a:spAutoFit/>
          </a:bodyPr>
          <a:lstStyle/>
          <a:p>
            <a:r>
              <a:rPr lang="en-US" sz="2000" b="1"/>
              <a:t>Over 150 frameworks!  </a:t>
            </a:r>
            <a:r>
              <a:rPr lang="en-US" sz="2000"/>
              <a:t>          Good news is that there are many commonalities</a:t>
            </a:r>
          </a:p>
          <a:p>
            <a:endParaRPr lang="en-US" sz="2000"/>
          </a:p>
          <a:p>
            <a:r>
              <a:rPr lang="en-US" sz="2000" b="1"/>
              <a:t>Context is central:</a:t>
            </a:r>
          </a:p>
          <a:p>
            <a:r>
              <a:rPr lang="en-US" sz="2000"/>
              <a:t>Implementation unfolds in real‑world settings – maintaining a strong focus on external validity</a:t>
            </a:r>
          </a:p>
          <a:p>
            <a:endParaRPr lang="en-US" sz="2000"/>
          </a:p>
          <a:p>
            <a:r>
              <a:rPr lang="en-US" sz="2000" b="1"/>
              <a:t>Start with partners:</a:t>
            </a:r>
          </a:p>
          <a:p>
            <a:r>
              <a:rPr lang="en-US" sz="2000"/>
              <a:t>Engage at multiple levels; select a TMF that reflects their values, priorities, and perspectives</a:t>
            </a:r>
          </a:p>
          <a:p>
            <a:endParaRPr lang="en-US" sz="2000"/>
          </a:p>
          <a:p>
            <a:r>
              <a:rPr lang="en-US" sz="2000" b="1"/>
              <a:t>Specify key constructs and processes:</a:t>
            </a:r>
          </a:p>
          <a:p>
            <a:r>
              <a:rPr lang="en-US" sz="2000"/>
              <a:t>Focus on how implementation strategies are expected to produce effective outcomes</a:t>
            </a:r>
          </a:p>
          <a:p>
            <a:endParaRPr lang="en-US" sz="2000"/>
          </a:p>
          <a:p>
            <a:endParaRPr lang="en-US" sz="2000"/>
          </a:p>
          <a:p>
            <a:r>
              <a:rPr lang="en-US" sz="2000" b="1"/>
              <a:t>BOTTOM LINE:</a:t>
            </a:r>
          </a:p>
          <a:p>
            <a:r>
              <a:rPr lang="en-US" sz="2000"/>
              <a:t>Framework choice should be driven by purpose, context, and use </a:t>
            </a:r>
          </a:p>
        </p:txBody>
      </p:sp>
    </p:spTree>
    <p:extLst>
      <p:ext uri="{BB962C8B-B14F-4D97-AF65-F5344CB8AC3E}">
        <p14:creationId xmlns:p14="http://schemas.microsoft.com/office/powerpoint/2010/main" val="1792306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99813" y="521713"/>
            <a:ext cx="11222563" cy="778567"/>
          </a:xfrm>
        </p:spPr>
        <p:txBody>
          <a:bodyPr vert="horz" lIns="91440" tIns="45720" rIns="91440" bIns="45720" rtlCol="0" anchor="ctr">
            <a:noAutofit/>
          </a:bodyPr>
          <a:lstStyle/>
          <a:p>
            <a:r>
              <a:rPr lang="en-US" sz="4000" b="1"/>
              <a:t>Types of D&amp;I Frameworks: What is your purpose?</a:t>
            </a:r>
          </a:p>
        </p:txBody>
      </p:sp>
      <p:sp>
        <p:nvSpPr>
          <p:cNvPr id="2" name="TextBox 1">
            <a:extLst>
              <a:ext uri="{FF2B5EF4-FFF2-40B4-BE49-F238E27FC236}">
                <a16:creationId xmlns:a16="http://schemas.microsoft.com/office/drawing/2014/main" id="{B712C5B5-7FF9-2835-59E3-7B6C7E7240AF}"/>
              </a:ext>
            </a:extLst>
          </p:cNvPr>
          <p:cNvSpPr txBox="1"/>
          <p:nvPr/>
        </p:nvSpPr>
        <p:spPr>
          <a:xfrm>
            <a:off x="317500" y="6550223"/>
            <a:ext cx="10216055" cy="307777"/>
          </a:xfrm>
          <a:prstGeom prst="rect">
            <a:avLst/>
          </a:prstGeom>
          <a:noFill/>
        </p:spPr>
        <p:txBody>
          <a:bodyPr wrap="square" rtlCol="0">
            <a:spAutoFit/>
          </a:bodyPr>
          <a:lstStyle/>
          <a:p>
            <a:r>
              <a:rPr lang="en-US" sz="1400">
                <a:solidFill>
                  <a:schemeClr val="bg2">
                    <a:lumMod val="50000"/>
                  </a:schemeClr>
                </a:solidFill>
              </a:rPr>
              <a:t>Nilsen, P. Implementation Science: Theory and application. Routledge: London, 2024 </a:t>
            </a:r>
          </a:p>
        </p:txBody>
      </p:sp>
      <p:sp>
        <p:nvSpPr>
          <p:cNvPr id="3" name="Rectangle 2">
            <a:extLst>
              <a:ext uri="{FF2B5EF4-FFF2-40B4-BE49-F238E27FC236}">
                <a16:creationId xmlns:a16="http://schemas.microsoft.com/office/drawing/2014/main" id="{E1C375BD-2145-6F5F-BEBC-C938C36E1EA3}"/>
              </a:ext>
            </a:extLst>
          </p:cNvPr>
          <p:cNvSpPr/>
          <p:nvPr/>
        </p:nvSpPr>
        <p:spPr>
          <a:xfrm>
            <a:off x="0" y="0"/>
            <a:ext cx="317500" cy="6858000"/>
          </a:xfrm>
          <a:prstGeom prst="rect">
            <a:avLst/>
          </a:prstGeom>
          <a:gradFill>
            <a:gsLst>
              <a:gs pos="0">
                <a:srgbClr val="90AAC2"/>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r"/>
            <a:r>
              <a:rPr lang="en-US">
                <a:solidFill>
                  <a:schemeClr val="bg2">
                    <a:lumMod val="50000"/>
                  </a:schemeClr>
                </a:solidFill>
              </a:rPr>
              <a:t>Frameworks</a:t>
            </a:r>
          </a:p>
        </p:txBody>
      </p:sp>
      <p:graphicFrame>
        <p:nvGraphicFramePr>
          <p:cNvPr id="4" name="Table 3">
            <a:extLst>
              <a:ext uri="{FF2B5EF4-FFF2-40B4-BE49-F238E27FC236}">
                <a16:creationId xmlns:a16="http://schemas.microsoft.com/office/drawing/2014/main" id="{7D75B7B3-CDC3-282D-D353-738D87CF203F}"/>
              </a:ext>
            </a:extLst>
          </p:cNvPr>
          <p:cNvGraphicFramePr>
            <a:graphicFrameLocks noGrp="1"/>
          </p:cNvGraphicFramePr>
          <p:nvPr>
            <p:extLst>
              <p:ext uri="{D42A27DB-BD31-4B8C-83A1-F6EECF244321}">
                <p14:modId xmlns:p14="http://schemas.microsoft.com/office/powerpoint/2010/main" val="2586671576"/>
              </p:ext>
            </p:extLst>
          </p:nvPr>
        </p:nvGraphicFramePr>
        <p:xfrm>
          <a:off x="757727" y="1688123"/>
          <a:ext cx="10906736" cy="3869597"/>
        </p:xfrm>
        <a:graphic>
          <a:graphicData uri="http://schemas.openxmlformats.org/drawingml/2006/table">
            <a:tbl>
              <a:tblPr firstRow="1" bandRow="1">
                <a:tableStyleId>{3B4B98B0-60AC-42C2-AFA5-B58CD77FA1E5}</a:tableStyleId>
              </a:tblPr>
              <a:tblGrid>
                <a:gridCol w="5524167">
                  <a:extLst>
                    <a:ext uri="{9D8B030D-6E8A-4147-A177-3AD203B41FA5}">
                      <a16:colId xmlns:a16="http://schemas.microsoft.com/office/drawing/2014/main" val="2981749640"/>
                    </a:ext>
                  </a:extLst>
                </a:gridCol>
                <a:gridCol w="5382569">
                  <a:extLst>
                    <a:ext uri="{9D8B030D-6E8A-4147-A177-3AD203B41FA5}">
                      <a16:colId xmlns:a16="http://schemas.microsoft.com/office/drawing/2014/main" val="780906774"/>
                    </a:ext>
                  </a:extLst>
                </a:gridCol>
              </a:tblGrid>
              <a:tr h="3869597">
                <a:tc>
                  <a:txBody>
                    <a:bodyPr/>
                    <a:lstStyle/>
                    <a:p>
                      <a:pPr marL="0" indent="0" algn="l" defTabSz="914400" rtl="0" eaLnBrk="1" latinLnBrk="0" hangingPunct="1">
                        <a:spcBef>
                          <a:spcPts val="0"/>
                        </a:spcBef>
                        <a:buClr>
                          <a:srgbClr val="0070C0"/>
                        </a:buClr>
                        <a:buNone/>
                      </a:pPr>
                      <a:r>
                        <a:rPr lang="en-US" sz="2400" b="1" kern="1200">
                          <a:solidFill>
                            <a:schemeClr val="tx1"/>
                          </a:solidFill>
                        </a:rPr>
                        <a:t>Explanatory or Determinant</a:t>
                      </a:r>
                    </a:p>
                    <a:p>
                      <a:pPr marL="0" indent="0" algn="l" defTabSz="914400" rtl="0" eaLnBrk="1" latinLnBrk="0" hangingPunct="1">
                        <a:spcBef>
                          <a:spcPts val="0"/>
                        </a:spcBef>
                        <a:buClr>
                          <a:srgbClr val="0070C0"/>
                        </a:buClr>
                        <a:buNone/>
                      </a:pPr>
                      <a:endParaRPr lang="en-US" sz="2400" b="1" kern="1200">
                        <a:solidFill>
                          <a:schemeClr val="tx1"/>
                        </a:solidFill>
                      </a:endParaRPr>
                    </a:p>
                    <a:p>
                      <a:pPr marL="175895" lvl="3" indent="-175895" algn="l" defTabSz="914400" rtl="0" eaLnBrk="1" latinLnBrk="0" hangingPunct="1">
                        <a:spcBef>
                          <a:spcPts val="0"/>
                        </a:spcBef>
                        <a:buClrTx/>
                        <a:buFont typeface="Arial" panose="020B0604020202020204" pitchFamily="34" charset="0"/>
                        <a:buChar char="•"/>
                      </a:pPr>
                      <a:r>
                        <a:rPr lang="en-US" sz="2000" b="0" kern="1200">
                          <a:solidFill>
                            <a:schemeClr val="tx1"/>
                          </a:solidFill>
                        </a:rPr>
                        <a:t>Consolidated Framework for Implementation Research (CFIR)</a:t>
                      </a:r>
                    </a:p>
                    <a:p>
                      <a:pPr marL="175895" lvl="3" indent="-175895" algn="l" defTabSz="914400" rtl="0" eaLnBrk="1" latinLnBrk="0" hangingPunct="1">
                        <a:spcBef>
                          <a:spcPts val="0"/>
                        </a:spcBef>
                        <a:buClrTx/>
                        <a:buFont typeface="Arial" panose="020B0604020202020204" pitchFamily="34" charset="0"/>
                        <a:buChar char="•"/>
                      </a:pPr>
                      <a:r>
                        <a:rPr lang="en-US" sz="2000" b="0" kern="1200">
                          <a:solidFill>
                            <a:schemeClr val="tx1"/>
                          </a:solidFill>
                        </a:rPr>
                        <a:t>Theoretical Domains Framework (TDF)</a:t>
                      </a:r>
                    </a:p>
                    <a:p>
                      <a:pPr marL="175895" lvl="3" indent="-175895" algn="l" defTabSz="914400" rtl="0" eaLnBrk="1" latinLnBrk="0" hangingPunct="1">
                        <a:spcBef>
                          <a:spcPts val="0"/>
                        </a:spcBef>
                        <a:buClrTx/>
                        <a:buFont typeface="Arial" panose="020B0604020202020204" pitchFamily="34" charset="0"/>
                        <a:buChar char="•"/>
                      </a:pPr>
                      <a:r>
                        <a:rPr lang="en-US" sz="2000" b="0" kern="1200">
                          <a:solidFill>
                            <a:schemeClr val="tx1"/>
                          </a:solidFill>
                        </a:rPr>
                        <a:t>Greenhalgh Implementation Processes </a:t>
                      </a:r>
                    </a:p>
                    <a:p>
                      <a:pPr marL="175895" lvl="3" indent="0" algn="l" defTabSz="914400" rtl="0" eaLnBrk="1" latinLnBrk="0" hangingPunct="1">
                        <a:spcBef>
                          <a:spcPts val="0"/>
                        </a:spcBef>
                        <a:buClrTx/>
                        <a:buFont typeface="Arial" panose="020B0604020202020204" pitchFamily="34" charset="0"/>
                        <a:buNone/>
                      </a:pPr>
                      <a:r>
                        <a:rPr lang="en-US" sz="2000" b="0" kern="1200">
                          <a:solidFill>
                            <a:schemeClr val="tx1"/>
                          </a:solidFill>
                        </a:rPr>
                        <a:t>Model</a:t>
                      </a:r>
                    </a:p>
                    <a:p>
                      <a:pPr marL="175895" lvl="3" indent="-175895" algn="l" defTabSz="914400" rtl="0" eaLnBrk="1" latinLnBrk="0" hangingPunct="1">
                        <a:spcBef>
                          <a:spcPts val="0"/>
                        </a:spcBef>
                        <a:buClrTx/>
                        <a:buFont typeface="Arial" panose="020B0604020202020204" pitchFamily="34" charset="0"/>
                        <a:buChar char="•"/>
                      </a:pPr>
                      <a:r>
                        <a:rPr lang="en-US" sz="2000" b="0" kern="1200">
                          <a:solidFill>
                            <a:schemeClr val="tx1"/>
                          </a:solidFill>
                        </a:rPr>
                        <a:t>Process Normalization Theory</a:t>
                      </a:r>
                      <a:endParaRPr lang="en-US" sz="2000" b="0" kern="1200">
                        <a:solidFill>
                          <a:schemeClr val="tx1"/>
                        </a:solidFill>
                        <a:latin typeface="+mn-lt"/>
                        <a:ea typeface="+mn-ea"/>
                        <a:cs typeface="+mn-cs"/>
                      </a:endParaRPr>
                    </a:p>
                  </a:txBody>
                  <a:tcPr anchor="ctr"/>
                </a:tc>
                <a:tc>
                  <a:txBody>
                    <a:bodyPr/>
                    <a:lstStyle/>
                    <a:p>
                      <a:r>
                        <a:rPr lang="en-US" sz="2400">
                          <a:solidFill>
                            <a:schemeClr val="tx1"/>
                          </a:solidFill>
                        </a:rPr>
                        <a:t>Process/Evaluation</a:t>
                      </a:r>
                    </a:p>
                    <a:p>
                      <a:endParaRPr lang="en-US" sz="2400">
                        <a:solidFill>
                          <a:schemeClr val="tx1"/>
                        </a:solidFill>
                      </a:endParaRPr>
                    </a:p>
                    <a:p>
                      <a:pPr marL="285750" indent="-285750">
                        <a:buFont typeface="Arial" panose="020B0604020202020204" pitchFamily="34" charset="0"/>
                        <a:buChar char="•"/>
                      </a:pPr>
                      <a:r>
                        <a:rPr lang="en-US" sz="2000" b="0">
                          <a:solidFill>
                            <a:schemeClr val="tx1"/>
                          </a:solidFill>
                        </a:rPr>
                        <a:t>Reach, Effectiveness, Adoption, Implementation, Maintenance (RE-AIM)</a:t>
                      </a:r>
                    </a:p>
                    <a:p>
                      <a:pPr marL="285750" indent="-285750">
                        <a:buFont typeface="Arial" panose="020B0604020202020204" pitchFamily="34" charset="0"/>
                        <a:buChar char="•"/>
                      </a:pPr>
                      <a:r>
                        <a:rPr lang="en-US" sz="2000" b="0">
                          <a:solidFill>
                            <a:schemeClr val="tx1"/>
                          </a:solidFill>
                        </a:rPr>
                        <a:t>Evidence-based Quality Improvement</a:t>
                      </a:r>
                    </a:p>
                    <a:p>
                      <a:pPr marL="285750" indent="-285750">
                        <a:buFont typeface="Arial" panose="020B0604020202020204" pitchFamily="34" charset="0"/>
                        <a:buChar char="•"/>
                      </a:pPr>
                      <a:r>
                        <a:rPr lang="en-US" sz="2000" b="0">
                          <a:solidFill>
                            <a:schemeClr val="tx1"/>
                          </a:solidFill>
                        </a:rPr>
                        <a:t>Replicating Effective Programs (REP/Enhanced REP)</a:t>
                      </a:r>
                    </a:p>
                    <a:p>
                      <a:pPr marL="285750" indent="-285750">
                        <a:buFont typeface="Arial" panose="020B0604020202020204" pitchFamily="34" charset="0"/>
                        <a:buChar char="•"/>
                      </a:pPr>
                      <a:r>
                        <a:rPr lang="en-US" sz="2000" b="0">
                          <a:solidFill>
                            <a:schemeClr val="tx1"/>
                          </a:solidFill>
                        </a:rPr>
                        <a:t>Getting to Outcomes</a:t>
                      </a:r>
                    </a:p>
                  </a:txBody>
                  <a:tcPr anchor="ctr"/>
                </a:tc>
                <a:extLst>
                  <a:ext uri="{0D108BD9-81ED-4DB2-BD59-A6C34878D82A}">
                    <a16:rowId xmlns:a16="http://schemas.microsoft.com/office/drawing/2014/main" val="3714456850"/>
                  </a:ext>
                </a:extLst>
              </a:tr>
            </a:tbl>
          </a:graphicData>
        </a:graphic>
      </p:graphicFrame>
    </p:spTree>
    <p:extLst>
      <p:ext uri="{BB962C8B-B14F-4D97-AF65-F5344CB8AC3E}">
        <p14:creationId xmlns:p14="http://schemas.microsoft.com/office/powerpoint/2010/main" val="374878412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3BDF0-6FDE-2243-A476-2AE293650D72}"/>
              </a:ext>
            </a:extLst>
          </p:cNvPr>
          <p:cNvSpPr txBox="1"/>
          <p:nvPr/>
        </p:nvSpPr>
        <p:spPr>
          <a:xfrm>
            <a:off x="2162287" y="4528926"/>
            <a:ext cx="9144000" cy="338554"/>
          </a:xfrm>
          <a:prstGeom prst="rect">
            <a:avLst/>
          </a:prstGeom>
          <a:noFill/>
        </p:spPr>
        <p:txBody>
          <a:bodyPr wrap="square" rtlCol="0">
            <a:spAutoFit/>
          </a:bodyPr>
          <a:lstStyle/>
          <a:p>
            <a:pPr algn="r"/>
            <a:r>
              <a:rPr lang="en-US" sz="1600">
                <a:solidFill>
                  <a:schemeClr val="bg2">
                    <a:lumMod val="50000"/>
                  </a:schemeClr>
                </a:solidFill>
              </a:rPr>
              <a:t>Various attributions. My favorite is Walter Mischel.</a:t>
            </a:r>
          </a:p>
        </p:txBody>
      </p:sp>
      <p:sp>
        <p:nvSpPr>
          <p:cNvPr id="3" name="TextBox 2">
            <a:extLst>
              <a:ext uri="{FF2B5EF4-FFF2-40B4-BE49-F238E27FC236}">
                <a16:creationId xmlns:a16="http://schemas.microsoft.com/office/drawing/2014/main" id="{19366269-CA66-DDB8-9A44-A939CD58D84F}"/>
              </a:ext>
            </a:extLst>
          </p:cNvPr>
          <p:cNvSpPr txBox="1"/>
          <p:nvPr/>
        </p:nvSpPr>
        <p:spPr>
          <a:xfrm>
            <a:off x="3679115" y="3574819"/>
            <a:ext cx="7627172" cy="954107"/>
          </a:xfrm>
          <a:prstGeom prst="rect">
            <a:avLst/>
          </a:prstGeom>
          <a:noFill/>
        </p:spPr>
        <p:txBody>
          <a:bodyPr wrap="square" rtlCol="0">
            <a:spAutoFit/>
          </a:bodyPr>
          <a:lstStyle/>
          <a:p>
            <a:pPr algn="r"/>
            <a:r>
              <a:rPr lang="en-US" sz="2800"/>
              <a:t>“Theories are like toothbrushes. Everyone has one and no one wants to use anyone else’s”</a:t>
            </a:r>
          </a:p>
        </p:txBody>
      </p:sp>
    </p:spTree>
    <p:extLst>
      <p:ext uri="{BB962C8B-B14F-4D97-AF65-F5344CB8AC3E}">
        <p14:creationId xmlns:p14="http://schemas.microsoft.com/office/powerpoint/2010/main" val="3323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526" y="-3076"/>
            <a:ext cx="12103473" cy="6497675"/>
          </a:xfrm>
          <a:prstGeom prst="rect">
            <a:avLst/>
          </a:prstGeom>
          <a:blipFill>
            <a:blip r:embed="rId3" cstate="print"/>
            <a:stretch>
              <a:fillRect/>
            </a:stretch>
          </a:blipFill>
        </p:spPr>
        <p:txBody>
          <a:bodyPr wrap="square" lIns="0" tIns="0" rIns="0" bIns="0" rtlCol="0"/>
          <a:lstStyle/>
          <a:p>
            <a:endParaRPr sz="1350"/>
          </a:p>
        </p:txBody>
      </p:sp>
      <p:sp>
        <p:nvSpPr>
          <p:cNvPr id="3" name="object 3"/>
          <p:cNvSpPr txBox="1"/>
          <p:nvPr/>
        </p:nvSpPr>
        <p:spPr>
          <a:xfrm>
            <a:off x="557048" y="6106510"/>
            <a:ext cx="11445766" cy="961000"/>
          </a:xfrm>
          <a:prstGeom prst="rect">
            <a:avLst/>
          </a:prstGeom>
        </p:spPr>
        <p:txBody>
          <a:bodyPr vert="horz" wrap="square" lIns="0" tIns="11906" rIns="0" bIns="0" rtlCol="0" anchor="t">
            <a:spAutoFit/>
          </a:bodyPr>
          <a:lstStyle/>
          <a:p>
            <a:pPr marL="9525">
              <a:spcBef>
                <a:spcPts val="94"/>
              </a:spcBef>
            </a:pPr>
            <a:r>
              <a:rPr sz="1400" spc="4">
                <a:solidFill>
                  <a:schemeClr val="bg2">
                    <a:lumMod val="50000"/>
                  </a:schemeClr>
                </a:solidFill>
                <a:cs typeface="Arial"/>
              </a:rPr>
              <a:t>Fillable </a:t>
            </a:r>
            <a:r>
              <a:rPr sz="1400" spc="26">
                <a:solidFill>
                  <a:schemeClr val="bg2">
                    <a:lumMod val="50000"/>
                  </a:schemeClr>
                </a:solidFill>
                <a:cs typeface="Arial"/>
              </a:rPr>
              <a:t>PDF </a:t>
            </a:r>
            <a:r>
              <a:rPr sz="1400" spc="8">
                <a:solidFill>
                  <a:schemeClr val="bg2">
                    <a:lumMod val="50000"/>
                  </a:schemeClr>
                </a:solidFill>
                <a:cs typeface="Arial"/>
              </a:rPr>
              <a:t>Logic </a:t>
            </a:r>
            <a:r>
              <a:rPr sz="1400" spc="11">
                <a:solidFill>
                  <a:schemeClr val="bg2">
                    <a:lumMod val="50000"/>
                  </a:schemeClr>
                </a:solidFill>
                <a:cs typeface="Arial"/>
              </a:rPr>
              <a:t>Model </a:t>
            </a:r>
            <a:r>
              <a:rPr sz="1400" spc="8">
                <a:solidFill>
                  <a:schemeClr val="bg2">
                    <a:lumMod val="50000"/>
                  </a:schemeClr>
                </a:solidFill>
                <a:cs typeface="Arial"/>
              </a:rPr>
              <a:t>used </a:t>
            </a:r>
            <a:r>
              <a:rPr sz="1400" spc="-15">
                <a:solidFill>
                  <a:schemeClr val="bg2">
                    <a:lumMod val="50000"/>
                  </a:schemeClr>
                </a:solidFill>
                <a:cs typeface="Arial"/>
              </a:rPr>
              <a:t>in</a:t>
            </a:r>
            <a:r>
              <a:rPr sz="1400" spc="131">
                <a:solidFill>
                  <a:schemeClr val="bg2">
                    <a:lumMod val="50000"/>
                  </a:schemeClr>
                </a:solidFill>
                <a:cs typeface="Arial"/>
              </a:rPr>
              <a:t> </a:t>
            </a:r>
            <a:r>
              <a:rPr lang="en-US" sz="1400" spc="15">
                <a:solidFill>
                  <a:schemeClr val="bg2">
                    <a:lumMod val="50000"/>
                  </a:schemeClr>
                </a:solidFill>
                <a:cs typeface="Arial"/>
              </a:rPr>
              <a:t>https://dissemination-</a:t>
            </a:r>
            <a:r>
              <a:rPr lang="en-US" sz="1400" spc="15" err="1">
                <a:solidFill>
                  <a:schemeClr val="bg2">
                    <a:lumMod val="50000"/>
                  </a:schemeClr>
                </a:solidFill>
                <a:cs typeface="Arial"/>
              </a:rPr>
              <a:t>implementation.org</a:t>
            </a:r>
            <a:r>
              <a:rPr lang="en-US" sz="1400" spc="15">
                <a:solidFill>
                  <a:schemeClr val="bg2">
                    <a:lumMod val="50000"/>
                  </a:schemeClr>
                </a:solidFill>
                <a:cs typeface="Arial"/>
              </a:rPr>
              <a:t>/tool/plan            See Rabin, BA et al</a:t>
            </a:r>
            <a:r>
              <a:rPr lang="en-US"/>
              <a:t> </a:t>
            </a:r>
            <a:r>
              <a:rPr lang="en-US" sz="1400" err="1">
                <a:solidFill>
                  <a:schemeClr val="bg2">
                    <a:lumMod val="50000"/>
                  </a:schemeClr>
                </a:solidFill>
              </a:rPr>
              <a:t>doi</a:t>
            </a:r>
            <a:r>
              <a:rPr lang="en-US" sz="1400">
                <a:solidFill>
                  <a:schemeClr val="bg2">
                    <a:lumMod val="50000"/>
                  </a:schemeClr>
                </a:solidFill>
              </a:rPr>
              <a:t>: 10.1017/cts.2025.10128.  </a:t>
            </a:r>
            <a:endParaRPr lang="en-US" sz="1400" spc="15">
              <a:solidFill>
                <a:schemeClr val="bg2">
                  <a:lumMod val="50000"/>
                </a:schemeClr>
              </a:solidFill>
              <a:cs typeface="Arial"/>
            </a:endParaRPr>
          </a:p>
          <a:p>
            <a:pPr marL="9525">
              <a:spcBef>
                <a:spcPts val="94"/>
              </a:spcBef>
            </a:pPr>
            <a:r>
              <a:rPr lang="en-US" sz="1400">
                <a:solidFill>
                  <a:schemeClr val="bg2">
                    <a:lumMod val="50000"/>
                  </a:schemeClr>
                </a:solidFill>
              </a:rPr>
              <a:t>Smith, J. D., Li, D. H., &amp; Rafferty, M. R. (2020). The Implementation Research Logic Model. </a:t>
            </a:r>
            <a:r>
              <a:rPr lang="en-US" sz="1400" i="1">
                <a:solidFill>
                  <a:schemeClr val="bg2">
                    <a:lumMod val="50000"/>
                  </a:schemeClr>
                </a:solidFill>
              </a:rPr>
              <a:t>Implementation Science</a:t>
            </a:r>
            <a:r>
              <a:rPr lang="en-US" sz="1400">
                <a:solidFill>
                  <a:schemeClr val="bg2">
                    <a:lumMod val="50000"/>
                  </a:schemeClr>
                </a:solidFill>
              </a:rPr>
              <a:t>,</a:t>
            </a:r>
            <a:r>
              <a:rPr lang="en-US" sz="1400" i="1">
                <a:solidFill>
                  <a:schemeClr val="bg2">
                    <a:lumMod val="50000"/>
                  </a:schemeClr>
                </a:solidFill>
              </a:rPr>
              <a:t> 15</a:t>
            </a:r>
            <a:r>
              <a:rPr lang="en-US" sz="1400">
                <a:solidFill>
                  <a:schemeClr val="bg2">
                    <a:lumMod val="50000"/>
                  </a:schemeClr>
                </a:solidFill>
              </a:rPr>
              <a:t>(1), 84. https://</a:t>
            </a:r>
            <a:r>
              <a:rPr lang="en-US" sz="1400" err="1">
                <a:solidFill>
                  <a:schemeClr val="bg2">
                    <a:lumMod val="50000"/>
                  </a:schemeClr>
                </a:solidFill>
              </a:rPr>
              <a:t>doi.org</a:t>
            </a:r>
            <a:r>
              <a:rPr lang="en-US" sz="1400">
                <a:solidFill>
                  <a:schemeClr val="bg2">
                    <a:lumMod val="50000"/>
                  </a:schemeClr>
                </a:solidFill>
              </a:rPr>
              <a:t>/10.1186/s13012-020-01041-8 </a:t>
            </a:r>
          </a:p>
          <a:p>
            <a:pPr marL="9525">
              <a:spcBef>
                <a:spcPts val="94"/>
              </a:spcBef>
            </a:pPr>
            <a:r>
              <a:rPr lang="en-US" sz="1400" spc="15">
                <a:solidFill>
                  <a:schemeClr val="bg2">
                    <a:lumMod val="50000"/>
                  </a:schemeClr>
                </a:solidFill>
                <a:cs typeface="Arial"/>
              </a:rPr>
              <a:t>            </a:t>
            </a:r>
          </a:p>
        </p:txBody>
      </p:sp>
      <p:sp>
        <p:nvSpPr>
          <p:cNvPr id="4" name="Rectangle 3">
            <a:extLst>
              <a:ext uri="{FF2B5EF4-FFF2-40B4-BE49-F238E27FC236}">
                <a16:creationId xmlns:a16="http://schemas.microsoft.com/office/drawing/2014/main" id="{F60DFE4B-43B0-5B3F-581F-8AD2170E35CF}"/>
              </a:ext>
            </a:extLst>
          </p:cNvPr>
          <p:cNvSpPr/>
          <p:nvPr/>
        </p:nvSpPr>
        <p:spPr>
          <a:xfrm>
            <a:off x="159881" y="88900"/>
            <a:ext cx="11943594" cy="546100"/>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Arial" panose="020B0604020202020204" pitchFamily="34" charset="0"/>
                <a:cs typeface="Arial" panose="020B0604020202020204" pitchFamily="34" charset="0"/>
              </a:rPr>
              <a:t>Example Implementation Science Logic Model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2383</TotalTime>
  <Words>5676</Words>
  <Application>Microsoft Macintosh PowerPoint</Application>
  <PresentationFormat>Widescreen</PresentationFormat>
  <Paragraphs>684</Paragraphs>
  <Slides>57</Slides>
  <Notes>35</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57</vt:i4>
      </vt:variant>
    </vt:vector>
  </HeadingPairs>
  <TitlesOfParts>
    <vt:vector size="78" baseType="lpstr">
      <vt:lpstr>MS PGothic</vt:lpstr>
      <vt:lpstr>-apple-system</vt:lpstr>
      <vt:lpstr>Aptos</vt:lpstr>
      <vt:lpstr>Aptos Display</vt:lpstr>
      <vt:lpstr>Arial</vt:lpstr>
      <vt:lpstr>Arial Narrow</vt:lpstr>
      <vt:lpstr>Calibri</vt:lpstr>
      <vt:lpstr>Cambria</vt:lpstr>
      <vt:lpstr>Century Gothic</vt:lpstr>
      <vt:lpstr>Helvetica</vt:lpstr>
      <vt:lpstr>Helvetica Light</vt:lpstr>
      <vt:lpstr>Source Sans Pro</vt:lpstr>
      <vt:lpstr>Source Sans Pro Bold</vt:lpstr>
      <vt:lpstr>Source Sans Pro Bold Italics</vt:lpstr>
      <vt:lpstr>Source Sans Pro Italics</vt:lpstr>
      <vt:lpstr>Tahoma</vt:lpstr>
      <vt:lpstr>Times</vt:lpstr>
      <vt:lpstr>Times New Roman</vt:lpstr>
      <vt:lpstr>Wingdings</vt:lpstr>
      <vt:lpstr>Wingdings 2</vt:lpstr>
      <vt:lpstr>Office Theme</vt:lpstr>
      <vt:lpstr>Integrating Implementation Science and Pragmatic Methods into Behavioral Medicine</vt:lpstr>
      <vt:lpstr>PowerPoint Presentation</vt:lpstr>
      <vt:lpstr>Implementation Science:  Core Concepts, Frameworks, and Context</vt:lpstr>
      <vt:lpstr>Key Issues in Implementation Science  Toward effective, adaptable, and sustainable solutions</vt:lpstr>
      <vt:lpstr>The study of methods (strategies) to promote  the adoption and integration of evidence-based practices, interventions and policies into routine health care and  public health settings to improve population health</vt:lpstr>
      <vt:lpstr>How Do I Select a D&amp;I Framework?  (Amid substantial jargon and proliferation)</vt:lpstr>
      <vt:lpstr>Types of D&amp;I Frameworks: What is your purpose?</vt:lpstr>
      <vt:lpstr>PowerPoint Presentation</vt:lpstr>
      <vt:lpstr>PowerPoint Presentation</vt:lpstr>
      <vt:lpstr>PowerPoint Presentation</vt:lpstr>
      <vt:lpstr>Context, Fidelity, and Adaptation: From Theory to Reality</vt:lpstr>
      <vt:lpstr>Practical Robust Implementation and Sustainability Model (PRISM): which contains RE-AIM outcomes</vt:lpstr>
      <vt:lpstr>Adaptation is not the opposite or enemy of fidelity</vt:lpstr>
      <vt:lpstr>Design for FUNCTION – deliver through FORM</vt:lpstr>
      <vt:lpstr>PowerPoint Presentation</vt:lpstr>
      <vt:lpstr>Pragmatic Research: Bridging Evidence and Real‑World Impact</vt:lpstr>
      <vt:lpstr>Key Issues in Pragmatic Research Increasing the pace, relevance and real-world application of science</vt:lpstr>
      <vt:lpstr>A Big Tent of Terms (and ovals)</vt:lpstr>
      <vt:lpstr>PowerPoint Presentation</vt:lpstr>
      <vt:lpstr>PowerPoint Presentation</vt:lpstr>
      <vt:lpstr>PowerPoint Presentation</vt:lpstr>
      <vt:lpstr>PowerPoint Presentation</vt:lpstr>
      <vt:lpstr>How pragmatic is your study on these 9 dimensions?   Not all or none- what dimensions are more and less pragmatic</vt:lpstr>
      <vt:lpstr>Designing for Pragmatism: Tools, Assessments, and Costs</vt:lpstr>
      <vt:lpstr>The 5 R's Model to Assess and Enhance Pragmatism, Implementation Science, and Likelihood of Translation </vt:lpstr>
      <vt:lpstr>Costs (Resources Required), Adoption, and Maintenance</vt:lpstr>
      <vt:lpstr>Initial study of My Own Health Report ala 5 Rs Digital health risk appraisal and goal setting tool</vt:lpstr>
      <vt:lpstr>My Own Health Report a la 5 Rs (cont.)</vt:lpstr>
      <vt:lpstr>Patient-Reported Measures Of Psychosocial Issues And Health Behavior Should Be Added To Electronic Health Records</vt:lpstr>
      <vt:lpstr>Pragmatic Assessment</vt:lpstr>
      <vt:lpstr>Pragmatic Measures- ala Glasgow and Riley (2013)</vt:lpstr>
      <vt:lpstr>PowerPoint Presentation</vt:lpstr>
      <vt:lpstr>Applying Pragmatic Implementation Science Earlier – and Faster</vt:lpstr>
      <vt:lpstr>Applying Pragmatic IS approaches early and often</vt:lpstr>
      <vt:lpstr>Conventional Wisdom is WRONG about sequential study of efficacy, then effectiveness, then implementation</vt:lpstr>
      <vt:lpstr>PowerPoint Presentation</vt:lpstr>
      <vt:lpstr>Feasibly Including Pragmatic IS Approaches in Pilot or Early-Stage Research </vt:lpstr>
      <vt:lpstr>Where Things Go Wrong: Understanding Loss of Generalizable Impact</vt:lpstr>
      <vt:lpstr>PowerPoint Presentation</vt:lpstr>
      <vt:lpstr>PowerPoint Presentation</vt:lpstr>
      <vt:lpstr>PowerPoint Presentation</vt:lpstr>
      <vt:lpstr>Rapid, Iterative Learning ala  RE-AIM, PRISM, and iPRISM</vt:lpstr>
      <vt:lpstr>The Need for Speed: Moving Rapidly and Iteratively</vt:lpstr>
      <vt:lpstr>How do you use iterative RE-AIM?</vt:lpstr>
      <vt:lpstr>iPRISM Webtool- to rapidly assess and apply PRISM</vt:lpstr>
      <vt:lpstr>Thank You!  In summary, please consider:  Balancing Fidelity to Functions and Adaptation to Context   Thinking Broadly about Evidence  Applying Implementation Science Concepts and Methods Earlier  Using IS Tools to Make Your Research More Rapid, Relevant, and Generalizable</vt:lpstr>
      <vt:lpstr>PowerPoint Presentation</vt:lpstr>
      <vt:lpstr>Rapid, Rigorous, Patient-centered Program (R2P2)</vt:lpstr>
      <vt:lpstr>Summary</vt:lpstr>
      <vt:lpstr>Importance of Different and Multiple Types of Evidence</vt:lpstr>
      <vt:lpstr>R2P2 Specific Aims </vt:lpstr>
      <vt:lpstr>Key Role of Implementation Strategies in Pragmatic D&amp;I Science</vt:lpstr>
      <vt:lpstr>PowerPoint Presentation</vt:lpstr>
      <vt:lpstr>We over-emphasized fidelity – and under-emphasized engagement (my experience) </vt:lpstr>
      <vt:lpstr>PowerPoint Presentation</vt:lpstr>
      <vt:lpstr>Bottom Line: World According to Russ</vt:lpstr>
      <vt:lpstr>Different Perspectives: What is a Pragmatic Trial?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Glasgow, Russell</dc:creator>
  <cp:lastModifiedBy>Glasgow, Russell</cp:lastModifiedBy>
  <cp:revision>7</cp:revision>
  <dcterms:created xsi:type="dcterms:W3CDTF">2026-04-04T18:05:40Z</dcterms:created>
  <dcterms:modified xsi:type="dcterms:W3CDTF">2026-04-27T15:44:22Z</dcterms:modified>
</cp:coreProperties>
</file>