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 id="2147483681" r:id="rId3"/>
    <p:sldMasterId id="2147483709" r:id="rId4"/>
  </p:sldMasterIdLst>
  <p:notesMasterIdLst>
    <p:notesMasterId r:id="rId34"/>
  </p:notesMasterIdLst>
  <p:sldIdLst>
    <p:sldId id="288" r:id="rId5"/>
    <p:sldId id="257" r:id="rId6"/>
    <p:sldId id="568" r:id="rId7"/>
    <p:sldId id="573" r:id="rId8"/>
    <p:sldId id="574" r:id="rId9"/>
    <p:sldId id="575" r:id="rId10"/>
    <p:sldId id="584" r:id="rId11"/>
    <p:sldId id="585" r:id="rId12"/>
    <p:sldId id="586" r:id="rId13"/>
    <p:sldId id="576" r:id="rId14"/>
    <p:sldId id="577" r:id="rId15"/>
    <p:sldId id="580" r:id="rId16"/>
    <p:sldId id="579" r:id="rId17"/>
    <p:sldId id="581" r:id="rId18"/>
    <p:sldId id="583" r:id="rId19"/>
    <p:sldId id="520" r:id="rId20"/>
    <p:sldId id="256" r:id="rId21"/>
    <p:sldId id="258" r:id="rId22"/>
    <p:sldId id="259" r:id="rId23"/>
    <p:sldId id="260" r:id="rId24"/>
    <p:sldId id="261" r:id="rId25"/>
    <p:sldId id="262" r:id="rId26"/>
    <p:sldId id="263" r:id="rId27"/>
    <p:sldId id="264" r:id="rId28"/>
    <p:sldId id="265" r:id="rId29"/>
    <p:sldId id="266" r:id="rId30"/>
    <p:sldId id="267" r:id="rId31"/>
    <p:sldId id="268" r:id="rId32"/>
    <p:sldId id="712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660"/>
  </p:normalViewPr>
  <p:slideViewPr>
    <p:cSldViewPr snapToGrid="0">
      <p:cViewPr varScale="1">
        <p:scale>
          <a:sx n="64" d="100"/>
          <a:sy n="64" d="100"/>
        </p:scale>
        <p:origin x="104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A3F2E-B6B8-4156-A007-BDCCD411A7C1}"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1C84FF-C381-4990-A3C9-BDF0E0AF1AEC}" type="slidenum">
              <a:rPr lang="en-US" smtClean="0"/>
              <a:t>‹#›</a:t>
            </a:fld>
            <a:endParaRPr lang="en-US"/>
          </a:p>
        </p:txBody>
      </p:sp>
    </p:spTree>
    <p:extLst>
      <p:ext uri="{BB962C8B-B14F-4D97-AF65-F5344CB8AC3E}">
        <p14:creationId xmlns:p14="http://schemas.microsoft.com/office/powerpoint/2010/main" val="1701993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3D466A-BDF6-42FD-A62E-48085D646D09}"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76940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 want to talk about what becomes possible when more people on this campus have access to secondary data to answer questions they care about. My focus today is on administrative claims. But I want to begin with the experience that made this kind of research feel possible to me.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3515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fellowship research meeting was with my primary mentor Colin Cooke, who is a critical care physician, in the hospital cafeteria at the University of Michigan. At the time, Colin roughly sketched out three possible studies for me.</a:t>
            </a:r>
          </a:p>
          <a:p>
            <a:endParaRPr lang="en-US" dirty="0"/>
          </a:p>
          <a:p>
            <a:r>
              <a:rPr lang="en-US" dirty="0"/>
              <a:t>All three used claims data. All three were things I could start working on right away.</a:t>
            </a:r>
          </a:p>
          <a:p>
            <a:endParaRPr lang="en-US" dirty="0"/>
          </a:p>
          <a:p>
            <a:r>
              <a:rPr lang="en-US" dirty="0"/>
              <a:t>And as we grow our secondary data resource core here at ACCORDS, I often come back to that meeting when I think about what we are trying to build here. Within that one conversation, there were several tangible paths that I could take as I started into research.</a:t>
            </a:r>
          </a:p>
          <a:p>
            <a:endParaRPr lang="en-US" dirty="0"/>
          </a:p>
          <a:p>
            <a:r>
              <a:rPr lang="en-US" dirty="0"/>
              <a:t>That is a powerful experience at the beginning of a career. Research questions can feel interesting but distant until someone helps you see how you might actually study it. The data there at your fingertips give that conversation somewhere to go. A mentor helps turn the possibility into a next step.</a:t>
            </a:r>
          </a:p>
          <a:p>
            <a:endParaRPr lang="en-US" dirty="0"/>
          </a:p>
          <a:p>
            <a:r>
              <a:rPr lang="en-US" dirty="0"/>
              <a:t>The lesson I take from that meeting is that the environment around an investigator (no matter how junior or senior) changes which questions feel possible to answer. When the data and the expertise are within reach, a conversation about research can become a conversation about getting started.</a:t>
            </a:r>
          </a:p>
          <a:p>
            <a:endParaRPr lang="en-US" dirty="0"/>
          </a:p>
          <a:p>
            <a:r>
              <a:rPr lang="en-US" dirty="0"/>
              <a:t>Our goal, for the Secondary Data Resource Core, is for more people at CU to have similar experiences. A fellow with an observation from the ICU. A clinician who keeps seeing the same gap in care. A researcher with a question that reaches beyond one clinic or one health system. We want them to be able to bring that question to a conversation and leave with a path forward.</a:t>
            </a:r>
          </a:p>
          <a:p>
            <a:endParaRPr lang="en-US" dirty="0"/>
          </a:p>
          <a:p>
            <a:r>
              <a:rPr lang="en-US" dirty="0"/>
              <a:t>Now, I want to make sure that most of this session is available to highlight the fantastic work by Dr. Bell and her team, but I also want to take advantage of this opportunity to tell you a little more about the Secondary Data Resource Core and our plans for the future.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140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lang="en-US" dirty="0"/>
              <a:t>From that first meeting with Colin, we started working on the second question from the prior slide – what is the empirical benefit of ICU care. While for a long time there was a strong assumption of the benefits of ICU care, no one had ever actually observed it, as you can imagine, a randomized trial of ICU care is difficult to pull off, ethically and logistically. </a:t>
            </a:r>
          </a:p>
          <a:p>
            <a:pPr marL="0" lvl="0" indent="0" algn="l">
              <a:spcBef>
                <a:spcPts val="0"/>
              </a:spcBef>
              <a:spcAft>
                <a:spcPts val="0"/>
              </a:spcAft>
              <a:buNone/>
            </a:pPr>
            <a:endParaRPr lang="en-US" dirty="0"/>
          </a:p>
          <a:p>
            <a:pPr marL="0" lvl="0" indent="0" algn="l">
              <a:spcBef>
                <a:spcPts val="0"/>
              </a:spcBef>
              <a:spcAft>
                <a:spcPts val="0"/>
              </a:spcAft>
              <a:buNone/>
            </a:pPr>
            <a:r>
              <a:rPr lang="en-US" dirty="0"/>
              <a:t>This was also a question that certainly resonated with me at the time, when I was a PCCM fellow.</a:t>
            </a:r>
          </a:p>
          <a:p>
            <a:pPr marL="0" lvl="0" indent="0" algn="l">
              <a:spcBef>
                <a:spcPts val="0"/>
              </a:spcBef>
              <a:spcAft>
                <a:spcPts val="0"/>
              </a:spcAft>
              <a:buNone/>
            </a:pPr>
            <a:endParaRPr lang="en-US" dirty="0"/>
          </a:p>
          <a:p>
            <a:pPr marL="0" lvl="0" indent="0" algn="l">
              <a:spcBef>
                <a:spcPts val="0"/>
              </a:spcBef>
              <a:spcAft>
                <a:spcPts val="0"/>
              </a:spcAft>
              <a:buNone/>
            </a:pPr>
            <a:r>
              <a:rPr lang="en-US" dirty="0"/>
              <a:t>In our study that we started in 2014, we used Medicare data to study older adults hospitalized with pneumonia across nearly 3,000 hospitals. Claims made it possible to examine that question at a scale far beyond one institution.</a:t>
            </a:r>
          </a:p>
          <a:p>
            <a:pPr marL="0" lvl="0" indent="0" algn="l">
              <a:spcBef>
                <a:spcPts val="0"/>
              </a:spcBef>
              <a:spcAft>
                <a:spcPts val="0"/>
              </a:spcAft>
              <a:buNone/>
            </a:pPr>
            <a:endParaRPr lang="en-US" dirty="0"/>
          </a:p>
          <a:p>
            <a:pPr marL="0" lvl="0" indent="0" algn="l">
              <a:spcBef>
                <a:spcPts val="0"/>
              </a:spcBef>
              <a:spcAft>
                <a:spcPts val="0"/>
              </a:spcAft>
              <a:buNone/>
            </a:pPr>
            <a:r>
              <a:rPr lang="en-US" dirty="0"/>
              <a:t>There is also a useful methodological lesson here. Patients admitted to the ICU had worse outcomes in the unadjusted and adjusted comparisons. Of course, the decision to send someone to the ICU depends on how sick they are. And so you would expect sicker patients to end up in an ICU.</a:t>
            </a:r>
          </a:p>
          <a:p>
            <a:pPr marL="0" lvl="0" indent="0" algn="l">
              <a:spcBef>
                <a:spcPts val="0"/>
              </a:spcBef>
              <a:spcAft>
                <a:spcPts val="0"/>
              </a:spcAft>
              <a:buNone/>
            </a:pPr>
            <a:endParaRPr lang="en-US" dirty="0"/>
          </a:p>
          <a:p>
            <a:pPr marL="0" lvl="0" indent="0" algn="l">
              <a:spcBef>
                <a:spcPts val="0"/>
              </a:spcBef>
              <a:spcAft>
                <a:spcPts val="0"/>
              </a:spcAft>
              <a:buNone/>
            </a:pPr>
            <a:r>
              <a:rPr lang="en-US" dirty="0"/>
              <a:t>We used an instrumental-variable approach based on differential distance to hospitals with higher ICU use. The analysis suggested lower mortality among patients whose ICU admission appeared discretionary. That estimate depends on the instrument’s assumptions and applies to that particular group.</a:t>
            </a:r>
          </a:p>
          <a:p>
            <a:pPr marL="0" lvl="0" indent="0" algn="l">
              <a:spcBef>
                <a:spcPts val="0"/>
              </a:spcBef>
              <a:spcAft>
                <a:spcPts val="0"/>
              </a:spcAft>
              <a:buNone/>
            </a:pPr>
            <a:endParaRPr lang="en-US" dirty="0"/>
          </a:p>
          <a:p>
            <a:pPr marL="0" lvl="0" indent="0" algn="l">
              <a:spcBef>
                <a:spcPts val="0"/>
              </a:spcBef>
              <a:spcAft>
                <a:spcPts val="0"/>
              </a:spcAft>
              <a:buNone/>
            </a:pPr>
            <a:r>
              <a:rPr lang="en-US" dirty="0"/>
              <a:t>The point for today is the combination: an important clinical uncertainty, data broad enough to study it, and a design that takes the comparison seriously. That combination is what makes secondary data research valuable.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932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lang="en-US" dirty="0"/>
              <a:t>When I think about the kind of work we were able to do at Michigan, I also think about the environment around the investigators that made it possible.</a:t>
            </a:r>
          </a:p>
          <a:p>
            <a:pPr marL="0" lvl="0" indent="0" algn="l">
              <a:spcBef>
                <a:spcPts val="0"/>
              </a:spcBef>
              <a:spcAft>
                <a:spcPts val="0"/>
              </a:spcAft>
              <a:buNone/>
            </a:pPr>
            <a:endParaRPr lang="en-US" dirty="0"/>
          </a:p>
          <a:p>
            <a:pPr marL="0" lvl="0" indent="0" algn="l">
              <a:spcBef>
                <a:spcPts val="0"/>
              </a:spcBef>
              <a:spcAft>
                <a:spcPts val="0"/>
              </a:spcAft>
              <a:buNone/>
            </a:pPr>
            <a:r>
              <a:rPr lang="en-US" dirty="0"/>
              <a:t>Before I left Michigan, I directed the Institute for Healthcare Policy and Innovation’s Data and Methods Hub, which brought together access to data with analytic support and training. That model offers us a path forward here at CU.</a:t>
            </a:r>
          </a:p>
          <a:p>
            <a:pPr marL="0" lvl="0" indent="0" algn="l">
              <a:spcBef>
                <a:spcPts val="0"/>
              </a:spcBef>
              <a:spcAft>
                <a:spcPts val="0"/>
              </a:spcAft>
              <a:buNone/>
            </a:pPr>
            <a:endParaRPr lang="en-US" dirty="0"/>
          </a:p>
          <a:p>
            <a:pPr marL="0" lvl="0" indent="0" algn="l">
              <a:spcBef>
                <a:spcPts val="0"/>
              </a:spcBef>
              <a:spcAft>
                <a:spcPts val="0"/>
              </a:spcAft>
              <a:buNone/>
            </a:pPr>
            <a:r>
              <a:rPr lang="en-US" dirty="0"/>
              <a:t>So what I’m really saying is that acquiring a dataset is one part of the work. We also need people who understand its quirks, colleagues who can help with study design, and opportunities for investigators to learn from each other.</a:t>
            </a:r>
          </a:p>
          <a:p>
            <a:pPr marL="0" lvl="0" indent="0" algn="l">
              <a:spcBef>
                <a:spcPts val="0"/>
              </a:spcBef>
              <a:spcAft>
                <a:spcPts val="0"/>
              </a:spcAft>
              <a:buNone/>
            </a:pPr>
            <a:endParaRPr lang="en-US" dirty="0"/>
          </a:p>
          <a:p>
            <a:pPr marL="0" lvl="0" indent="0" algn="l">
              <a:spcBef>
                <a:spcPts val="0"/>
              </a:spcBef>
              <a:spcAft>
                <a:spcPts val="0"/>
              </a:spcAft>
              <a:buNone/>
            </a:pPr>
            <a:r>
              <a:rPr lang="en-US" dirty="0"/>
              <a:t>Imagine how much easier a first project becomes when someone has already worked through the enrollment files, knows the codebook, documented important limitations, developed a useful definition, or already has some data cleaning code in place. Each team still has to think carefully. But each team can build on what the previous team learned.</a:t>
            </a:r>
          </a:p>
          <a:p>
            <a:pPr marL="0" lvl="0" indent="0" algn="l">
              <a:spcBef>
                <a:spcPts val="0"/>
              </a:spcBef>
              <a:spcAft>
                <a:spcPts val="0"/>
              </a:spcAft>
              <a:buNone/>
            </a:pPr>
            <a:endParaRPr lang="en-US" dirty="0"/>
          </a:p>
          <a:p>
            <a:pPr marL="0" lvl="0" indent="0" algn="l">
              <a:spcBef>
                <a:spcPts val="0"/>
              </a:spcBef>
              <a:spcAft>
                <a:spcPts val="0"/>
              </a:spcAft>
              <a:buNone/>
            </a:pPr>
            <a:r>
              <a:rPr lang="en-US" dirty="0"/>
              <a:t>That is the kind of research community we want to grow here: one where curiosity has somewhere to go and where experience accumulates across studies.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4350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lang="en-US" dirty="0"/>
              <a:t>Secondary data are collected for another purpose; we then use those data to answer a new research question. Administrative claims arise largely from billing and insurance administration.</a:t>
            </a:r>
          </a:p>
          <a:p>
            <a:pPr marL="0" lvl="0" indent="0" algn="l">
              <a:spcBef>
                <a:spcPts val="0"/>
              </a:spcBef>
              <a:spcAft>
                <a:spcPts val="0"/>
              </a:spcAft>
              <a:buNone/>
            </a:pPr>
            <a:endParaRPr lang="en-US" dirty="0"/>
          </a:p>
          <a:p>
            <a:pPr marL="0" lvl="0" indent="0" algn="l">
              <a:spcBef>
                <a:spcPts val="0"/>
              </a:spcBef>
              <a:spcAft>
                <a:spcPts val="0"/>
              </a:spcAft>
              <a:buNone/>
            </a:pPr>
            <a:r>
              <a:rPr lang="en-US" dirty="0"/>
              <a:t>That origin creates a useful perspective. We can often see covered care across several settings, including care outside the health system where a patient started. The exact view depends on the dataset and insurance coverage.</a:t>
            </a:r>
          </a:p>
          <a:p>
            <a:pPr marL="0" lvl="0" indent="0" algn="l">
              <a:spcBef>
                <a:spcPts val="0"/>
              </a:spcBef>
              <a:spcAft>
                <a:spcPts val="0"/>
              </a:spcAft>
              <a:buNone/>
            </a:pPr>
            <a:endParaRPr lang="en-US" dirty="0"/>
          </a:p>
          <a:p>
            <a:pPr marL="0" lvl="0" indent="0" algn="l">
              <a:spcBef>
                <a:spcPts val="0"/>
              </a:spcBef>
              <a:spcAft>
                <a:spcPts val="0"/>
              </a:spcAft>
              <a:buNone/>
            </a:pPr>
            <a:r>
              <a:rPr lang="en-US" dirty="0"/>
              <a:t>For this campus, the opportunity is to bring our clinical questions to that wider view. A pattern we notice locally might be widespread. A transition that seems straightforward inside the hospital may look very different over the following months.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1605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B8FDF-D544-AB90-B52F-2B86F54CD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2C3C3-19F5-7BAA-E905-1D4B456F3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296AC2-2369-34F6-A472-9C5CD2F44EAC}"/>
              </a:ext>
            </a:extLst>
          </p:cNvPr>
          <p:cNvSpPr>
            <a:spLocks noGrp="1"/>
          </p:cNvSpPr>
          <p:nvPr>
            <p:ph type="body" idx="1"/>
          </p:nvPr>
        </p:nvSpPr>
        <p:spPr/>
        <p:txBody>
          <a:bodyPr/>
          <a:lstStyle/>
          <a:p>
            <a:pPr marL="0" lvl="0" indent="0" algn="l">
              <a:spcBef>
                <a:spcPts val="0"/>
              </a:spcBef>
              <a:spcAft>
                <a:spcPts val="0"/>
              </a:spcAft>
              <a:buNone/>
            </a:pPr>
            <a:r>
              <a:rPr lang="en-US" dirty="0"/>
              <a:t>Existing data can also let us develop a question before we commit to a much larger prospective study. They can help us assess feasibility and build preliminary evidence.</a:t>
            </a:r>
          </a:p>
          <a:p>
            <a:pPr marL="0" lvl="0" indent="0" algn="l">
              <a:spcBef>
                <a:spcPts val="0"/>
              </a:spcBef>
              <a:spcAft>
                <a:spcPts val="0"/>
              </a:spcAft>
              <a:buNone/>
            </a:pPr>
            <a:endParaRPr lang="en-US" dirty="0"/>
          </a:p>
          <a:p>
            <a:pPr marL="0" lvl="0" indent="0" algn="l">
              <a:spcBef>
                <a:spcPts val="0"/>
              </a:spcBef>
              <a:spcAft>
                <a:spcPts val="0"/>
              </a:spcAft>
              <a:buNone/>
            </a:pPr>
            <a:r>
              <a:rPr lang="en-US" dirty="0"/>
              <a:t>There are still costs, approvals, and substantial analytic work. The opportunity is to share that work intelligently. If we make the common foundations available to more teams, more of the campus’s ideas can become studies.</a:t>
            </a:r>
          </a:p>
        </p:txBody>
      </p:sp>
      <p:sp>
        <p:nvSpPr>
          <p:cNvPr id="4" name="Slide Number Placeholder 3">
            <a:extLst>
              <a:ext uri="{FF2B5EF4-FFF2-40B4-BE49-F238E27FC236}">
                <a16:creationId xmlns:a16="http://schemas.microsoft.com/office/drawing/2014/main" id="{A3AF6191-E222-4599-35DD-2E37E7F278B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096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starting points. Who receives a service, and how much does that vary? What happens after an encounter? How do patterns of care differ across places or observable patient groups?</a:t>
            </a:r>
          </a:p>
          <a:p>
            <a:endParaRPr lang="en-US" dirty="0"/>
          </a:p>
          <a:p>
            <a:r>
              <a:rPr lang="en-US" dirty="0"/>
              <a:t>Think about questions from your own field. Follow-up after a hospitalization. Use of a procedure that has become more common. Whether a new service reaches patients across a region. These are examples of questions we could explore, subject to the right data and definitions.</a:t>
            </a:r>
          </a:p>
          <a:p>
            <a:endParaRPr lang="en-US" dirty="0"/>
          </a:p>
          <a:p>
            <a:r>
              <a:rPr lang="en-US" dirty="0"/>
              <a:t>Claims can also support policy evaluation. But the comparison is essential: if something changed after a policy, what else changed at the same time?</a:t>
            </a:r>
          </a:p>
          <a:p>
            <a:endParaRPr lang="en-US" dirty="0"/>
          </a:p>
          <a:p>
            <a:r>
              <a:rPr lang="en-US" dirty="0"/>
              <a:t>For inequities research, we need to establish that the dataset measures the groups we want to compare. Recorded use also does not tell us everything about unmet need.</a:t>
            </a:r>
          </a:p>
          <a:p>
            <a:endParaRPr lang="en-US" dirty="0"/>
          </a:p>
          <a:p>
            <a:r>
              <a:rPr lang="en-US" dirty="0"/>
              <a:t>Take a moment and think of one pattern in care that has made you curious. Perhaps it is something you see repeatedly, or something you suspect varies more than it should. You do not need a complete study design yet. Just keep that question in mind as we go through the next few slides.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2473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step is to ask 	.</a:t>
            </a:r>
          </a:p>
          <a:p>
            <a:endParaRPr lang="en-US" dirty="0"/>
          </a:p>
          <a:p>
            <a:r>
              <a:rPr lang="en-US" dirty="0"/>
              <a:t>If we want to know whether people felt better, a billed visit is unlikely to be the outcome we really need. If severity at a particular moment drives the question, diagnoses alone may leave an important gap. If we want to understand why someone could not obtain care, we may need to hear directly from them.</a:t>
            </a:r>
          </a:p>
          <a:p>
            <a:endParaRPr lang="en-US" dirty="0"/>
          </a:p>
          <a:p>
            <a:r>
              <a:rPr lang="en-US" dirty="0"/>
              <a:t>This is where the broader strengths of ACCORDS and CU matter. A claims study might identify a pattern that leads to interviews. A registry or electronic health record may add clinical information. A prospective study may be the right way to measure the outcome.</a:t>
            </a:r>
          </a:p>
          <a:p>
            <a:endParaRPr lang="en-US" dirty="0"/>
          </a:p>
          <a:p>
            <a:r>
              <a:rPr lang="en-US" dirty="0"/>
              <a:t>I would like us to treat these conversations as part of developing a good question. Sometimes claims will carry the study. Sometimes they will contribute one essential piece. Sometimes another approach will fit better.</a:t>
            </a:r>
          </a:p>
          <a:p>
            <a:endParaRPr lang="en-US" dirty="0"/>
          </a:p>
          <a:p>
            <a:r>
              <a:rPr lang="en-US" dirty="0"/>
              <a:t>We do not have to force every question into the same dataset. We can use the available methods together to pursue the question that matters.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801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lang="en-US" dirty="0"/>
              <a:t>This is the point to connect those possibilities to the resources at CU.</a:t>
            </a:r>
          </a:p>
          <a:p>
            <a:pPr marL="0" lvl="0" indent="0" algn="l">
              <a:spcBef>
                <a:spcPts val="0"/>
              </a:spcBef>
              <a:spcAft>
                <a:spcPts val="0"/>
              </a:spcAft>
              <a:buNone/>
            </a:pPr>
            <a:endParaRPr lang="en-US" dirty="0"/>
          </a:p>
          <a:p>
            <a:pPr marL="0" lvl="0" indent="0" algn="l">
              <a:spcBef>
                <a:spcPts val="0"/>
              </a:spcBef>
              <a:spcAft>
                <a:spcPts val="0"/>
              </a:spcAft>
              <a:buNone/>
            </a:pPr>
            <a:r>
              <a:rPr lang="en-US" dirty="0"/>
              <a:t>The connection I want to make is between each resource and the questions it puts within reach. For each dataset, who can we study, what can we observe, and what expertise will help us use it well?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8935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lang="en-US" dirty="0"/>
              <a:t>Here is an example of how the same clinical interest can lead to studies with different requirements.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746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lang="en-US" dirty="0"/>
              <a:t>You do not need to arrive with every detail resolved. A useful starting point is a question about care that you think deserves an answer.</a:t>
            </a:r>
          </a:p>
          <a:p>
            <a:pPr marL="0" lvl="0" indent="0" algn="l">
              <a:spcBef>
                <a:spcPts val="0"/>
              </a:spcBef>
              <a:spcAft>
                <a:spcPts val="0"/>
              </a:spcAft>
              <a:buNone/>
            </a:pPr>
            <a:endParaRPr lang="en-US" dirty="0"/>
          </a:p>
          <a:p>
            <a:pPr marL="0" lvl="0" indent="0" algn="l">
              <a:spcBef>
                <a:spcPts val="0"/>
              </a:spcBef>
              <a:spcAft>
                <a:spcPts val="0"/>
              </a:spcAft>
              <a:buNone/>
            </a:pPr>
            <a:r>
              <a:rPr lang="en-US" dirty="0"/>
              <a:t>The Secondary Data Resource Core supports investigators with project development, consultation, and guidance on data and methods. We can use that early conversation to work through feasibility.</a:t>
            </a:r>
          </a:p>
          <a:p>
            <a:pPr marL="0" lvl="0" indent="0" algn="l">
              <a:spcBef>
                <a:spcPts val="0"/>
              </a:spcBef>
              <a:spcAft>
                <a:spcPts val="0"/>
              </a:spcAft>
              <a:buNone/>
            </a:pPr>
            <a:endParaRPr lang="en-US" dirty="0"/>
          </a:p>
          <a:p>
            <a:pPr marL="0" lvl="0" indent="0" algn="l">
              <a:spcBef>
                <a:spcPts val="0"/>
              </a:spcBef>
              <a:spcAft>
                <a:spcPts val="0"/>
              </a:spcAft>
              <a:buNone/>
            </a:pPr>
            <a:r>
              <a:rPr lang="en-US" dirty="0"/>
              <a:t>It helps to know the population you care about, the outcome that matters, and the decision that better evidence could inform. We can then discuss what data might fit and what expertise the project needs.</a:t>
            </a:r>
          </a:p>
          <a:p>
            <a:pPr marL="0" lvl="0" indent="0" algn="l">
              <a:spcBef>
                <a:spcPts val="0"/>
              </a:spcBef>
              <a:spcAft>
                <a:spcPts val="0"/>
              </a:spcAft>
              <a:buNone/>
            </a:pPr>
            <a:endParaRPr lang="en-US" dirty="0"/>
          </a:p>
          <a:p>
            <a:pPr marL="0" lvl="0" indent="0" algn="l">
              <a:spcBef>
                <a:spcPts val="0"/>
              </a:spcBef>
              <a:spcAft>
                <a:spcPts val="0"/>
              </a:spcAft>
              <a:buNone/>
            </a:pPr>
            <a:r>
              <a:rPr lang="en-US" dirty="0"/>
              <a:t>Sometimes the next step will be a focused claims study. Sometimes it will be a collaboration with another group, or a recommendation to use another source.</a:t>
            </a:r>
          </a:p>
          <a:p>
            <a:pPr marL="0" lvl="0" indent="0" algn="l">
              <a:spcBef>
                <a:spcPts val="0"/>
              </a:spcBef>
              <a:spcAft>
                <a:spcPts val="0"/>
              </a:spcAft>
              <a:buNone/>
            </a:pPr>
            <a:endParaRPr lang="en-US" dirty="0"/>
          </a:p>
          <a:p>
            <a:pPr marL="0" lvl="0" indent="0" algn="l">
              <a:spcBef>
                <a:spcPts val="0"/>
              </a:spcBef>
              <a:spcAft>
                <a:spcPts val="0"/>
              </a:spcAft>
              <a:buNone/>
            </a:pPr>
            <a:r>
              <a:rPr lang="en-US" dirty="0"/>
              <a:t>The culture I want to build makes that early conversation easy to have. We can help people develop an idea while it is still taking shape, when there is room to improve the question and choose a strong approach.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604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lang="en-US" dirty="0"/>
              <a:t>Looking ahead, I see an opportunity to connect the breadth of claims with other ways of understanding health. National resources such as SEER-Medicare show the value of combining registry information with claims. The possibilities at CU will depend on the data we have and the linkages we can responsibly build.</a:t>
            </a:r>
          </a:p>
          <a:p>
            <a:pPr marL="0" lvl="0" indent="0" algn="l">
              <a:spcBef>
                <a:spcPts val="0"/>
              </a:spcBef>
              <a:spcAft>
                <a:spcPts val="0"/>
              </a:spcAft>
              <a:buNone/>
            </a:pPr>
            <a:endParaRPr lang="en-US" dirty="0"/>
          </a:p>
          <a:p>
            <a:pPr marL="0" lvl="0" indent="0" algn="l">
              <a:spcBef>
                <a:spcPts val="0"/>
              </a:spcBef>
              <a:spcAft>
                <a:spcPts val="0"/>
              </a:spcAft>
              <a:buNone/>
            </a:pPr>
            <a:r>
              <a:rPr lang="en-US" dirty="0"/>
              <a:t>But the future is also about how we work together.</a:t>
            </a:r>
          </a:p>
          <a:p>
            <a:pPr marL="0" lvl="0" indent="0" algn="l">
              <a:spcBef>
                <a:spcPts val="0"/>
              </a:spcBef>
              <a:spcAft>
                <a:spcPts val="0"/>
              </a:spcAft>
              <a:buNone/>
            </a:pPr>
            <a:endParaRPr lang="en-US" dirty="0"/>
          </a:p>
          <a:p>
            <a:pPr marL="0" lvl="0" indent="0" algn="l">
              <a:spcBef>
                <a:spcPts val="0"/>
              </a:spcBef>
              <a:spcAft>
                <a:spcPts val="0"/>
              </a:spcAft>
              <a:buNone/>
            </a:pPr>
            <a:r>
              <a:rPr lang="en-US" dirty="0"/>
              <a:t>Imagine a study that identifies a gap in care. That finding leads to conversations with patients and clinicians about what is happening. Those conversations help shape an intervention. A subsequent study asks whether the intervention reached people and whether outcomes improved.</a:t>
            </a:r>
          </a:p>
          <a:p>
            <a:pPr marL="0" lvl="0" indent="0" algn="l">
              <a:spcBef>
                <a:spcPts val="0"/>
              </a:spcBef>
              <a:spcAft>
                <a:spcPts val="0"/>
              </a:spcAft>
              <a:buNone/>
            </a:pPr>
            <a:endParaRPr lang="en-US" dirty="0"/>
          </a:p>
          <a:p>
            <a:pPr marL="0" lvl="0" indent="0" algn="l">
              <a:spcBef>
                <a:spcPts val="0"/>
              </a:spcBef>
              <a:spcAft>
                <a:spcPts val="0"/>
              </a:spcAft>
              <a:buNone/>
            </a:pPr>
            <a:r>
              <a:rPr lang="en-US" dirty="0"/>
              <a:t>That is a research program that grows through several methods. Claims can help us see the pattern and evaluate parts of the response. Our colleagues across CU can help us understand and act on it.</a:t>
            </a:r>
          </a:p>
          <a:p>
            <a:pPr marL="0" lvl="0" indent="0" algn="l">
              <a:spcBef>
                <a:spcPts val="0"/>
              </a:spcBef>
              <a:spcAft>
                <a:spcPts val="0"/>
              </a:spcAft>
              <a:buNone/>
            </a:pPr>
            <a:endParaRPr lang="en-US" dirty="0"/>
          </a:p>
          <a:p>
            <a:pPr marL="0" lvl="0" indent="0" algn="l">
              <a:spcBef>
                <a:spcPts val="0"/>
              </a:spcBef>
              <a:spcAft>
                <a:spcPts val="0"/>
              </a:spcAft>
              <a:buNone/>
            </a:pPr>
            <a:r>
              <a:rPr lang="en-US" dirty="0"/>
              <a:t>Now imagine that each project also leaves something useful for the next team: a tested definition, clearer documentation, an investigator who has learned the data and can mentor someone else.</a:t>
            </a:r>
          </a:p>
          <a:p>
            <a:pPr marL="0" lvl="0" indent="0" algn="l">
              <a:spcBef>
                <a:spcPts val="0"/>
              </a:spcBef>
              <a:spcAft>
                <a:spcPts val="0"/>
              </a:spcAft>
              <a:buNone/>
            </a:pPr>
            <a:endParaRPr lang="en-US" dirty="0"/>
          </a:p>
          <a:p>
            <a:pPr marL="0" lvl="0" indent="0" algn="l">
              <a:spcBef>
                <a:spcPts val="0"/>
              </a:spcBef>
              <a:spcAft>
                <a:spcPts val="0"/>
              </a:spcAft>
              <a:buNone/>
            </a:pPr>
            <a:r>
              <a:rPr lang="en-US" dirty="0"/>
              <a:t>Over time, the campus gains more capacity to ask and answer important questions. New investigators have more places to begin. Collaborations become easier to form. We can pursue questions that extend beyond the boundaries of our own clinical settings.</a:t>
            </a:r>
          </a:p>
          <a:p>
            <a:pPr marL="0" lvl="0" indent="0" algn="l">
              <a:spcBef>
                <a:spcPts val="0"/>
              </a:spcBef>
              <a:spcAft>
                <a:spcPts val="0"/>
              </a:spcAft>
              <a:buNone/>
            </a:pPr>
            <a:endParaRPr lang="en-US" dirty="0"/>
          </a:p>
          <a:p>
            <a:pPr marL="0" lvl="0" indent="0" algn="l">
              <a:spcBef>
                <a:spcPts val="0"/>
              </a:spcBef>
              <a:spcAft>
                <a:spcPts val="0"/>
              </a:spcAft>
              <a:buNone/>
            </a:pPr>
            <a:r>
              <a:rPr lang="en-US" dirty="0"/>
              <a:t>That is the ambition: a community that keeps getting better at turning what it sees in care into evidence that can improve care.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399E8-CF1C-BF45-AB29-8687CA07D0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2902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18:00–20:00</a:t>
            </a:r>
          </a:p>
          <a:p>
            <a:endParaRPr lang="en-US" dirty="0"/>
          </a:p>
          <a:p>
            <a:r>
              <a:rPr lang="en-US" dirty="0"/>
              <a:t>Let me return to that hospital cafeteria.</a:t>
            </a:r>
          </a:p>
          <a:p>
            <a:endParaRPr lang="en-US" dirty="0"/>
          </a:p>
          <a:p>
            <a:r>
              <a:rPr lang="en-US" dirty="0"/>
              <a:t>I met with Colin Cooke at the beginning of fellowship, and one conversation opened up three possible studies. I would like us to create more moments like that at CU.</a:t>
            </a:r>
          </a:p>
          <a:p>
            <a:endParaRPr lang="en-US" dirty="0"/>
          </a:p>
          <a:p>
            <a:r>
              <a:rPr lang="en-US" dirty="0"/>
              <a:t>Somewhere on this campus, a clinician is noticing a pattern that deserves an explanation. A trainee has a question they have not yet figured out how to study. A researcher is wondering whether a change in care is reaching the people it was meant to help.</a:t>
            </a:r>
          </a:p>
          <a:p>
            <a:endParaRPr lang="en-US" dirty="0"/>
          </a:p>
          <a:p>
            <a:r>
              <a:rPr lang="en-US" dirty="0"/>
              <a:t>I want each of them to know where to bring that question, and to find people who will help them work out what comes next.</a:t>
            </a:r>
          </a:p>
          <a:p>
            <a:endParaRPr lang="en-US" dirty="0"/>
          </a:p>
          <a:p>
            <a:r>
              <a:rPr lang="en-US" dirty="0"/>
              <a:t>As Director of the Secondary Data Resource Core, that is the future I want to help build: a campus where shared data and shared expertise make more of our curiosity actionable, and where each study helps the next team begin a little further ahead.</a:t>
            </a:r>
          </a:p>
          <a:p>
            <a:endParaRPr lang="en-US" dirty="0"/>
          </a:p>
          <a:p>
            <a:r>
              <a:rPr lang="en-US" dirty="0"/>
              <a:t>Think back to the question you had in mind a few minutes ago. Bring us that question. Bring the uncertainty you keep returning to, the pattern you cannot quite explain, or the decision you wish had better evidence behind it.</a:t>
            </a:r>
          </a:p>
          <a:p>
            <a:endParaRPr lang="en-US" dirty="0"/>
          </a:p>
          <a:p>
            <a:r>
              <a:rPr lang="en-US" dirty="0"/>
              <a:t>Years from now, I hope someone remembers a first research conversation here at CU the way I remember that meeting with Colin. They arrived with a question. They found people who could help. And they began work that mattered to the patients they hoped to serve.</a:t>
            </a:r>
          </a:p>
          <a:p>
            <a:endParaRPr lang="en-US" dirty="0"/>
          </a:p>
          <a:p>
            <a:r>
              <a:rPr lang="en-US"/>
              <a:t>We can build that kind of place together.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17C3C5-1351-B547-94BB-CA02AE2394F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2056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want to preface what I’ll present by making it clear that I do not consider myself a health outcomes researcher, I consider myself more of a basic and translational researcher. But </a:t>
            </a:r>
            <a:r>
              <a:rPr lang="en-US" dirty="0" err="1"/>
              <a:t>Marketscan</a:t>
            </a:r>
            <a:r>
              <a:rPr lang="en-US" dirty="0"/>
              <a:t> has been a unique dataset and resource to examine some of the research questions I’m interested in and has been able to generate further testable hypotheses.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3C593-6562-4D9A-84FA-0CDA7361E7E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8700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my first experience with </a:t>
            </a:r>
            <a:r>
              <a:rPr lang="en-US" dirty="0" err="1"/>
              <a:t>Marketscan</a:t>
            </a:r>
            <a:r>
              <a:rPr lang="en-US" dirty="0"/>
              <a:t> was through a project in my postdoc collaborating with the health outcomes group at MD Anderson. Part of what I’m interested in is the biologic crosstalk and shared pathogenesis of cancer and cardiovascular disease. There was also clear data demonstrating that cancer patients and survivors have increased rates of cardiovascular disease. And some more limited suggestion that the inverse was true. So we took </a:t>
            </a:r>
            <a:r>
              <a:rPr lang="en-US" dirty="0" err="1"/>
              <a:t>Marketscan</a:t>
            </a:r>
            <a:r>
              <a:rPr lang="en-US" dirty="0"/>
              <a:t> data of all available individuals with no cancer diagnosis…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3C593-6562-4D9A-84FA-0CDA7361E7E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48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more recent project here at CU, it was partly born out of my interest in thinking about drug </a:t>
            </a:r>
            <a:r>
              <a:rPr lang="en-US" dirty="0" err="1"/>
              <a:t>repuroposing</a:t>
            </a:r>
            <a:r>
              <a:rPr lang="en-US" dirty="0"/>
              <a:t> for these disease entities. Knowing that both in the lab and in human trials there are a lot of shared cellular and signaling processes by each disease, so can you use the same drugs to treat both entities.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3C593-6562-4D9A-84FA-0CDA7361E7E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11660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I oft point to the CANTOS trial, which used canakinumab an IL1B inhibitor to treat secondary cardiovascular disease meeting its primary endpoint. It was also shown to decrease rates of lung cancer in this population. But hadn’t gone through because of high infection rates.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Ron is a cardiac macrophage expert in our division and has a lot of interest in immunomodulatory interventions for cardiovascular disease (CVD) as a growing therapeutic focus area. But they have largely had limited translational impact, as we have now recently seen with the preliminary results of the ZEUS trial.</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And this is for several reasons. First, understanding of inflammatory pathogenic mechanisms is incomplete.</a:t>
            </a:r>
            <a:r>
              <a:rPr lang="en-US" sz="1200" kern="1200" baseline="30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Second, the multifaceted interplay of innate immune cells, soluble inflammatory mediators, and acute versus chronic inflammation means significant dependence on inflammatory context and time course.</a:t>
            </a:r>
            <a:r>
              <a:rPr lang="en-US" sz="1200" kern="1200" baseline="30000" dirty="0">
                <a:solidFill>
                  <a:schemeClr val="tx1"/>
                </a:solidFill>
                <a:effectLst/>
                <a:latin typeface="+mn-lt"/>
                <a:ea typeface="+mn-ea"/>
                <a:cs typeface="+mn-cs"/>
              </a:rPr>
              <a:t>3-5</a:t>
            </a:r>
            <a:r>
              <a:rPr lang="en-US" sz="1200" kern="1200" dirty="0">
                <a:solidFill>
                  <a:schemeClr val="tx1"/>
                </a:solidFill>
                <a:effectLst/>
                <a:latin typeface="+mn-lt"/>
                <a:ea typeface="+mn-ea"/>
                <a:cs typeface="+mn-cs"/>
              </a:rPr>
              <a:t> Third, safety and efficacy profiles for anti-inflammatory agents remain a challenge.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can we use </a:t>
            </a:r>
            <a:r>
              <a:rPr lang="en-US" sz="1200" kern="1200" dirty="0" err="1">
                <a:solidFill>
                  <a:schemeClr val="tx1"/>
                </a:solidFill>
                <a:effectLst/>
                <a:latin typeface="+mn-lt"/>
                <a:ea typeface="+mn-ea"/>
                <a:cs typeface="+mn-cs"/>
              </a:rPr>
              <a:t>Marketscan</a:t>
            </a:r>
            <a:r>
              <a:rPr lang="en-US" sz="1200" kern="1200" dirty="0">
                <a:solidFill>
                  <a:schemeClr val="tx1"/>
                </a:solidFill>
                <a:effectLst/>
                <a:latin typeface="+mn-lt"/>
                <a:ea typeface="+mn-ea"/>
                <a:cs typeface="+mn-cs"/>
              </a:rPr>
              <a:t> as another way to think about immunomodulatory drug repurposing and targets.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3C593-6562-4D9A-84FA-0CDA7361E7E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0260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a:t>Can we even use </a:t>
            </a:r>
            <a:r>
              <a:rPr lang="en-US" dirty="0" err="1"/>
              <a:t>marketscan</a:t>
            </a:r>
            <a:r>
              <a:rPr lang="en-US" dirty="0"/>
              <a:t> for this?</a:t>
            </a:r>
          </a:p>
          <a:p>
            <a:pPr marL="228600" indent="-228600">
              <a:buAutoNum type="arabicParenR"/>
            </a:pPr>
            <a:r>
              <a:rPr lang="en-US" dirty="0"/>
              <a:t>If so, really our basic question is whether differently targeted anti-inflammatories confer differential CVD risk?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3C593-6562-4D9A-84FA-0CDA7361E7E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2896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3C593-6562-4D9A-84FA-0CDA7361E7E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3042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Ultimately we decided to use the </a:t>
            </a:r>
            <a:r>
              <a:rPr lang="en-US" dirty="0" err="1"/>
              <a:t>TNFa</a:t>
            </a:r>
            <a:r>
              <a:rPr lang="en-US" dirty="0"/>
              <a:t> group as our reference condition. There is outcomes data suggesting its use actually lowers cv events in the rheumatologic population, and it’s often the first line biologic medication used in this disease population. Other health services papers have previously used it as a reference population as well when looking at cv outcomes on anti-inflammatories.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3C593-6562-4D9A-84FA-0CDA7361E7E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4906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able to control for obesity and smoking. But did control for demographics, hypertension, hyperlipidemia, diabetes, CKD.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3C593-6562-4D9A-84FA-0CDA7361E7E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2896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something that struck us in our overall cohort was that the rate of CVD in men was slightly lower than in women, 9 vs 11%, which is unusual for the pre/perimenopausal lifespan. So We tested whether there were any significant interactions between drug MOA and sex. And the only interaction again using </a:t>
            </a:r>
            <a:r>
              <a:rPr lang="en-US" dirty="0" err="1"/>
              <a:t>TNFa</a:t>
            </a:r>
            <a:r>
              <a:rPr lang="en-US" dirty="0"/>
              <a:t> as the reference was that males on CD80 had a significantly increased risk compared to females on CD80 for CVD. No other MOAs seemed </a:t>
            </a:r>
            <a:r>
              <a:rPr lang="en-US" dirty="0" err="1"/>
              <a:t>ot</a:t>
            </a:r>
            <a:r>
              <a:rPr lang="en-US" dirty="0"/>
              <a:t> have this interaction with sex.</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3C593-6562-4D9A-84FA-0CDA7361E7E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7412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a:extLst>
            <a:ext uri="{FF2B5EF4-FFF2-40B4-BE49-F238E27FC236}">
              <a16:creationId xmlns:a16="http://schemas.microsoft.com/office/drawing/2014/main" id="{5BC9F692-7419-B351-3895-87EC3E1C804D}"/>
            </a:ext>
          </a:extLst>
        </p:cNvPr>
        <p:cNvGrpSpPr/>
        <p:nvPr/>
      </p:nvGrpSpPr>
      <p:grpSpPr>
        <a:xfrm>
          <a:off x="0" y="0"/>
          <a:ext cx="0" cy="0"/>
          <a:chOff x="0" y="0"/>
          <a:chExt cx="0" cy="0"/>
        </a:xfrm>
      </p:grpSpPr>
      <p:sp>
        <p:nvSpPr>
          <p:cNvPr id="262" name="Google Shape;262;p2:notes">
            <a:extLst>
              <a:ext uri="{FF2B5EF4-FFF2-40B4-BE49-F238E27FC236}">
                <a16:creationId xmlns:a16="http://schemas.microsoft.com/office/drawing/2014/main" id="{B49CFB69-3A08-3B9A-A160-C358999618F5}"/>
              </a:ext>
            </a:extLst>
          </p:cNvPr>
          <p:cNvSpPr>
            <a:spLocks noGrp="1" noRot="1" noChangeAspect="1"/>
          </p:cNvSpPr>
          <p:nvPr>
            <p:ph type="sldImg" idx="2"/>
          </p:nvPr>
        </p:nvSpPr>
        <p:spPr>
          <a:xfrm>
            <a:off x="350838" y="692150"/>
            <a:ext cx="6156325"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3" name="Google Shape;263;p2:notes">
            <a:extLst>
              <a:ext uri="{FF2B5EF4-FFF2-40B4-BE49-F238E27FC236}">
                <a16:creationId xmlns:a16="http://schemas.microsoft.com/office/drawing/2014/main" id="{407E3907-823E-B633-59A4-6B4E6D13B0C2}"/>
              </a:ext>
            </a:extLst>
          </p:cNvPr>
          <p:cNvSpPr txBox="1">
            <a:spLocks noGrp="1"/>
          </p:cNvSpPr>
          <p:nvPr>
            <p:ph type="body" idx="1"/>
          </p:nvPr>
        </p:nvSpPr>
        <p:spPr>
          <a:xfrm>
            <a:off x="685800" y="4387850"/>
            <a:ext cx="5486400" cy="4156075"/>
          </a:xfrm>
          <a:prstGeom prst="rect">
            <a:avLst/>
          </a:prstGeom>
          <a:noFill/>
          <a:ln>
            <a:noFill/>
          </a:ln>
        </p:spPr>
        <p:txBody>
          <a:bodyPr spcFirstLastPara="1" wrap="square" lIns="91425" tIns="45700" rIns="91425" bIns="45700" anchor="t" anchorCtr="0">
            <a:normAutofit/>
          </a:bodyPr>
          <a:lstStyle/>
          <a:p>
            <a:pPr marL="1828800" lvl="4" indent="0" algn="l" rtl="0">
              <a:lnSpc>
                <a:spcPct val="80000"/>
              </a:lnSpc>
              <a:spcBef>
                <a:spcPts val="0"/>
              </a:spcBef>
              <a:spcAft>
                <a:spcPts val="0"/>
              </a:spcAft>
              <a:buNone/>
            </a:pPr>
            <a:endParaRPr sz="3020" baseline="0"/>
          </a:p>
        </p:txBody>
      </p:sp>
      <p:sp>
        <p:nvSpPr>
          <p:cNvPr id="264" name="Google Shape;264;p2:notes">
            <a:extLst>
              <a:ext uri="{FF2B5EF4-FFF2-40B4-BE49-F238E27FC236}">
                <a16:creationId xmlns:a16="http://schemas.microsoft.com/office/drawing/2014/main" id="{C03AE1D1-D602-9AAB-D671-B0FDEAA3F9AC}"/>
              </a:ext>
            </a:extLst>
          </p:cNvPr>
          <p:cNvSpPr txBox="1">
            <a:spLocks noGrp="1"/>
          </p:cNvSpPr>
          <p:nvPr>
            <p:ph type="sldNum" idx="12"/>
          </p:nvPr>
        </p:nvSpPr>
        <p:spPr>
          <a:xfrm>
            <a:off x="3884613" y="8772525"/>
            <a:ext cx="2971800" cy="46196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Gill Sans"/>
                <a:ea typeface="Gill Sans"/>
                <a:cs typeface="Gill Sans"/>
                <a:sym typeface="Gill San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sz="1200"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Tree>
    <p:extLst>
      <p:ext uri="{BB962C8B-B14F-4D97-AF65-F5344CB8AC3E}">
        <p14:creationId xmlns:p14="http://schemas.microsoft.com/office/powerpoint/2010/main" val="20832899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hyperlink" Target="https://twitter.com/accordsresearch" TargetMode="External"/><Relationship Id="rId4" Type="http://schemas.openxmlformats.org/officeDocument/2006/relationships/hyperlink" Target="https://medschool.cuanschutz.edu/accords" TargetMode="Externa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C6FE9C-5978-0FC4-E20B-5868B0D9E74A}"/>
              </a:ext>
            </a:extLst>
          </p:cNvPr>
          <p:cNvSpPr/>
          <p:nvPr/>
        </p:nvSpPr>
        <p:spPr>
          <a:xfrm>
            <a:off x="0" y="0"/>
            <a:ext cx="12192000" cy="7017024"/>
          </a:xfrm>
          <a:prstGeom prst="rect">
            <a:avLst/>
          </a:prstGeom>
          <a:solidFill>
            <a:srgbClr val="CFB8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 name="Title 1">
            <a:extLst>
              <a:ext uri="{FF2B5EF4-FFF2-40B4-BE49-F238E27FC236}">
                <a16:creationId xmlns:a16="http://schemas.microsoft.com/office/drawing/2014/main" id="{BD656A87-D187-547D-7EAA-E37F25F22D84}"/>
              </a:ext>
            </a:extLst>
          </p:cNvPr>
          <p:cNvSpPr>
            <a:spLocks noGrp="1"/>
          </p:cNvSpPr>
          <p:nvPr>
            <p:ph type="ctrTitle"/>
          </p:nvPr>
        </p:nvSpPr>
        <p:spPr>
          <a:xfrm>
            <a:off x="1524000" y="2744046"/>
            <a:ext cx="9144000" cy="1747568"/>
          </a:xfrm>
        </p:spPr>
        <p:txBody>
          <a:bodyPr anchor="b"/>
          <a:lstStyle>
            <a:lvl1pPr algn="ctr">
              <a:defRPr sz="6000" b="1">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E9BCC22-281E-475B-C9A9-3A9E4CC9D5CE}"/>
              </a:ext>
            </a:extLst>
          </p:cNvPr>
          <p:cNvSpPr>
            <a:spLocks noGrp="1"/>
          </p:cNvSpPr>
          <p:nvPr>
            <p:ph type="subTitle" idx="1"/>
          </p:nvPr>
        </p:nvSpPr>
        <p:spPr>
          <a:xfrm>
            <a:off x="1524000" y="4761501"/>
            <a:ext cx="9144000" cy="918663"/>
          </a:xfrm>
        </p:spPr>
        <p:txBody>
          <a:bodyPr/>
          <a:lstStyle>
            <a:lvl1pPr marL="0" indent="0" algn="ctr">
              <a:buNone/>
              <a:defRPr sz="2400">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026" name="Picture 2" descr="CU School of Medicine Again Ranked Among Best Medical Schools in the Country">
            <a:extLst>
              <a:ext uri="{FF2B5EF4-FFF2-40B4-BE49-F238E27FC236}">
                <a16:creationId xmlns:a16="http://schemas.microsoft.com/office/drawing/2014/main" id="{57FBE008-02AC-6A9A-D4FF-F9D2167CAB1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a:fillRect/>
          </a:stretch>
        </p:blipFill>
        <p:spPr bwMode="auto">
          <a:xfrm>
            <a:off x="0" y="0"/>
            <a:ext cx="12192000" cy="25121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black and white logo&#10;&#10;AI-generated content may be incorrect.">
            <a:extLst>
              <a:ext uri="{FF2B5EF4-FFF2-40B4-BE49-F238E27FC236}">
                <a16:creationId xmlns:a16="http://schemas.microsoft.com/office/drawing/2014/main" id="{CA1C4F5A-4E09-99E6-8B13-6EAC1F2C55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9606" y="6356536"/>
            <a:ext cx="1752788" cy="446334"/>
          </a:xfrm>
          <a:prstGeom prst="rect">
            <a:avLst/>
          </a:prstGeom>
        </p:spPr>
      </p:pic>
    </p:spTree>
    <p:extLst>
      <p:ext uri="{BB962C8B-B14F-4D97-AF65-F5344CB8AC3E}">
        <p14:creationId xmlns:p14="http://schemas.microsoft.com/office/powerpoint/2010/main" val="4250293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Slide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4E81BF3-1D7D-58D3-1254-405B544CDFE2}"/>
              </a:ext>
            </a:extLst>
          </p:cNvPr>
          <p:cNvSpPr/>
          <p:nvPr/>
        </p:nvSpPr>
        <p:spPr>
          <a:xfrm>
            <a:off x="0" y="6321287"/>
            <a:ext cx="12192000" cy="536714"/>
          </a:xfrm>
          <a:prstGeom prst="rect">
            <a:avLst/>
          </a:prstGeom>
          <a:solidFill>
            <a:srgbClr val="CFB8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Content Placeholder 2">
            <a:extLst>
              <a:ext uri="{FF2B5EF4-FFF2-40B4-BE49-F238E27FC236}">
                <a16:creationId xmlns:a16="http://schemas.microsoft.com/office/drawing/2014/main" id="{7B4D5026-D087-4B93-7EE8-F78BD890EE5D}"/>
              </a:ext>
            </a:extLst>
          </p:cNvPr>
          <p:cNvSpPr>
            <a:spLocks noGrp="1"/>
          </p:cNvSpPr>
          <p:nvPr>
            <p:ph sz="half" idx="1"/>
          </p:nvPr>
        </p:nvSpPr>
        <p:spPr>
          <a:xfrm>
            <a:off x="264159" y="1540565"/>
            <a:ext cx="11538957" cy="4636398"/>
          </a:xfrm>
        </p:spPr>
        <p:txBody>
          <a:bodyPr/>
          <a:lstStyle>
            <a:lvl1pPr>
              <a:defRPr>
                <a:latin typeface="Helvetica Neue" panose="02000503000000020004" pitchFamily="2" charset="0"/>
                <a:ea typeface="Helvetica Neue" panose="02000503000000020004" pitchFamily="2" charset="0"/>
                <a:cs typeface="Helvetica Neue" panose="02000503000000020004" pitchFamily="2" charset="0"/>
              </a:defRPr>
            </a:lvl1pPr>
            <a:lvl2pPr>
              <a:defRPr>
                <a:latin typeface="Helvetica Neue" panose="02000503000000020004" pitchFamily="2" charset="0"/>
                <a:ea typeface="Helvetica Neue" panose="02000503000000020004" pitchFamily="2" charset="0"/>
                <a:cs typeface="Helvetica Neue" panose="02000503000000020004" pitchFamily="2" charset="0"/>
              </a:defRPr>
            </a:lvl2pPr>
            <a:lvl3pPr>
              <a:defRPr>
                <a:latin typeface="Helvetica Neue" panose="02000503000000020004" pitchFamily="2" charset="0"/>
                <a:ea typeface="Helvetica Neue" panose="02000503000000020004" pitchFamily="2" charset="0"/>
                <a:cs typeface="Helvetica Neue" panose="02000503000000020004" pitchFamily="2" charset="0"/>
              </a:defRPr>
            </a:lvl3pPr>
            <a:lvl4pPr>
              <a:defRPr>
                <a:latin typeface="Helvetica Neue" panose="02000503000000020004" pitchFamily="2" charset="0"/>
                <a:ea typeface="Helvetica Neue" panose="02000503000000020004" pitchFamily="2" charset="0"/>
                <a:cs typeface="Helvetica Neue" panose="02000503000000020004" pitchFamily="2" charset="0"/>
              </a:defRPr>
            </a:lvl4pPr>
            <a:lvl5pPr>
              <a:defRPr>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D9EAE86B-B115-7BC3-9609-28AD9B30B66B}"/>
              </a:ext>
            </a:extLst>
          </p:cNvPr>
          <p:cNvSpPr>
            <a:spLocks noGrp="1"/>
          </p:cNvSpPr>
          <p:nvPr>
            <p:ph type="ftr" sz="quarter" idx="11"/>
          </p:nvPr>
        </p:nvSpPr>
        <p:spPr>
          <a:xfrm>
            <a:off x="264160" y="6410633"/>
            <a:ext cx="9889243" cy="365125"/>
          </a:xfrm>
        </p:spPr>
        <p:txBody>
          <a:bodyPr/>
          <a:lstStyle>
            <a:lvl1pPr algn="l">
              <a:defRPr>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Title 1">
            <a:extLst>
              <a:ext uri="{FF2B5EF4-FFF2-40B4-BE49-F238E27FC236}">
                <a16:creationId xmlns:a16="http://schemas.microsoft.com/office/drawing/2014/main" id="{19B2BFBA-8055-1FDC-A20C-2F1116DBCAC1}"/>
              </a:ext>
            </a:extLst>
          </p:cNvPr>
          <p:cNvSpPr>
            <a:spLocks noGrp="1"/>
          </p:cNvSpPr>
          <p:nvPr>
            <p:ph type="title"/>
          </p:nvPr>
        </p:nvSpPr>
        <p:spPr>
          <a:xfrm>
            <a:off x="264159" y="355109"/>
            <a:ext cx="11538957" cy="864092"/>
          </a:xfrm>
        </p:spPr>
        <p:txBody>
          <a:bodyPr/>
          <a:lstStyle>
            <a:lvl1pPr>
              <a:defRPr b="1">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p>
        </p:txBody>
      </p:sp>
      <p:pic>
        <p:nvPicPr>
          <p:cNvPr id="12" name="Picture 11" descr="A black and white logo&#10;&#10;AI-generated content may be incorrect.">
            <a:extLst>
              <a:ext uri="{FF2B5EF4-FFF2-40B4-BE49-F238E27FC236}">
                <a16:creationId xmlns:a16="http://schemas.microsoft.com/office/drawing/2014/main" id="{BB1DF0B2-8CD7-8AB4-C551-7F9B180FDE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81576" y="6377975"/>
            <a:ext cx="1752788" cy="446334"/>
          </a:xfrm>
          <a:prstGeom prst="rect">
            <a:avLst/>
          </a:prstGeom>
        </p:spPr>
      </p:pic>
    </p:spTree>
    <p:extLst>
      <p:ext uri="{BB962C8B-B14F-4D97-AF65-F5344CB8AC3E}">
        <p14:creationId xmlns:p14="http://schemas.microsoft.com/office/powerpoint/2010/main" val="2034517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E7C0EF3-723E-41C5-CBAE-831E37A6DA7F}"/>
              </a:ext>
            </a:extLst>
          </p:cNvPr>
          <p:cNvSpPr/>
          <p:nvPr/>
        </p:nvSpPr>
        <p:spPr>
          <a:xfrm>
            <a:off x="0" y="6321287"/>
            <a:ext cx="12192000" cy="536714"/>
          </a:xfrm>
          <a:prstGeom prst="rect">
            <a:avLst/>
          </a:prstGeom>
          <a:solidFill>
            <a:srgbClr val="CFB8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Content Placeholder 2">
            <a:extLst>
              <a:ext uri="{FF2B5EF4-FFF2-40B4-BE49-F238E27FC236}">
                <a16:creationId xmlns:a16="http://schemas.microsoft.com/office/drawing/2014/main" id="{7B4D5026-D087-4B93-7EE8-F78BD890EE5D}"/>
              </a:ext>
            </a:extLst>
          </p:cNvPr>
          <p:cNvSpPr>
            <a:spLocks noGrp="1"/>
          </p:cNvSpPr>
          <p:nvPr>
            <p:ph sz="half" idx="1"/>
          </p:nvPr>
        </p:nvSpPr>
        <p:spPr>
          <a:xfrm>
            <a:off x="264159" y="1540565"/>
            <a:ext cx="5755641" cy="4636398"/>
          </a:xfrm>
        </p:spPr>
        <p:txBody>
          <a:bodyPr/>
          <a:lstStyle>
            <a:lvl1pPr>
              <a:defRPr>
                <a:latin typeface="Helvetica Neue" panose="02000503000000020004" pitchFamily="2" charset="0"/>
                <a:ea typeface="Helvetica Neue" panose="02000503000000020004" pitchFamily="2" charset="0"/>
                <a:cs typeface="Helvetica Neue" panose="02000503000000020004" pitchFamily="2" charset="0"/>
              </a:defRPr>
            </a:lvl1pPr>
            <a:lvl2pPr>
              <a:defRPr>
                <a:latin typeface="Helvetica Neue" panose="02000503000000020004" pitchFamily="2" charset="0"/>
                <a:ea typeface="Helvetica Neue" panose="02000503000000020004" pitchFamily="2" charset="0"/>
                <a:cs typeface="Helvetica Neue" panose="02000503000000020004" pitchFamily="2" charset="0"/>
              </a:defRPr>
            </a:lvl2pPr>
            <a:lvl3pPr>
              <a:defRPr>
                <a:latin typeface="Helvetica Neue" panose="02000503000000020004" pitchFamily="2" charset="0"/>
                <a:ea typeface="Helvetica Neue" panose="02000503000000020004" pitchFamily="2" charset="0"/>
                <a:cs typeface="Helvetica Neue" panose="02000503000000020004" pitchFamily="2" charset="0"/>
              </a:defRPr>
            </a:lvl3pPr>
            <a:lvl4pPr>
              <a:defRPr>
                <a:latin typeface="Helvetica Neue" panose="02000503000000020004" pitchFamily="2" charset="0"/>
                <a:ea typeface="Helvetica Neue" panose="02000503000000020004" pitchFamily="2" charset="0"/>
                <a:cs typeface="Helvetica Neue" panose="02000503000000020004" pitchFamily="2" charset="0"/>
              </a:defRPr>
            </a:lvl4pPr>
            <a:lvl5pPr>
              <a:defRPr>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3F9D6D-2C57-207B-EB31-2F836A497B20}"/>
              </a:ext>
            </a:extLst>
          </p:cNvPr>
          <p:cNvSpPr>
            <a:spLocks noGrp="1"/>
          </p:cNvSpPr>
          <p:nvPr>
            <p:ph sz="half" idx="2"/>
          </p:nvPr>
        </p:nvSpPr>
        <p:spPr>
          <a:xfrm>
            <a:off x="6172199" y="1540565"/>
            <a:ext cx="5630915" cy="4636398"/>
          </a:xfrm>
        </p:spPr>
        <p:txBody>
          <a:bodyPr/>
          <a:lstStyle>
            <a:lvl1pPr>
              <a:defRPr>
                <a:latin typeface="Helvetica Neue" panose="02000503000000020004" pitchFamily="2" charset="0"/>
                <a:ea typeface="Helvetica Neue" panose="02000503000000020004" pitchFamily="2" charset="0"/>
                <a:cs typeface="Helvetica Neue" panose="02000503000000020004" pitchFamily="2" charset="0"/>
              </a:defRPr>
            </a:lvl1pPr>
            <a:lvl2pPr>
              <a:defRPr>
                <a:latin typeface="Helvetica Neue" panose="02000503000000020004" pitchFamily="2" charset="0"/>
                <a:ea typeface="Helvetica Neue" panose="02000503000000020004" pitchFamily="2" charset="0"/>
                <a:cs typeface="Helvetica Neue" panose="02000503000000020004" pitchFamily="2" charset="0"/>
              </a:defRPr>
            </a:lvl2pPr>
            <a:lvl3pPr>
              <a:defRPr>
                <a:latin typeface="Helvetica Neue" panose="02000503000000020004" pitchFamily="2" charset="0"/>
                <a:ea typeface="Helvetica Neue" panose="02000503000000020004" pitchFamily="2" charset="0"/>
                <a:cs typeface="Helvetica Neue" panose="02000503000000020004" pitchFamily="2" charset="0"/>
              </a:defRPr>
            </a:lvl3pPr>
            <a:lvl4pPr>
              <a:defRPr>
                <a:latin typeface="Helvetica Neue" panose="02000503000000020004" pitchFamily="2" charset="0"/>
                <a:ea typeface="Helvetica Neue" panose="02000503000000020004" pitchFamily="2" charset="0"/>
                <a:cs typeface="Helvetica Neue" panose="02000503000000020004" pitchFamily="2" charset="0"/>
              </a:defRPr>
            </a:lvl4pPr>
            <a:lvl5pPr>
              <a:defRPr>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5">
            <a:extLst>
              <a:ext uri="{FF2B5EF4-FFF2-40B4-BE49-F238E27FC236}">
                <a16:creationId xmlns:a16="http://schemas.microsoft.com/office/drawing/2014/main" id="{482B9CA1-FE31-B8AB-D36A-1B59F850C21D}"/>
              </a:ext>
            </a:extLst>
          </p:cNvPr>
          <p:cNvSpPr>
            <a:spLocks noGrp="1"/>
          </p:cNvSpPr>
          <p:nvPr>
            <p:ph type="ftr" sz="quarter" idx="11"/>
          </p:nvPr>
        </p:nvSpPr>
        <p:spPr>
          <a:xfrm>
            <a:off x="264160" y="6409917"/>
            <a:ext cx="9901118" cy="365125"/>
          </a:xfrm>
        </p:spPr>
        <p:txBody>
          <a:bodyPr/>
          <a:lstStyle>
            <a:lvl1pPr algn="l">
              <a:defRPr>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a:p>
        </p:txBody>
      </p:sp>
      <p:sp>
        <p:nvSpPr>
          <p:cNvPr id="12" name="Title 1">
            <a:extLst>
              <a:ext uri="{FF2B5EF4-FFF2-40B4-BE49-F238E27FC236}">
                <a16:creationId xmlns:a16="http://schemas.microsoft.com/office/drawing/2014/main" id="{0DCEC9D3-8297-9CAB-2465-31655CCCBD91}"/>
              </a:ext>
            </a:extLst>
          </p:cNvPr>
          <p:cNvSpPr>
            <a:spLocks noGrp="1"/>
          </p:cNvSpPr>
          <p:nvPr>
            <p:ph type="title"/>
          </p:nvPr>
        </p:nvSpPr>
        <p:spPr>
          <a:xfrm>
            <a:off x="250321" y="355109"/>
            <a:ext cx="11538957" cy="864092"/>
          </a:xfrm>
        </p:spPr>
        <p:txBody>
          <a:bodyPr/>
          <a:lstStyle>
            <a:lvl1pPr>
              <a:defRPr b="1">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endParaRPr lang="en-US" dirty="0"/>
          </a:p>
        </p:txBody>
      </p:sp>
      <p:pic>
        <p:nvPicPr>
          <p:cNvPr id="15" name="Picture 14" descr="A black and white logo&#10;&#10;AI-generated content may be incorrect.">
            <a:extLst>
              <a:ext uri="{FF2B5EF4-FFF2-40B4-BE49-F238E27FC236}">
                <a16:creationId xmlns:a16="http://schemas.microsoft.com/office/drawing/2014/main" id="{09DB6FE6-48FF-70D5-FE93-40CD196A63D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81576" y="6377975"/>
            <a:ext cx="1752788" cy="446334"/>
          </a:xfrm>
          <a:prstGeom prst="rect">
            <a:avLst/>
          </a:prstGeom>
        </p:spPr>
      </p:pic>
    </p:spTree>
    <p:extLst>
      <p:ext uri="{BB962C8B-B14F-4D97-AF65-F5344CB8AC3E}">
        <p14:creationId xmlns:p14="http://schemas.microsoft.com/office/powerpoint/2010/main" val="50729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foot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B9445F-331F-F93C-B789-C794F4B3799F}"/>
              </a:ext>
            </a:extLst>
          </p:cNvPr>
          <p:cNvSpPr/>
          <p:nvPr/>
        </p:nvSpPr>
        <p:spPr>
          <a:xfrm>
            <a:off x="0" y="6321287"/>
            <a:ext cx="12192000" cy="536714"/>
          </a:xfrm>
          <a:prstGeom prst="rect">
            <a:avLst/>
          </a:prstGeom>
          <a:solidFill>
            <a:srgbClr val="CFB8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Footer Placeholder 2">
            <a:extLst>
              <a:ext uri="{FF2B5EF4-FFF2-40B4-BE49-F238E27FC236}">
                <a16:creationId xmlns:a16="http://schemas.microsoft.com/office/drawing/2014/main" id="{62F4DCDD-8C6A-E391-57EA-32C98BACB926}"/>
              </a:ext>
            </a:extLst>
          </p:cNvPr>
          <p:cNvSpPr>
            <a:spLocks noGrp="1"/>
          </p:cNvSpPr>
          <p:nvPr>
            <p:ph type="ftr" sz="quarter" idx="11"/>
          </p:nvPr>
        </p:nvSpPr>
        <p:spPr>
          <a:xfrm>
            <a:off x="286299" y="6403850"/>
            <a:ext cx="9867104" cy="365125"/>
          </a:xfrm>
        </p:spPr>
        <p:txBody>
          <a:bodyPr/>
          <a:lstStyle>
            <a:lvl1pPr algn="l">
              <a:defRPr>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7" name="Picture 6" descr="A black and white logo&#10;&#10;AI-generated content may be incorrect.">
            <a:extLst>
              <a:ext uri="{FF2B5EF4-FFF2-40B4-BE49-F238E27FC236}">
                <a16:creationId xmlns:a16="http://schemas.microsoft.com/office/drawing/2014/main" id="{8DA8B98E-641B-A982-2731-237DE0B34B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81576" y="6377975"/>
            <a:ext cx="1752788" cy="446334"/>
          </a:xfrm>
          <a:prstGeom prst="rect">
            <a:avLst/>
          </a:prstGeom>
        </p:spPr>
      </p:pic>
      <p:sp>
        <p:nvSpPr>
          <p:cNvPr id="2" name="Title 1">
            <a:extLst>
              <a:ext uri="{FF2B5EF4-FFF2-40B4-BE49-F238E27FC236}">
                <a16:creationId xmlns:a16="http://schemas.microsoft.com/office/drawing/2014/main" id="{9B66E7A2-9DED-48AE-906D-1EDA408A478F}"/>
              </a:ext>
            </a:extLst>
          </p:cNvPr>
          <p:cNvSpPr>
            <a:spLocks noGrp="1"/>
          </p:cNvSpPr>
          <p:nvPr>
            <p:ph type="title"/>
          </p:nvPr>
        </p:nvSpPr>
        <p:spPr>
          <a:xfrm>
            <a:off x="264159" y="365126"/>
            <a:ext cx="11538957" cy="864092"/>
          </a:xfrm>
        </p:spPr>
        <p:txBody>
          <a:bodyPr/>
          <a:lstStyle>
            <a:lvl1pPr>
              <a:defRPr b="1">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p>
        </p:txBody>
      </p:sp>
    </p:spTree>
    <p:extLst>
      <p:ext uri="{BB962C8B-B14F-4D97-AF65-F5344CB8AC3E}">
        <p14:creationId xmlns:p14="http://schemas.microsoft.com/office/powerpoint/2010/main" val="1256044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FFFF4-DB85-DA43-7364-DDB6C60ECBC5}"/>
              </a:ext>
            </a:extLst>
          </p:cNvPr>
          <p:cNvSpPr>
            <a:spLocks noGrp="1"/>
          </p:cNvSpPr>
          <p:nvPr>
            <p:ph type="title"/>
          </p:nvPr>
        </p:nvSpPr>
        <p:spPr>
          <a:xfrm>
            <a:off x="264159" y="365126"/>
            <a:ext cx="11538957" cy="864092"/>
          </a:xfrm>
        </p:spPr>
        <p:txBody>
          <a:bodyPr/>
          <a:lstStyle>
            <a:lvl1pPr>
              <a:defRPr b="1">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Click to edit Master title style</a:t>
            </a:r>
          </a:p>
        </p:txBody>
      </p:sp>
    </p:spTree>
    <p:extLst>
      <p:ext uri="{BB962C8B-B14F-4D97-AF65-F5344CB8AC3E}">
        <p14:creationId xmlns:p14="http://schemas.microsoft.com/office/powerpoint/2010/main" val="1669564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B9445F-331F-F93C-B789-C794F4B3799F}"/>
              </a:ext>
            </a:extLst>
          </p:cNvPr>
          <p:cNvSpPr/>
          <p:nvPr/>
        </p:nvSpPr>
        <p:spPr>
          <a:xfrm>
            <a:off x="0" y="6321287"/>
            <a:ext cx="12192000" cy="536714"/>
          </a:xfrm>
          <a:prstGeom prst="rect">
            <a:avLst/>
          </a:prstGeom>
          <a:solidFill>
            <a:srgbClr val="CFB8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Footer Placeholder 2">
            <a:extLst>
              <a:ext uri="{FF2B5EF4-FFF2-40B4-BE49-F238E27FC236}">
                <a16:creationId xmlns:a16="http://schemas.microsoft.com/office/drawing/2014/main" id="{62F4DCDD-8C6A-E391-57EA-32C98BACB926}"/>
              </a:ext>
            </a:extLst>
          </p:cNvPr>
          <p:cNvSpPr>
            <a:spLocks noGrp="1"/>
          </p:cNvSpPr>
          <p:nvPr>
            <p:ph type="ftr" sz="quarter" idx="11"/>
          </p:nvPr>
        </p:nvSpPr>
        <p:spPr>
          <a:xfrm>
            <a:off x="286299" y="6403850"/>
            <a:ext cx="9867104" cy="365125"/>
          </a:xfrm>
        </p:spPr>
        <p:txBody>
          <a:bodyPr/>
          <a:lstStyle>
            <a:lvl1pPr algn="l">
              <a:defRPr>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7" name="Picture 6" descr="A black and white logo&#10;&#10;AI-generated content may be incorrect.">
            <a:extLst>
              <a:ext uri="{FF2B5EF4-FFF2-40B4-BE49-F238E27FC236}">
                <a16:creationId xmlns:a16="http://schemas.microsoft.com/office/drawing/2014/main" id="{8DA8B98E-641B-A982-2731-237DE0B34B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81576" y="6377975"/>
            <a:ext cx="1752788" cy="446334"/>
          </a:xfrm>
          <a:prstGeom prst="rect">
            <a:avLst/>
          </a:prstGeom>
        </p:spPr>
      </p:pic>
    </p:spTree>
    <p:extLst>
      <p:ext uri="{BB962C8B-B14F-4D97-AF65-F5344CB8AC3E}">
        <p14:creationId xmlns:p14="http://schemas.microsoft.com/office/powerpoint/2010/main" val="3676469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300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Footer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B9445F-331F-F93C-B789-C794F4B3799F}"/>
              </a:ext>
            </a:extLst>
          </p:cNvPr>
          <p:cNvSpPr/>
          <p:nvPr/>
        </p:nvSpPr>
        <p:spPr>
          <a:xfrm>
            <a:off x="0" y="0"/>
            <a:ext cx="6096000" cy="6858001"/>
          </a:xfrm>
          <a:prstGeom prst="rect">
            <a:avLst/>
          </a:prstGeom>
          <a:solidFill>
            <a:srgbClr val="CFB8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0" name="Picture 9" descr="A black and white logo&#10;&#10;AI-generated content may be incorrect.">
            <a:extLst>
              <a:ext uri="{FF2B5EF4-FFF2-40B4-BE49-F238E27FC236}">
                <a16:creationId xmlns:a16="http://schemas.microsoft.com/office/drawing/2014/main" id="{6538E782-8CCC-60F6-AA63-729BC7F927E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55904" y="3048143"/>
            <a:ext cx="2991312" cy="761714"/>
          </a:xfrm>
          <a:prstGeom prst="rect">
            <a:avLst/>
          </a:prstGeom>
        </p:spPr>
      </p:pic>
      <p:sp>
        <p:nvSpPr>
          <p:cNvPr id="11" name="Subtitle 2">
            <a:extLst>
              <a:ext uri="{FF2B5EF4-FFF2-40B4-BE49-F238E27FC236}">
                <a16:creationId xmlns:a16="http://schemas.microsoft.com/office/drawing/2014/main" id="{202E43D8-EFB0-87FC-567A-78FC243A4BBD}"/>
              </a:ext>
            </a:extLst>
          </p:cNvPr>
          <p:cNvSpPr txBox="1">
            <a:spLocks/>
          </p:cNvSpPr>
          <p:nvPr/>
        </p:nvSpPr>
        <p:spPr>
          <a:xfrm>
            <a:off x="6799144" y="3198610"/>
            <a:ext cx="4768136" cy="460779"/>
          </a:xfrm>
          <a:prstGeom prst="rect">
            <a:avLst/>
          </a:prstGeom>
          <a:ln>
            <a:solidFill>
              <a:srgbClr val="CFB87B"/>
            </a:solidFill>
          </a:ln>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baseline="0">
                <a:solidFill>
                  <a:srgbClr val="00274C"/>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r>
              <a:rPr lang="en-US"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thomas.valley@cuanschutz.edu</a:t>
            </a:r>
          </a:p>
        </p:txBody>
      </p:sp>
    </p:spTree>
    <p:extLst>
      <p:ext uri="{BB962C8B-B14F-4D97-AF65-F5344CB8AC3E}">
        <p14:creationId xmlns:p14="http://schemas.microsoft.com/office/powerpoint/2010/main" val="2068623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1  Title Slide">
  <p:cSld name="1-1  Title Slide">
    <p:spTree>
      <p:nvGrpSpPr>
        <p:cNvPr id="1" name="Shape 9"/>
        <p:cNvGrpSpPr/>
        <p:nvPr/>
      </p:nvGrpSpPr>
      <p:grpSpPr>
        <a:xfrm>
          <a:off x="0" y="0"/>
          <a:ext cx="0" cy="0"/>
          <a:chOff x="0" y="0"/>
          <a:chExt cx="0" cy="0"/>
        </a:xfrm>
      </p:grpSpPr>
      <p:sp>
        <p:nvSpPr>
          <p:cNvPr id="12" name="Google Shape;12;p2"/>
          <p:cNvSpPr txBox="1">
            <a:spLocks noGrp="1"/>
          </p:cNvSpPr>
          <p:nvPr>
            <p:ph type="body" idx="1"/>
          </p:nvPr>
        </p:nvSpPr>
        <p:spPr>
          <a:xfrm>
            <a:off x="2476500" y="3819789"/>
            <a:ext cx="7238800" cy="990400"/>
          </a:xfrm>
          <a:prstGeom prst="rect">
            <a:avLst/>
          </a:prstGeom>
          <a:noFill/>
          <a:ln>
            <a:noFill/>
          </a:ln>
        </p:spPr>
        <p:txBody>
          <a:bodyPr spcFirstLastPara="1" wrap="square" lIns="91425" tIns="91425" rIns="91425" bIns="91425" anchor="t" anchorCtr="0">
            <a:noAutofit/>
          </a:bodyPr>
          <a:lstStyle>
            <a:lvl1pPr marL="609585" marR="0" lvl="0" indent="-304792" algn="ctr" rtl="0">
              <a:lnSpc>
                <a:spcPct val="100000"/>
              </a:lnSpc>
              <a:spcBef>
                <a:spcPts val="0"/>
              </a:spcBef>
              <a:spcAft>
                <a:spcPts val="0"/>
              </a:spcAft>
              <a:buClr>
                <a:schemeClr val="lt2"/>
              </a:buClr>
              <a:buSzPts val="1800"/>
              <a:buFont typeface="IBM Plex Sans"/>
              <a:buNone/>
              <a:defRPr sz="2400" i="0" u="none" strike="noStrike" cap="none">
                <a:solidFill>
                  <a:schemeClr val="lt2"/>
                </a:solidFill>
                <a:latin typeface="Nunito Sans" pitchFamily="2" charset="77"/>
                <a:ea typeface="Nunito Sans" pitchFamily="2" charset="77"/>
                <a:cs typeface="Nunito Sans" pitchFamily="2" charset="77"/>
                <a:sym typeface="IBM Plex Sans"/>
              </a:defRPr>
            </a:lvl1pPr>
            <a:lvl2pPr marL="1219170" marR="0" lvl="1" indent="-304792" algn="l" rtl="0">
              <a:lnSpc>
                <a:spcPct val="90000"/>
              </a:lnSpc>
              <a:spcBef>
                <a:spcPts val="2133"/>
              </a:spcBef>
              <a:spcAft>
                <a:spcPts val="0"/>
              </a:spcAft>
              <a:buClr>
                <a:srgbClr val="666666"/>
              </a:buClr>
              <a:buSzPts val="1800"/>
              <a:buFont typeface="IBM Plex Sans"/>
              <a:buNone/>
              <a:defRPr sz="2400" i="0" u="none" strike="noStrike" cap="none">
                <a:solidFill>
                  <a:srgbClr val="666666"/>
                </a:solidFill>
                <a:latin typeface="IBM Plex Sans"/>
                <a:ea typeface="IBM Plex Sans"/>
                <a:cs typeface="IBM Plex Sans"/>
                <a:sym typeface="IBM Plex Sans"/>
              </a:defRPr>
            </a:lvl2pPr>
            <a:lvl3pPr marL="1828754" marR="0" lvl="2" indent="-304792" algn="l" rtl="0">
              <a:lnSpc>
                <a:spcPct val="90000"/>
              </a:lnSpc>
              <a:spcBef>
                <a:spcPts val="2133"/>
              </a:spcBef>
              <a:spcAft>
                <a:spcPts val="0"/>
              </a:spcAft>
              <a:buClr>
                <a:srgbClr val="7F7F7F"/>
              </a:buClr>
              <a:buSzPts val="1500"/>
              <a:buFont typeface="IBM Plex Sans"/>
              <a:buNone/>
              <a:defRPr sz="2000" i="0" u="none" strike="noStrike" cap="none">
                <a:solidFill>
                  <a:srgbClr val="7F7F7F"/>
                </a:solidFill>
                <a:latin typeface="IBM Plex Sans"/>
                <a:ea typeface="IBM Plex Sans"/>
                <a:cs typeface="IBM Plex Sans"/>
                <a:sym typeface="IBM Plex Sans"/>
              </a:defRPr>
            </a:lvl3pPr>
            <a:lvl4pPr marL="2438339" marR="0" lvl="3" indent="-304792" algn="l" rtl="0">
              <a:lnSpc>
                <a:spcPct val="90000"/>
              </a:lnSpc>
              <a:spcBef>
                <a:spcPts val="2133"/>
              </a:spcBef>
              <a:spcAft>
                <a:spcPts val="0"/>
              </a:spcAft>
              <a:buClr>
                <a:srgbClr val="7F7F7F"/>
              </a:buClr>
              <a:buSzPts val="1400"/>
              <a:buFont typeface="IBM Plex Sans"/>
              <a:buNone/>
              <a:defRPr sz="1867" i="0" u="none" strike="noStrike" cap="none">
                <a:solidFill>
                  <a:srgbClr val="7F7F7F"/>
                </a:solidFill>
                <a:latin typeface="IBM Plex Sans"/>
                <a:ea typeface="IBM Plex Sans"/>
                <a:cs typeface="IBM Plex Sans"/>
                <a:sym typeface="IBM Plex Sans"/>
              </a:defRPr>
            </a:lvl4pPr>
            <a:lvl5pPr marL="3047924" marR="0" lvl="4" indent="-304792" algn="l" rtl="0">
              <a:lnSpc>
                <a:spcPct val="90000"/>
              </a:lnSpc>
              <a:spcBef>
                <a:spcPts val="2133"/>
              </a:spcBef>
              <a:spcAft>
                <a:spcPts val="0"/>
              </a:spcAft>
              <a:buClr>
                <a:srgbClr val="7F7F7F"/>
              </a:buClr>
              <a:buSzPts val="1400"/>
              <a:buFont typeface="IBM Plex Sans"/>
              <a:buNone/>
              <a:defRPr sz="1867" i="0" u="none" strike="noStrike" cap="none">
                <a:solidFill>
                  <a:srgbClr val="7F7F7F"/>
                </a:solidFill>
                <a:latin typeface="IBM Plex Sans"/>
                <a:ea typeface="IBM Plex Sans"/>
                <a:cs typeface="IBM Plex Sans"/>
                <a:sym typeface="IBM Plex Sans"/>
              </a:defRPr>
            </a:lvl5pPr>
            <a:lvl6pPr marL="3657509" marR="0" lvl="5"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6pPr>
            <a:lvl7pPr marL="4267093" marR="0" lvl="6"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7pPr>
            <a:lvl8pPr marL="4876678" marR="0" lvl="7" indent="-423323" algn="l" rtl="0">
              <a:lnSpc>
                <a:spcPct val="90000"/>
              </a:lnSpc>
              <a:spcBef>
                <a:spcPts val="2133"/>
              </a:spcBef>
              <a:spcAft>
                <a:spcPts val="0"/>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8pPr>
            <a:lvl9pPr marL="5486263" marR="0" lvl="8" indent="-423323" algn="l" rtl="0">
              <a:lnSpc>
                <a:spcPct val="90000"/>
              </a:lnSpc>
              <a:spcBef>
                <a:spcPts val="2133"/>
              </a:spcBef>
              <a:spcAft>
                <a:spcPts val="2133"/>
              </a:spcAft>
              <a:buClr>
                <a:schemeClr val="dk1"/>
              </a:buClr>
              <a:buSzPts val="1400"/>
              <a:buFont typeface="IBM Plex Sans"/>
              <a:buChar char="•"/>
              <a:defRPr sz="1867" i="0" u="none" strike="noStrike" cap="none">
                <a:solidFill>
                  <a:schemeClr val="dk1"/>
                </a:solidFill>
                <a:latin typeface="IBM Plex Sans"/>
                <a:ea typeface="IBM Plex Sans"/>
                <a:cs typeface="IBM Plex Sans"/>
                <a:sym typeface="IBM Plex Sans"/>
              </a:defRPr>
            </a:lvl9pPr>
          </a:lstStyle>
          <a:p>
            <a:pPr lvl="0"/>
            <a:r>
              <a:rPr lang="en-US"/>
              <a:t>Click to edit Master text styles</a:t>
            </a:r>
          </a:p>
        </p:txBody>
      </p:sp>
      <p:sp>
        <p:nvSpPr>
          <p:cNvPr id="13" name="Google Shape;13;p2"/>
          <p:cNvSpPr txBox="1">
            <a:spLocks noGrp="1"/>
          </p:cNvSpPr>
          <p:nvPr>
            <p:ph type="title"/>
          </p:nvPr>
        </p:nvSpPr>
        <p:spPr>
          <a:xfrm>
            <a:off x="838199" y="1076067"/>
            <a:ext cx="10496800" cy="16688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100"/>
              <a:buFont typeface="IBM Plex Sans"/>
              <a:buNone/>
              <a:defRPr sz="5467" i="0" u="none" strike="noStrike" cap="none">
                <a:solidFill>
                  <a:schemeClr val="lt1"/>
                </a:solidFill>
                <a:latin typeface="Nunito Sans" pitchFamily="2" charset="77"/>
                <a:ea typeface="Nunito Sans" pitchFamily="2" charset="77"/>
                <a:cs typeface="Nunito Sans" pitchFamily="2" charset="77"/>
                <a:sym typeface="IBM Plex Sans"/>
              </a:defRPr>
            </a:lvl1pPr>
            <a:lvl2pPr lvl="1" rtl="0">
              <a:spcBef>
                <a:spcPts val="0"/>
              </a:spcBef>
              <a:spcAft>
                <a:spcPts val="0"/>
              </a:spcAft>
              <a:buSzPts val="2800"/>
              <a:buNone/>
              <a:defRPr sz="1867"/>
            </a:lvl2pPr>
            <a:lvl3pPr lvl="2" rtl="0">
              <a:spcBef>
                <a:spcPts val="0"/>
              </a:spcBef>
              <a:spcAft>
                <a:spcPts val="0"/>
              </a:spcAft>
              <a:buSzPts val="2800"/>
              <a:buNone/>
              <a:defRPr sz="1867"/>
            </a:lvl3pPr>
            <a:lvl4pPr lvl="3" rtl="0">
              <a:spcBef>
                <a:spcPts val="0"/>
              </a:spcBef>
              <a:spcAft>
                <a:spcPts val="0"/>
              </a:spcAft>
              <a:buSzPts val="2800"/>
              <a:buNone/>
              <a:defRPr sz="1867"/>
            </a:lvl4pPr>
            <a:lvl5pPr lvl="4" rtl="0">
              <a:spcBef>
                <a:spcPts val="0"/>
              </a:spcBef>
              <a:spcAft>
                <a:spcPts val="0"/>
              </a:spcAft>
              <a:buSzPts val="2800"/>
              <a:buNone/>
              <a:defRPr sz="1867"/>
            </a:lvl5pPr>
            <a:lvl6pPr lvl="5" rtl="0">
              <a:spcBef>
                <a:spcPts val="0"/>
              </a:spcBef>
              <a:spcAft>
                <a:spcPts val="0"/>
              </a:spcAft>
              <a:buSzPts val="2800"/>
              <a:buNone/>
              <a:defRPr sz="1867"/>
            </a:lvl6pPr>
            <a:lvl7pPr lvl="6" rtl="0">
              <a:spcBef>
                <a:spcPts val="0"/>
              </a:spcBef>
              <a:spcAft>
                <a:spcPts val="0"/>
              </a:spcAft>
              <a:buSzPts val="2800"/>
              <a:buNone/>
              <a:defRPr sz="1867"/>
            </a:lvl7pPr>
            <a:lvl8pPr lvl="7" rtl="0">
              <a:spcBef>
                <a:spcPts val="0"/>
              </a:spcBef>
              <a:spcAft>
                <a:spcPts val="0"/>
              </a:spcAft>
              <a:buSzPts val="2800"/>
              <a:buNone/>
              <a:defRPr sz="1867"/>
            </a:lvl8pPr>
            <a:lvl9pPr lvl="8" rtl="0">
              <a:spcBef>
                <a:spcPts val="0"/>
              </a:spcBef>
              <a:spcAft>
                <a:spcPts val="0"/>
              </a:spcAft>
              <a:buSzPts val="2800"/>
              <a:buNone/>
              <a:defRPr sz="1867"/>
            </a:lvl9pPr>
          </a:lstStyle>
          <a:p>
            <a:r>
              <a:rPr lang="en-US"/>
              <a:t>Click to edit Master title style</a:t>
            </a:r>
            <a:endParaRPr dirty="0"/>
          </a:p>
        </p:txBody>
      </p:sp>
    </p:spTree>
    <p:extLst>
      <p:ext uri="{BB962C8B-B14F-4D97-AF65-F5344CB8AC3E}">
        <p14:creationId xmlns:p14="http://schemas.microsoft.com/office/powerpoint/2010/main" val="1995259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8E5C4A2-8DEE-4668-B724-0291510FEDEA}"/>
              </a:ext>
            </a:extLst>
          </p:cNvPr>
          <p:cNvPicPr>
            <a:picLocks noChangeAspect="1"/>
          </p:cNvPicPr>
          <p:nvPr userDrawn="1"/>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6625" y="5735782"/>
            <a:ext cx="12192000" cy="1111134"/>
          </a:xfrm>
          <a:prstGeom prst="rect">
            <a:avLst/>
          </a:prstGeom>
        </p:spPr>
      </p:pic>
      <p:sp>
        <p:nvSpPr>
          <p:cNvPr id="66568" name="Rectangle 8"/>
          <p:cNvSpPr>
            <a:spLocks noGrp="1" noChangeArrowheads="1"/>
          </p:cNvSpPr>
          <p:nvPr>
            <p:ph type="ctrTitle"/>
          </p:nvPr>
        </p:nvSpPr>
        <p:spPr>
          <a:xfrm>
            <a:off x="558800" y="1488325"/>
            <a:ext cx="11074400" cy="2209800"/>
          </a:xfrm>
        </p:spPr>
        <p:txBody>
          <a:bodyPr/>
          <a:lstStyle>
            <a:lvl1pPr algn="ctr">
              <a:defRPr sz="4400">
                <a:solidFill>
                  <a:srgbClr val="000000"/>
                </a:solidFill>
                <a:latin typeface="Arial" panose="020B0604020202020204" pitchFamily="34" charset="0"/>
                <a:cs typeface="Arial" panose="020B0604020202020204" pitchFamily="34" charset="0"/>
              </a:defRPr>
            </a:lvl1pPr>
          </a:lstStyle>
          <a:p>
            <a:r>
              <a:rPr lang="en-US"/>
              <a:t>Click to edit Master title style</a:t>
            </a:r>
          </a:p>
        </p:txBody>
      </p:sp>
      <p:sp>
        <p:nvSpPr>
          <p:cNvPr id="66569" name="Rectangle 9"/>
          <p:cNvSpPr>
            <a:spLocks noGrp="1" noChangeArrowheads="1"/>
          </p:cNvSpPr>
          <p:nvPr>
            <p:ph type="subTitle" idx="1"/>
          </p:nvPr>
        </p:nvSpPr>
        <p:spPr>
          <a:xfrm>
            <a:off x="558800" y="3926726"/>
            <a:ext cx="11074400" cy="1111135"/>
          </a:xfrm>
        </p:spPr>
        <p:txBody>
          <a:bodyPr/>
          <a:lstStyle>
            <a:lvl1pPr marL="0" indent="0" algn="ctr">
              <a:buFontTx/>
              <a:buNone/>
              <a:defRPr sz="2800">
                <a:solidFill>
                  <a:srgbClr val="000000"/>
                </a:solidFill>
                <a:latin typeface="Arial" panose="020B0604020202020204" pitchFamily="34" charset="0"/>
                <a:cs typeface="Arial" panose="020B0604020202020204" pitchFamily="34" charset="0"/>
              </a:defRPr>
            </a:lvl1pPr>
          </a:lstStyle>
          <a:p>
            <a:r>
              <a:rPr lang="en-US"/>
              <a:t>Click to edit Master subtitle style</a:t>
            </a:r>
          </a:p>
        </p:txBody>
      </p:sp>
      <p:pic>
        <p:nvPicPr>
          <p:cNvPr id="6" name="Picture 5">
            <a:extLst>
              <a:ext uri="{FF2B5EF4-FFF2-40B4-BE49-F238E27FC236}">
                <a16:creationId xmlns:a16="http://schemas.microsoft.com/office/drawing/2014/main" id="{EFD8454E-F768-4F4E-95F3-07EB5CE1A69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57200"/>
            <a:ext cx="12192000" cy="1499062"/>
          </a:xfrm>
          <a:prstGeom prst="rect">
            <a:avLst/>
          </a:prstGeom>
        </p:spPr>
      </p:pic>
      <p:sp>
        <p:nvSpPr>
          <p:cNvPr id="10" name="TextBox 9">
            <a:extLst>
              <a:ext uri="{FF2B5EF4-FFF2-40B4-BE49-F238E27FC236}">
                <a16:creationId xmlns:a16="http://schemas.microsoft.com/office/drawing/2014/main" id="{D6DA09A5-CB63-4AAA-9691-7EA359107095}"/>
              </a:ext>
            </a:extLst>
          </p:cNvPr>
          <p:cNvSpPr txBox="1"/>
          <p:nvPr userDrawn="1"/>
        </p:nvSpPr>
        <p:spPr>
          <a:xfrm>
            <a:off x="406400" y="6276694"/>
            <a:ext cx="6807200" cy="276999"/>
          </a:xfrm>
          <a:prstGeom prst="rect">
            <a:avLst/>
          </a:prstGeom>
          <a:noFill/>
        </p:spPr>
        <p:txBody>
          <a:bodyPr wrap="square" rtlCol="0">
            <a:spAutoFit/>
          </a:bodyPr>
          <a:lstStyle/>
          <a:p>
            <a:r>
              <a:rPr lang="en-US" sz="1200" dirty="0">
                <a:solidFill>
                  <a:schemeClr val="bg1"/>
                </a:solidFill>
                <a:hlinkClick r:id="rId4">
                  <a:extLst>
                    <a:ext uri="{A12FA001-AC4F-418D-AE19-62706E023703}">
                      <ahyp:hlinkClr xmlns:ahyp="http://schemas.microsoft.com/office/drawing/2018/hyperlinkcolor" val="tx"/>
                    </a:ext>
                  </a:extLst>
                </a:hlinkClick>
              </a:rPr>
              <a:t>medschool.cuanschutz.edu/</a:t>
            </a:r>
            <a:r>
              <a:rPr lang="en-US" sz="1200" b="1" dirty="0">
                <a:solidFill>
                  <a:schemeClr val="bg1"/>
                </a:solidFill>
                <a:hlinkClick r:id="rId4">
                  <a:extLst>
                    <a:ext uri="{A12FA001-AC4F-418D-AE19-62706E023703}">
                      <ahyp:hlinkClr xmlns:ahyp="http://schemas.microsoft.com/office/drawing/2018/hyperlinkcolor" val="tx"/>
                    </a:ext>
                  </a:extLst>
                </a:hlinkClick>
              </a:rPr>
              <a:t>ACCORDS</a:t>
            </a:r>
            <a:r>
              <a:rPr lang="en-US" sz="1200" dirty="0">
                <a:solidFill>
                  <a:schemeClr val="bg1"/>
                </a:solidFill>
              </a:rPr>
              <a:t>  |           </a:t>
            </a:r>
            <a:r>
              <a:rPr lang="en-US" sz="1200" dirty="0">
                <a:solidFill>
                  <a:schemeClr val="bg1"/>
                </a:solidFill>
                <a:hlinkClick r:id="rId5">
                  <a:extLst>
                    <a:ext uri="{A12FA001-AC4F-418D-AE19-62706E023703}">
                      <ahyp:hlinkClr xmlns:ahyp="http://schemas.microsoft.com/office/drawing/2018/hyperlinkcolor" val="tx"/>
                    </a:ext>
                  </a:extLst>
                </a:hlinkClick>
              </a:rPr>
              <a:t>@AccordsResearch</a:t>
            </a:r>
            <a:endParaRPr lang="en-US" sz="1200" dirty="0">
              <a:solidFill>
                <a:schemeClr val="bg1"/>
              </a:solidFill>
            </a:endParaRPr>
          </a:p>
        </p:txBody>
      </p:sp>
      <p:pic>
        <p:nvPicPr>
          <p:cNvPr id="12" name="Picture 11">
            <a:extLst>
              <a:ext uri="{FF2B5EF4-FFF2-40B4-BE49-F238E27FC236}">
                <a16:creationId xmlns:a16="http://schemas.microsoft.com/office/drawing/2014/main" id="{2338020E-8610-42E3-ADC1-34D955ED133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139267" y="6172507"/>
            <a:ext cx="647163" cy="485372"/>
          </a:xfrm>
          <a:prstGeom prst="rect">
            <a:avLst/>
          </a:prstGeom>
        </p:spPr>
      </p:pic>
    </p:spTree>
    <p:extLst>
      <p:ext uri="{BB962C8B-B14F-4D97-AF65-F5344CB8AC3E}">
        <p14:creationId xmlns:p14="http://schemas.microsoft.com/office/powerpoint/2010/main" val="18795724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06400" y="1447800"/>
            <a:ext cx="11480800" cy="4267200"/>
          </a:xfrm>
        </p:spPr>
        <p:txBody>
          <a:bodyPr/>
          <a:lstStyle>
            <a:lvl1pPr>
              <a:defRPr>
                <a:solidFill>
                  <a:srgbClr val="000000"/>
                </a:solidFill>
                <a:latin typeface="Arial" panose="020B0604020202020204" pitchFamily="34" charset="0"/>
                <a:cs typeface="Arial" panose="020B0604020202020204" pitchFamily="34" charset="0"/>
              </a:defRPr>
            </a:lvl1pPr>
            <a:lvl2pPr>
              <a:defRPr>
                <a:solidFill>
                  <a:srgbClr val="000000"/>
                </a:solidFill>
                <a:latin typeface="Arial" panose="020B0604020202020204" pitchFamily="34" charset="0"/>
                <a:cs typeface="Arial" panose="020B0604020202020204" pitchFamily="34" charset="0"/>
              </a:defRPr>
            </a:lvl2pPr>
            <a:lvl3pPr>
              <a:defRPr>
                <a:solidFill>
                  <a:srgbClr val="000000"/>
                </a:solidFill>
                <a:latin typeface="Arial" panose="020B0604020202020204" pitchFamily="34" charset="0"/>
                <a:cs typeface="Arial" panose="020B0604020202020204" pitchFamily="34" charset="0"/>
              </a:defRPr>
            </a:lvl3pPr>
            <a:lvl4pPr>
              <a:defRPr>
                <a:solidFill>
                  <a:srgbClr val="000000"/>
                </a:solidFill>
                <a:latin typeface="Arial" panose="020B0604020202020204" pitchFamily="34" charset="0"/>
                <a:cs typeface="Arial" panose="020B0604020202020204" pitchFamily="34" charset="0"/>
              </a:defRPr>
            </a:lvl4pPr>
            <a:lvl5pPr>
              <a:defRPr>
                <a:solidFill>
                  <a:srgbClr val="000000"/>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948364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3328988"/>
            <a:ext cx="10363200" cy="1362075"/>
          </a:xfrm>
        </p:spPr>
        <p:txBody>
          <a:bodyPr anchor="t"/>
          <a:lstStyle>
            <a:lvl1pPr algn="l">
              <a:defRPr sz="4000" b="1" cap="a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963084" y="1828801"/>
            <a:ext cx="10363200" cy="1500187"/>
          </a:xfrm>
        </p:spPr>
        <p:txBody>
          <a:bodyPr anchor="b"/>
          <a:lstStyle>
            <a:lvl1pPr marL="0" indent="0">
              <a:buNone/>
              <a:defRPr sz="2000">
                <a:solidFill>
                  <a:srgbClr val="000000"/>
                </a:solidFill>
                <a:latin typeface="Arial" panose="020B0604020202020204" pitchFamily="34" charset="0"/>
                <a:cs typeface="Arial" panose="020B060402020202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5391504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203200" y="1600200"/>
            <a:ext cx="5791200" cy="4267200"/>
          </a:xfrm>
        </p:spPr>
        <p:txBody>
          <a:bodyPr/>
          <a:lstStyle>
            <a:lvl1pPr>
              <a:defRPr sz="2800">
                <a:solidFill>
                  <a:srgbClr val="000000"/>
                </a:solidFill>
                <a:latin typeface="Arial" panose="020B0604020202020204" pitchFamily="34" charset="0"/>
                <a:cs typeface="Arial" panose="020B0604020202020204" pitchFamily="34" charset="0"/>
              </a:defRPr>
            </a:lvl1pPr>
            <a:lvl2pPr>
              <a:defRPr sz="2400">
                <a:solidFill>
                  <a:srgbClr val="000000"/>
                </a:solidFill>
                <a:latin typeface="Arial" panose="020B0604020202020204" pitchFamily="34" charset="0"/>
                <a:cs typeface="Arial" panose="020B0604020202020204" pitchFamily="34" charset="0"/>
              </a:defRPr>
            </a:lvl2pPr>
            <a:lvl3pPr>
              <a:defRPr sz="2000">
                <a:solidFill>
                  <a:srgbClr val="000000"/>
                </a:solidFill>
                <a:latin typeface="Arial" panose="020B0604020202020204" pitchFamily="34" charset="0"/>
                <a:cs typeface="Arial" panose="020B0604020202020204" pitchFamily="34" charset="0"/>
              </a:defRPr>
            </a:lvl3pPr>
            <a:lvl4pPr>
              <a:defRPr sz="1800">
                <a:solidFill>
                  <a:srgbClr val="000000"/>
                </a:solidFill>
                <a:latin typeface="Arial" panose="020B0604020202020204" pitchFamily="34" charset="0"/>
                <a:cs typeface="Arial" panose="020B0604020202020204" pitchFamily="34" charset="0"/>
              </a:defRPr>
            </a:lvl4pPr>
            <a:lvl5pPr>
              <a:defRPr sz="1800">
                <a:solidFill>
                  <a:srgbClr val="000000"/>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791200" cy="4267200"/>
          </a:xfrm>
        </p:spPr>
        <p:txBody>
          <a:bodyPr/>
          <a:lstStyle>
            <a:lvl1pPr>
              <a:defRPr sz="2800">
                <a:solidFill>
                  <a:srgbClr val="000000"/>
                </a:solidFill>
                <a:latin typeface="Arial" panose="020B0604020202020204" pitchFamily="34" charset="0"/>
                <a:cs typeface="Arial" panose="020B0604020202020204" pitchFamily="34" charset="0"/>
              </a:defRPr>
            </a:lvl1pPr>
            <a:lvl2pPr>
              <a:defRPr sz="2400">
                <a:solidFill>
                  <a:srgbClr val="000000"/>
                </a:solidFill>
                <a:latin typeface="Arial" panose="020B0604020202020204" pitchFamily="34" charset="0"/>
                <a:cs typeface="Arial" panose="020B0604020202020204" pitchFamily="34" charset="0"/>
              </a:defRPr>
            </a:lvl2pPr>
            <a:lvl3pPr>
              <a:defRPr sz="2000">
                <a:solidFill>
                  <a:srgbClr val="000000"/>
                </a:solidFill>
                <a:latin typeface="Arial" panose="020B0604020202020204" pitchFamily="34" charset="0"/>
                <a:cs typeface="Arial" panose="020B0604020202020204" pitchFamily="34" charset="0"/>
              </a:defRPr>
            </a:lvl3pPr>
            <a:lvl4pPr>
              <a:defRPr sz="1800">
                <a:solidFill>
                  <a:srgbClr val="000000"/>
                </a:solidFill>
                <a:latin typeface="Arial" panose="020B0604020202020204" pitchFamily="34" charset="0"/>
                <a:cs typeface="Arial" panose="020B0604020202020204" pitchFamily="34" charset="0"/>
              </a:defRPr>
            </a:lvl4pPr>
            <a:lvl5pPr>
              <a:defRPr sz="1800">
                <a:solidFill>
                  <a:srgbClr val="000000"/>
                </a:solidFill>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682794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10972800" cy="11430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09600" y="1447800"/>
            <a:ext cx="5386917" cy="639762"/>
          </a:xfrm>
        </p:spPr>
        <p:txBody>
          <a:bodyPr anchor="b"/>
          <a:lstStyle>
            <a:lvl1pPr marL="0" indent="0">
              <a:buNone/>
              <a:defRPr sz="2400" b="1">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087562"/>
            <a:ext cx="5386917" cy="395128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447800"/>
            <a:ext cx="5389033" cy="639762"/>
          </a:xfrm>
        </p:spPr>
        <p:txBody>
          <a:bodyPr anchor="b"/>
          <a:lstStyle>
            <a:lvl1pPr marL="0" indent="0">
              <a:buNone/>
              <a:defRPr sz="2400" b="1">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087562"/>
            <a:ext cx="5389033" cy="395128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829846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49895307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225177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295401"/>
            <a:ext cx="6815667" cy="4830763"/>
          </a:xfrm>
        </p:spPr>
        <p:txBody>
          <a:bodyPr/>
          <a:lstStyle>
            <a:lvl1pPr>
              <a:defRPr sz="3200">
                <a:solidFill>
                  <a:srgbClr val="000000"/>
                </a:solidFill>
              </a:defRPr>
            </a:lvl1pPr>
            <a:lvl2pPr>
              <a:defRPr sz="2800">
                <a:solidFill>
                  <a:srgbClr val="000000"/>
                </a:solidFill>
              </a:defRPr>
            </a:lvl2pPr>
            <a:lvl3pPr>
              <a:defRPr sz="2400">
                <a:solidFill>
                  <a:srgbClr val="000000"/>
                </a:solidFill>
              </a:defRPr>
            </a:lvl3pPr>
            <a:lvl4pPr>
              <a:defRPr sz="2000">
                <a:solidFill>
                  <a:srgbClr val="000000"/>
                </a:solidFill>
              </a:defRPr>
            </a:lvl4pPr>
            <a:lvl5pPr>
              <a:defRPr sz="2000">
                <a:solidFill>
                  <a:srgbClr val="00000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solidFill>
                  <a:srgbClr val="00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0050829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422400" y="1295400"/>
            <a:ext cx="8026400" cy="4495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Tree>
    <p:extLst>
      <p:ext uri="{BB962C8B-B14F-4D97-AF65-F5344CB8AC3E}">
        <p14:creationId xmlns:p14="http://schemas.microsoft.com/office/powerpoint/2010/main" val="208627797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06400" y="1447800"/>
            <a:ext cx="11480800" cy="4267200"/>
          </a:xfrm>
        </p:spPr>
        <p:txBody>
          <a:bodyPr vert="eaVert"/>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996467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6642" y="97104"/>
            <a:ext cx="4134357" cy="3331896"/>
          </a:xfrm>
        </p:spPr>
        <p:txBody>
          <a:bodyPr vert="horz" lIns="91440" tIns="45720" rIns="91440" bIns="45720" rtlCol="0" anchor="t">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492488"/>
            <a:ext cx="3349751" cy="1411356"/>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4373880" y="0"/>
            <a:ext cx="781812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56644" y="6338703"/>
            <a:ext cx="2196699" cy="365125"/>
          </a:xfrm>
        </p:spPr>
        <p:txBody>
          <a:bodyPr/>
          <a:lstStyle/>
          <a:p>
            <a:endParaRPr lang="en-US"/>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2383669" y="6338703"/>
            <a:ext cx="1392578" cy="365125"/>
          </a:xfrm>
        </p:spPr>
        <p:txBody>
          <a:bodyPr/>
          <a:lstStyle/>
          <a:p>
            <a:fld id="{065F5DE9-67CC-43F6-811D-D7CC17E356F8}" type="datetimeFigureOut">
              <a:rPr lang="en-US" smtClean="0"/>
              <a:t>9/14/2026</a:t>
            </a:fld>
            <a:endParaRPr lang="en-US"/>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3776247" y="6342301"/>
            <a:ext cx="429207" cy="365125"/>
          </a:xfrm>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6933359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7" y="1709862"/>
            <a:ext cx="10963656" cy="4513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4667301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888410" cy="2845567"/>
          </a:xfrm>
        </p:spPr>
        <p:txBody>
          <a:bodyPr vert="horz" lIns="91440" tIns="45720" rIns="91440" bIns="45720" rtlCol="0" anchor="b">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888410" cy="1123122"/>
          </a:xfrm>
        </p:spPr>
        <p:txBody>
          <a:bodyPr vert="horz" lIns="91440" tIns="45720" rIns="91440" bIns="45720" rtlCol="0">
            <a:normAutofit/>
          </a:bodyPr>
          <a:lstStyle>
            <a:lvl1pPr marL="0" indent="0">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 y="0"/>
            <a:ext cx="7424272"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846388" y="6343955"/>
            <a:ext cx="2100482"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767853" y="6343955"/>
            <a:ext cx="1475163" cy="365125"/>
          </a:xfrm>
        </p:spPr>
        <p:txBody>
          <a:bodyPr/>
          <a:lstStyle>
            <a:lvl1pPr>
              <a:defRPr>
                <a:solidFill>
                  <a:schemeClr val="tx1"/>
                </a:solidFill>
                <a:effectLst/>
              </a:defRPr>
            </a:lvl1pPr>
          </a:lstStyle>
          <a:p>
            <a:fld id="{065F5DE9-67CC-43F6-811D-D7CC17E356F8}" type="datetimeFigureOut">
              <a:rPr lang="en-US" smtClean="0"/>
              <a:t>9/14/2026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6066" y="6343955"/>
            <a:ext cx="429207" cy="365125"/>
          </a:xfrm>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392248245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1143000"/>
            <a:ext cx="8683753" cy="3095149"/>
          </a:xfrm>
        </p:spPr>
        <p:txBody>
          <a:bodyPr vert="horz" lIns="91440" tIns="45720" rIns="91440" bIns="45720" rtlCol="0" anchor="b">
            <a:normAutofit/>
          </a:bodyPr>
          <a:lstStyle>
            <a:lvl1pPr>
              <a:defRPr lang="en-US" sz="6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498848"/>
            <a:ext cx="6881457" cy="1014984"/>
          </a:xfrm>
        </p:spPr>
        <p:txBody>
          <a:bodyPr vert="horz" lIns="91440" tIns="45720" rIns="91440" bIns="45720" rtlCol="0">
            <a:normAutofit/>
          </a:bodyPr>
          <a:lstStyle>
            <a:lvl1pPr marL="0" indent="0">
              <a:buNone/>
              <a:defRPr lang="en-US" sz="18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6343955"/>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6343955"/>
            <a:ext cx="2875064" cy="365125"/>
          </a:xfrm>
        </p:spPr>
        <p:txBody>
          <a:bodyPr/>
          <a:lstStyle/>
          <a:p>
            <a:fld id="{065F5DE9-67CC-43F6-811D-D7CC17E356F8}" type="datetimeFigureOut">
              <a:rPr lang="en-US" smtClean="0"/>
              <a:t>9/14/2026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43491196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3"/>
            <a:ext cx="9337042" cy="4906929"/>
          </a:xfrm>
        </p:spPr>
        <p:txBody>
          <a:bodyPr>
            <a:normAutofit/>
          </a:bodyPr>
          <a:lstStyle>
            <a:lvl1pPr>
              <a:defRPr sz="740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lstStyle/>
          <a:p>
            <a:fld id="{065F5DE9-67CC-43F6-811D-D7CC17E356F8}" type="datetimeFigureOut">
              <a:rPr lang="en-US" smtClean="0"/>
              <a:t>9/14/2026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28397271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5111" y="105196"/>
            <a:ext cx="9023561" cy="2113392"/>
          </a:xfrm>
        </p:spPr>
        <p:txBody>
          <a:bodyPr anchor="t">
            <a:normAutofit/>
          </a:bodyPr>
          <a:lstStyle>
            <a:lvl1pPr>
              <a:defRPr sz="72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484255"/>
            <a:ext cx="8467558" cy="3539514"/>
          </a:xfrm>
        </p:spPr>
        <p:txBody>
          <a:bodyPr>
            <a:normAutofit/>
          </a:bodyPr>
          <a:lstStyle>
            <a:lvl1pPr marL="457200" indent="-457200">
              <a:buFont typeface="+mj-lt"/>
              <a:buAutoNum type="arabicPeriod"/>
              <a:defRPr sz="1800"/>
            </a:lvl1pPr>
            <a:lvl2pPr marL="685800" indent="-457200">
              <a:buFont typeface="+mj-lt"/>
              <a:buAutoNum type="arabicPeriod"/>
              <a:defRPr sz="16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9175261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4641011" y="73742"/>
            <a:ext cx="6863496" cy="2220726"/>
          </a:xfrm>
        </p:spPr>
        <p:txBody>
          <a:bodyPr anchor="t">
            <a:normAutofit/>
          </a:bodyPr>
          <a:lstStyle>
            <a:lvl1pPr>
              <a:defRPr sz="7200"/>
            </a:lvl1pPr>
          </a:lstStyle>
          <a:p>
            <a:r>
              <a:rPr lang="en-US" dirty="0"/>
              <a:t>Agenda</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1" y="0"/>
            <a:ext cx="4565591" cy="6858000"/>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588000" y="2726267"/>
            <a:ext cx="5916507" cy="3436789"/>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588000" y="6343955"/>
            <a:ext cx="2985400" cy="365125"/>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lstStyle/>
          <a:p>
            <a:fld id="{065F5DE9-67CC-43F6-811D-D7CC17E356F8}" type="datetimeFigureOut">
              <a:rPr lang="en-US" smtClean="0"/>
              <a:t>9/14/2026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2663092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1" y="1389134"/>
            <a:ext cx="604539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3877497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707549"/>
            <a:ext cx="3349754" cy="2721451"/>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0" y="708184"/>
            <a:ext cx="6928103" cy="55148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29954583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156011" y="612648"/>
            <a:ext cx="6426389" cy="114300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157368" y="1978488"/>
            <a:ext cx="6418935" cy="4285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56010" y="6343955"/>
            <a:ext cx="3364903" cy="365125"/>
          </a:xfrm>
        </p:spPr>
        <p:txBody>
          <a:bodyPr/>
          <a:lstStyle/>
          <a:p>
            <a:endParaRPr lang="en-US"/>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030713" y="6343955"/>
            <a:ext cx="2060808" cy="365125"/>
          </a:xfrm>
        </p:spPr>
        <p:txBody>
          <a:bodyPr/>
          <a:lstStyle/>
          <a:p>
            <a:fld id="{065F5DE9-67CC-43F6-811D-D7CC17E356F8}" type="datetimeFigureOut">
              <a:rPr lang="en-US" smtClean="0"/>
              <a:t>9/14/2026</a:t>
            </a:fld>
            <a:endParaRPr 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47096" y="6343955"/>
            <a:ext cx="429207" cy="365125"/>
          </a:xfrm>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38137998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8" y="474177"/>
            <a:ext cx="6950232"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1627632"/>
            <a:ext cx="6950232" cy="46862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8" y="6343955"/>
            <a:ext cx="3422906" cy="365125"/>
          </a:xfrm>
        </p:spPr>
        <p:txBody>
          <a:bodyPr/>
          <a:lstStyle/>
          <a:p>
            <a:endParaRPr lang="en-US"/>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lstStyle/>
          <a:p>
            <a:fld id="{065F5DE9-67CC-43F6-811D-D7CC17E356F8}" type="datetimeFigureOut">
              <a:rPr lang="en-US" smtClean="0"/>
              <a:t>9/14/2026</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016633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475488"/>
            <a:ext cx="6858000"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627632"/>
            <a:ext cx="6858000" cy="45353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p:spPr>
        <p:txBody>
          <a:bodyPr/>
          <a:lstStyle/>
          <a:p>
            <a:fld id="{065F5DE9-67CC-43F6-811D-D7CC17E356F8}" type="datetimeFigureOut">
              <a:rPr lang="en-US" smtClean="0"/>
              <a:t>9/14/2026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p:spPr>
        <p:txBody>
          <a:bodyPr/>
          <a:lstStyle/>
          <a:p>
            <a:fld id="{F26870B7-5683-4A6E-95B0-E70CF95EE4F5}"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836066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420623"/>
            <a:ext cx="4494189" cy="132588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1975104"/>
            <a:ext cx="4494063" cy="4156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776" y="6343955"/>
            <a:ext cx="2098620" cy="365125"/>
          </a:xfrm>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213651" y="6343955"/>
            <a:ext cx="1573037" cy="365125"/>
          </a:xfrm>
        </p:spPr>
        <p:txBody>
          <a:bodyPr/>
          <a:lstStyle/>
          <a:p>
            <a:fld id="{065F5DE9-67CC-43F6-811D-D7CC17E356F8}" type="datetimeFigureOut">
              <a:rPr lang="en-US" smtClean="0"/>
              <a:t>9/14/2026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796658" y="6343955"/>
            <a:ext cx="429207" cy="365125"/>
          </a:xfrm>
        </p:spPr>
        <p:txBody>
          <a:bodyPr/>
          <a:lstStyle>
            <a:lvl1pPr>
              <a:defRPr>
                <a:solidFill>
                  <a:schemeClr val="tx1"/>
                </a:solidFill>
                <a:effectLst/>
              </a:defRPr>
            </a:lvl1pPr>
          </a:lstStyle>
          <a:p>
            <a:fld id="{F26870B7-5683-4A6E-95B0-E70CF95EE4F5}"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4315961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429768"/>
            <a:ext cx="3657600" cy="1667226"/>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3" y="2315569"/>
            <a:ext cx="3657600" cy="3814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615697" y="6343955"/>
            <a:ext cx="1637337" cy="365125"/>
          </a:xfrm>
        </p:spPr>
        <p:txBody>
          <a:bodyPr/>
          <a:lstStyle/>
          <a:p>
            <a:endParaRPr lang="en-US"/>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2703447" y="6343955"/>
            <a:ext cx="949766" cy="365125"/>
          </a:xfrm>
        </p:spPr>
        <p:txBody>
          <a:bodyPr/>
          <a:lstStyle/>
          <a:p>
            <a:fld id="{065F5DE9-67CC-43F6-811D-D7CC17E356F8}" type="datetimeFigureOut">
              <a:rPr lang="en-US" smtClean="0"/>
              <a:t>9/14/2026</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653213" y="6343955"/>
            <a:ext cx="429207" cy="365125"/>
          </a:xfrm>
        </p:spPr>
        <p:txBody>
          <a:bodyPr/>
          <a:lstStyle/>
          <a:p>
            <a:fld id="{F26870B7-5683-4A6E-95B0-E70CF95EE4F5}"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895088" y="0"/>
            <a:ext cx="7296912"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277786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929554"/>
            <a:ext cx="2699254" cy="1858941"/>
          </a:xfrm>
        </p:spPr>
        <p:txBody>
          <a:bodyPr vert="horz" lIns="91440" tIns="45720" rIns="91440" bIns="45720" rtlCol="0" anchor="b">
            <a:normAutofit/>
          </a:bodyPr>
          <a:lstStyle>
            <a:lvl1pPr>
              <a:defRPr lang="en-US" sz="2500"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343955"/>
            <a:ext cx="1404460"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p:spPr>
        <p:txBody>
          <a:bodyPr/>
          <a:lstStyle>
            <a:lvl1pPr>
              <a:defRPr>
                <a:solidFill>
                  <a:schemeClr val="tx1"/>
                </a:solidFill>
                <a:effectLst/>
              </a:defRPr>
            </a:lvl1pPr>
          </a:lstStyle>
          <a:p>
            <a:fld id="{065F5DE9-67CC-43F6-811D-D7CC17E356F8}" type="datetimeFigureOut">
              <a:rPr lang="en-US" smtClean="0"/>
              <a:t>9/14/2026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31858800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162318"/>
            <a:ext cx="3044954" cy="1892808"/>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77827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4162318"/>
            <a:ext cx="7460029" cy="209152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4940411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9341"/>
            <a:ext cx="10969753"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912398"/>
            <a:ext cx="4637269" cy="4207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lstStyle/>
          <a:p>
            <a:endParaRPr lang="en-US"/>
          </a:p>
        </p:txBody>
      </p:sp>
      <p:sp>
        <p:nvSpPr>
          <p:cNvPr id="5" name="Picture Placeholder 4">
            <a:extLst>
              <a:ext uri="{FF2B5EF4-FFF2-40B4-BE49-F238E27FC236}">
                <a16:creationId xmlns:a16="http://schemas.microsoft.com/office/drawing/2014/main" id="{EC8422D5-19BC-1CA0-FD0B-D86260BAA322}"/>
              </a:ext>
            </a:extLst>
          </p:cNvPr>
          <p:cNvSpPr>
            <a:spLocks noGrp="1"/>
          </p:cNvSpPr>
          <p:nvPr>
            <p:ph type="pic" sz="quarter" idx="18" hasCustomPrompt="1"/>
          </p:nvPr>
        </p:nvSpPr>
        <p:spPr>
          <a:xfrm>
            <a:off x="5737221" y="1912938"/>
            <a:ext cx="5741992" cy="4224337"/>
          </a:xfrm>
          <a:blipFill>
            <a:blip r:embed="rId2">
              <a:alphaModFix amt="60000"/>
            </a:blip>
            <a:stretch>
              <a:fillRect/>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lstStyle/>
          <a:p>
            <a:fld id="{065F5DE9-67CC-43F6-811D-D7CC17E356F8}" type="datetimeFigureOut">
              <a:rPr lang="en-US" smtClean="0"/>
              <a:t>9/14/2026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2522484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06802"/>
            <a:ext cx="4672584" cy="1269482"/>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5"/>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6640537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4893733"/>
            <a:ext cx="9762068" cy="1059806"/>
          </a:xfrm>
        </p:spPr>
        <p:txBody>
          <a:bodyPr anchor="ctr">
            <a:normAutofit/>
          </a:bodyPr>
          <a:lstStyle>
            <a:lvl1pPr algn="ctr">
              <a:lnSpc>
                <a:spcPct val="110000"/>
              </a:lnSpc>
              <a:defRPr sz="26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484094"/>
            <a:ext cx="10543032" cy="4536141"/>
          </a:xfrm>
        </p:spPr>
        <p:txBody>
          <a:bodyPr anchor="b">
            <a:normAutofit/>
          </a:bodyPr>
          <a:lstStyle>
            <a:lvl1pPr marL="0" indent="0" algn="ctr">
              <a:lnSpc>
                <a:spcPct val="90000"/>
              </a:lnSpc>
              <a:buNone/>
              <a:defRPr sz="27000" b="1">
                <a:solidFill>
                  <a:schemeClr val="tx1"/>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065F5DE9-67CC-43F6-811D-D7CC17E356F8}" type="datetimeFigureOut">
              <a:rPr lang="en-US" smtClean="0"/>
              <a:t>9/14/2026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F26870B7-5683-4A6E-95B0-E70CF95EE4F5}" type="slidenum">
              <a:rPr lang="en-US" smtClean="0"/>
              <a:t>‹#›</a:t>
            </a:fld>
            <a:endParaRPr lang="en-US"/>
          </a:p>
        </p:txBody>
      </p:sp>
    </p:spTree>
    <p:extLst>
      <p:ext uri="{BB962C8B-B14F-4D97-AF65-F5344CB8AC3E}">
        <p14:creationId xmlns:p14="http://schemas.microsoft.com/office/powerpoint/2010/main" val="3433216005"/>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9264" y="42335"/>
            <a:ext cx="11517039" cy="6172200"/>
          </a:xfrm>
        </p:spPr>
        <p:txBody>
          <a:bodyPr anchor="t">
            <a:normAutofit/>
          </a:bodyPr>
          <a:lstStyle>
            <a:lvl1pPr marL="0" indent="0">
              <a:lnSpc>
                <a:spcPct val="90000"/>
              </a:lnSpc>
              <a:buNone/>
              <a:defRPr sz="8000" b="1"/>
            </a:lvl1pPr>
            <a:lvl2pPr marL="228600" indent="0">
              <a:lnSpc>
                <a:spcPct val="90000"/>
              </a:lnSpc>
              <a:buNone/>
              <a:defRPr sz="7200" b="1"/>
            </a:lvl2pPr>
            <a:lvl3pPr marL="457200" indent="0">
              <a:lnSpc>
                <a:spcPct val="90000"/>
              </a:lnSpc>
              <a:buNone/>
              <a:defRPr sz="6600" b="1"/>
            </a:lvl3pPr>
            <a:lvl4pPr marL="685800" indent="0">
              <a:lnSpc>
                <a:spcPct val="90000"/>
              </a:lnSpc>
              <a:buNone/>
              <a:defRPr sz="6000" b="1"/>
            </a:lvl4pPr>
            <a:lvl5pPr marL="914400" indent="0">
              <a:lnSpc>
                <a:spcPct val="90000"/>
              </a:lnSpc>
              <a:buNone/>
              <a:defRPr sz="54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40738686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499616" y="5029200"/>
            <a:ext cx="9198864" cy="640080"/>
          </a:xfrm>
        </p:spPr>
        <p:txBody>
          <a:bodyPr anchor="ctr">
            <a:normAutofit/>
          </a:bodyPr>
          <a:lstStyle>
            <a:lvl1pPr>
              <a:lnSpc>
                <a:spcPct val="120000"/>
              </a:lnSpc>
              <a:defRPr sz="2000" spc="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332480"/>
          </a:xfrm>
        </p:spPr>
        <p:txBody>
          <a:bodyPr anchor="ctr">
            <a:normAutofit/>
          </a:bodyPr>
          <a:lstStyle>
            <a:lvl1pPr marL="164592" indent="-164592">
              <a:lnSpc>
                <a:spcPct val="100000"/>
              </a:lnSpc>
              <a:spcBef>
                <a:spcPts val="0"/>
              </a:spcBef>
              <a:buNone/>
              <a:defRPr sz="4800">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25065024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12064"/>
            <a:ext cx="10741152" cy="969264"/>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12775" y="1825625"/>
            <a:ext cx="50749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78563" y="1825625"/>
            <a:ext cx="507523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6859442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12064"/>
            <a:ext cx="10745788" cy="969264"/>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07492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387600"/>
            <a:ext cx="5075238" cy="3786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0468" y="1685735"/>
            <a:ext cx="507492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387600"/>
            <a:ext cx="5075556" cy="3786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31491590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512064"/>
            <a:ext cx="10963656" cy="969264"/>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876096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32114982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299" y="89808"/>
            <a:ext cx="11462003" cy="2514600"/>
          </a:xfrm>
        </p:spPr>
        <p:txBody>
          <a:bodyPr anchor="t">
            <a:normAutofit/>
          </a:bodyPr>
          <a:lstStyle>
            <a:lvl1pPr>
              <a:defRPr sz="7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118757"/>
            <a:ext cx="10963528" cy="2620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4039005015"/>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Autofit/>
          </a:bodyPr>
          <a:lstStyle>
            <a:lvl1pPr>
              <a:defRPr sz="72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608008"/>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65F5DE9-67CC-43F6-811D-D7CC17E356F8}" type="datetimeFigureOut">
              <a:rPr lang="en-US" smtClean="0"/>
              <a:t>9/14/2026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F26870B7-5683-4A6E-95B0-E70CF95EE4F5}" type="slidenum">
              <a:rPr lang="en-US" smtClean="0"/>
              <a:t>‹#›</a:t>
            </a:fld>
            <a:endParaRPr lang="en-US"/>
          </a:p>
        </p:txBody>
      </p:sp>
    </p:spTree>
    <p:extLst>
      <p:ext uri="{BB962C8B-B14F-4D97-AF65-F5344CB8AC3E}">
        <p14:creationId xmlns:p14="http://schemas.microsoft.com/office/powerpoint/2010/main" val="1981289115"/>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8A6B7-28A9-D9A6-A476-3D62F21DB4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814CBC-607D-C83E-5846-BEEAB28E28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25E0F4-BB92-A546-6BBE-6C0D1221E377}"/>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5" name="Footer Placeholder 4">
            <a:extLst>
              <a:ext uri="{FF2B5EF4-FFF2-40B4-BE49-F238E27FC236}">
                <a16:creationId xmlns:a16="http://schemas.microsoft.com/office/drawing/2014/main" id="{4C60B455-5E05-5213-3E15-38F2C2580D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FE76A0-DA3D-9994-A3C0-BF93C25F7D66}"/>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35218785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37466-6F11-F442-8319-53997E113F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0ECBBC-7157-CF44-F6AD-461B3B3FB9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2CBB64-57DA-0323-418D-E5F75CA9477D}"/>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5" name="Footer Placeholder 4">
            <a:extLst>
              <a:ext uri="{FF2B5EF4-FFF2-40B4-BE49-F238E27FC236}">
                <a16:creationId xmlns:a16="http://schemas.microsoft.com/office/drawing/2014/main" id="{F0B7CE54-7CD7-D01F-CF2D-3E129DCAE9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48D128-76AE-37CA-3D5E-CFAAABDCA61D}"/>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28291679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007C-E375-E605-BBD1-AA71F32E40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3DE488-51CC-1B21-3F3F-E79D5D5065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0B12CE-DADA-7FFB-88F4-2D674BB4305C}"/>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5" name="Footer Placeholder 4">
            <a:extLst>
              <a:ext uri="{FF2B5EF4-FFF2-40B4-BE49-F238E27FC236}">
                <a16:creationId xmlns:a16="http://schemas.microsoft.com/office/drawing/2014/main" id="{A098D11B-A417-495F-6A7D-96ECD2C2B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8F78E2-6370-147B-1FC2-FD75C1E41C67}"/>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2566810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159B0-1FEE-AFDF-9EF6-017203815B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5BBE1D-6272-E229-0FA6-70DA52BEEA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113D7F-2DA2-122B-7090-24E67012A1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2DD46F-16A9-6079-76C3-C9E11970D86B}"/>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6" name="Footer Placeholder 5">
            <a:extLst>
              <a:ext uri="{FF2B5EF4-FFF2-40B4-BE49-F238E27FC236}">
                <a16:creationId xmlns:a16="http://schemas.microsoft.com/office/drawing/2014/main" id="{E2A71D92-7753-DE19-FEA1-9A8420768C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44084-FE2B-FA8A-B6CD-6C9669B1534A}"/>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12070179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A196-CE64-86EA-2E15-74F8DA5FCE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B4072F-2239-BAA2-76E5-BD405CC29C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5C4F22-6A08-2673-7B46-17707B20AA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6A146E-06AE-C682-BD5A-EA56C6413E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9C0520-AA09-6970-5437-1373D8484C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6D9DE5-2ADB-2F3F-6378-B946AF8FD258}"/>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8" name="Footer Placeholder 7">
            <a:extLst>
              <a:ext uri="{FF2B5EF4-FFF2-40B4-BE49-F238E27FC236}">
                <a16:creationId xmlns:a16="http://schemas.microsoft.com/office/drawing/2014/main" id="{B4B8CB2F-3B97-BBAC-1761-5676C43867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CAC85B-78E4-F043-759F-8FC6B908279F}"/>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19126227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3928-2560-6F6D-871D-D83B1F8A02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93E98A-3A91-DCC9-DFBF-8F662E13076E}"/>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4" name="Footer Placeholder 3">
            <a:extLst>
              <a:ext uri="{FF2B5EF4-FFF2-40B4-BE49-F238E27FC236}">
                <a16:creationId xmlns:a16="http://schemas.microsoft.com/office/drawing/2014/main" id="{DB6559D7-B5B7-A78E-3D4F-61CD7C0753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8971FC-1DE3-373F-F942-89341A1903BD}"/>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41153654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C4F0B5-C2A2-22E8-6D64-A8A163F8D254}"/>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3" name="Footer Placeholder 2">
            <a:extLst>
              <a:ext uri="{FF2B5EF4-FFF2-40B4-BE49-F238E27FC236}">
                <a16:creationId xmlns:a16="http://schemas.microsoft.com/office/drawing/2014/main" id="{DC62A658-BE7F-6C2C-E598-94B45F5DA1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EAF554-29D3-AB26-A5D9-1F3373B5DFCE}"/>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16302164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4D23C-675F-CA26-BB74-AB8526E474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3F980D-0D9A-929F-A675-CAF154F53F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A6A50E-6145-BFAE-593A-77B9D92F26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4F58E5-FD12-2E3B-E4AF-5D331BC09006}"/>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6" name="Footer Placeholder 5">
            <a:extLst>
              <a:ext uri="{FF2B5EF4-FFF2-40B4-BE49-F238E27FC236}">
                <a16:creationId xmlns:a16="http://schemas.microsoft.com/office/drawing/2014/main" id="{AFEB16B0-6073-68FA-B109-250A4DF8DE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631BAB-9308-46E7-DAA2-28FC788E784B}"/>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40676908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D40C8-DE36-A4C0-7449-4DA9A659BE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96F7AA-F116-7251-7751-87149B619E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432CEE-1C3C-2937-31BF-D20BC0281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C16F98-6D60-364E-C0A1-5457291CBC79}"/>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6" name="Footer Placeholder 5">
            <a:extLst>
              <a:ext uri="{FF2B5EF4-FFF2-40B4-BE49-F238E27FC236}">
                <a16:creationId xmlns:a16="http://schemas.microsoft.com/office/drawing/2014/main" id="{646E2CB1-2165-8CB6-D64F-D968D5FD77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9798D2-B4B3-8465-E247-63C2E7C56E5C}"/>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34382061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8FF98-834C-FBE9-55F4-77053663CD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E231F4-EFF1-DA56-7856-A8E43253FD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6EA951-8AF0-6263-89C8-C50B624FB84D}"/>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5" name="Footer Placeholder 4">
            <a:extLst>
              <a:ext uri="{FF2B5EF4-FFF2-40B4-BE49-F238E27FC236}">
                <a16:creationId xmlns:a16="http://schemas.microsoft.com/office/drawing/2014/main" id="{14EAEE6E-A079-5CEF-AF87-4AB13AD796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433463-3788-5F52-E1FE-E99D439868BB}"/>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26598739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74BCB7-39F7-7094-59D0-1926970799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4E42A2-C82C-DEAE-4159-F247367FD5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281C2D-E830-874B-A5EE-38014DFAFB51}"/>
              </a:ext>
            </a:extLst>
          </p:cNvPr>
          <p:cNvSpPr>
            <a:spLocks noGrp="1"/>
          </p:cNvSpPr>
          <p:nvPr>
            <p:ph type="dt" sz="half" idx="10"/>
          </p:nvPr>
        </p:nvSpPr>
        <p:spPr/>
        <p:txBody>
          <a:bodyPr/>
          <a:lstStyle/>
          <a:p>
            <a:fld id="{0FFA62ED-A27B-4038-B231-EA95D6F71253}" type="datetimeFigureOut">
              <a:rPr lang="en-US" smtClean="0"/>
              <a:t>9/14/2026</a:t>
            </a:fld>
            <a:endParaRPr lang="en-US"/>
          </a:p>
        </p:txBody>
      </p:sp>
      <p:sp>
        <p:nvSpPr>
          <p:cNvPr id="5" name="Footer Placeholder 4">
            <a:extLst>
              <a:ext uri="{FF2B5EF4-FFF2-40B4-BE49-F238E27FC236}">
                <a16:creationId xmlns:a16="http://schemas.microsoft.com/office/drawing/2014/main" id="{92EF5EBB-1DF3-EE0A-7688-B55D00F9D9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924420-DED9-1D60-0175-FA00C111DBA5}"/>
              </a:ext>
            </a:extLst>
          </p:cNvPr>
          <p:cNvSpPr>
            <a:spLocks noGrp="1"/>
          </p:cNvSpPr>
          <p:nvPr>
            <p:ph type="sldNum" sz="quarter" idx="12"/>
          </p:nvPr>
        </p:nvSpPr>
        <p:spPr/>
        <p:txBody>
          <a:bodyPr/>
          <a:lstStyle/>
          <a:p>
            <a:fld id="{828FE9B5-939E-44F8-B3FE-1857BEDF7E69}" type="slidenum">
              <a:rPr lang="en-US" smtClean="0"/>
              <a:t>‹#›</a:t>
            </a:fld>
            <a:endParaRPr lang="en-US"/>
          </a:p>
        </p:txBody>
      </p:sp>
    </p:spTree>
    <p:extLst>
      <p:ext uri="{BB962C8B-B14F-4D97-AF65-F5344CB8AC3E}">
        <p14:creationId xmlns:p14="http://schemas.microsoft.com/office/powerpoint/2010/main" val="2497711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5.jpe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4.png"/><Relationship Id="rId2" Type="http://schemas.openxmlformats.org/officeDocument/2006/relationships/slideLayout" Target="../slideLayouts/slideLayout11.xml"/><Relationship Id="rId16" Type="http://schemas.openxmlformats.org/officeDocument/2006/relationships/image" Target="../media/image6.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5" Type="http://schemas.openxmlformats.org/officeDocument/2006/relationships/hyperlink" Target="https://twitter.com/accordsresearch" TargetMode="Externa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hyperlink" Target="https://medschool.cuanschutz.edu/accords" TargetMode="Externa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theme" Target="../theme/theme3.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4.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FD0C31-C5C6-6AD3-CD39-025239AEB0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2897B-1D52-4B1A-D5B0-07CE11A2FA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385254-BBB2-38C3-1A7F-ACF19CE1C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7DD13B-ED51-EA40-ADAD-084258C21B5B}" type="datetimeFigureOut">
              <a:rPr lang="en-US" smtClean="0"/>
              <a:t>9/14/2026</a:t>
            </a:fld>
            <a:endParaRPr lang="en-US"/>
          </a:p>
        </p:txBody>
      </p:sp>
      <p:sp>
        <p:nvSpPr>
          <p:cNvPr id="5" name="Footer Placeholder 4">
            <a:extLst>
              <a:ext uri="{FF2B5EF4-FFF2-40B4-BE49-F238E27FC236}">
                <a16:creationId xmlns:a16="http://schemas.microsoft.com/office/drawing/2014/main" id="{D23567BB-682B-41BD-7A66-B740134CEF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B74C5B-4986-510E-05DF-E78236B14D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418E9C-333A-4C90-B689-9FD7044D66F0}" type="slidenum">
              <a:rPr lang="en-US" smtClean="0"/>
              <a:t>‹#›</a:t>
            </a:fld>
            <a:endParaRPr lang="en-US"/>
          </a:p>
        </p:txBody>
      </p:sp>
    </p:spTree>
    <p:extLst>
      <p:ext uri="{BB962C8B-B14F-4D97-AF65-F5344CB8AC3E}">
        <p14:creationId xmlns:p14="http://schemas.microsoft.com/office/powerpoint/2010/main" val="16172512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CE6DBF-9724-43F7-B2DF-CFE2BB73621A}"/>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0" y="-152400"/>
            <a:ext cx="12192000" cy="1499062"/>
          </a:xfrm>
          <a:prstGeom prst="rect">
            <a:avLst/>
          </a:prstGeom>
        </p:spPr>
      </p:pic>
      <p:sp>
        <p:nvSpPr>
          <p:cNvPr id="1027" name="Rectangle 3"/>
          <p:cNvSpPr>
            <a:spLocks noGrp="1" noChangeArrowheads="1"/>
          </p:cNvSpPr>
          <p:nvPr>
            <p:ph type="title"/>
          </p:nvPr>
        </p:nvSpPr>
        <p:spPr bwMode="auto">
          <a:xfrm>
            <a:off x="406400" y="-304800"/>
            <a:ext cx="11785600" cy="1295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406400" y="1447800"/>
            <a:ext cx="114808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055B664-2717-428F-B05B-46C7FD4C54A7}"/>
              </a:ext>
            </a:extLst>
          </p:cNvPr>
          <p:cNvPicPr>
            <a:picLocks noChangeAspect="1"/>
          </p:cNvPicPr>
          <p:nvPr userDrawn="1"/>
        </p:nvPicPr>
        <p:blipFill>
          <a:blip r:embed="rId13"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6625" y="5735782"/>
            <a:ext cx="12192000" cy="1111134"/>
          </a:xfrm>
          <a:prstGeom prst="rect">
            <a:avLst/>
          </a:prstGeom>
        </p:spPr>
      </p:pic>
      <p:sp>
        <p:nvSpPr>
          <p:cNvPr id="13" name="TextBox 12">
            <a:extLst>
              <a:ext uri="{FF2B5EF4-FFF2-40B4-BE49-F238E27FC236}">
                <a16:creationId xmlns:a16="http://schemas.microsoft.com/office/drawing/2014/main" id="{B09D7722-269E-4927-97E6-EF3B218AB391}"/>
              </a:ext>
            </a:extLst>
          </p:cNvPr>
          <p:cNvSpPr txBox="1"/>
          <p:nvPr userDrawn="1"/>
        </p:nvSpPr>
        <p:spPr>
          <a:xfrm>
            <a:off x="406400" y="6276694"/>
            <a:ext cx="6807200" cy="276999"/>
          </a:xfrm>
          <a:prstGeom prst="rect">
            <a:avLst/>
          </a:prstGeom>
          <a:noFill/>
        </p:spPr>
        <p:txBody>
          <a:bodyPr wrap="square" rtlCol="0">
            <a:spAutoFit/>
          </a:bodyPr>
          <a:lstStyle/>
          <a:p>
            <a:r>
              <a:rPr lang="en-US" sz="1200" dirty="0">
                <a:solidFill>
                  <a:schemeClr val="bg1"/>
                </a:solidFill>
                <a:hlinkClick r:id="rId14">
                  <a:extLst>
                    <a:ext uri="{A12FA001-AC4F-418D-AE19-62706E023703}">
                      <ahyp:hlinkClr xmlns:ahyp="http://schemas.microsoft.com/office/drawing/2018/hyperlinkcolor" val="tx"/>
                    </a:ext>
                  </a:extLst>
                </a:hlinkClick>
              </a:rPr>
              <a:t>medschool.cuanschutz.edu/</a:t>
            </a:r>
            <a:r>
              <a:rPr lang="en-US" sz="1200" b="1" dirty="0">
                <a:solidFill>
                  <a:schemeClr val="bg1"/>
                </a:solidFill>
                <a:hlinkClick r:id="rId14">
                  <a:extLst>
                    <a:ext uri="{A12FA001-AC4F-418D-AE19-62706E023703}">
                      <ahyp:hlinkClr xmlns:ahyp="http://schemas.microsoft.com/office/drawing/2018/hyperlinkcolor" val="tx"/>
                    </a:ext>
                  </a:extLst>
                </a:hlinkClick>
              </a:rPr>
              <a:t>ACCORDS</a:t>
            </a:r>
            <a:r>
              <a:rPr lang="en-US" sz="1200" dirty="0">
                <a:solidFill>
                  <a:schemeClr val="bg1"/>
                </a:solidFill>
              </a:rPr>
              <a:t>  |           </a:t>
            </a:r>
            <a:r>
              <a:rPr lang="en-US" sz="1200" dirty="0">
                <a:solidFill>
                  <a:schemeClr val="bg1"/>
                </a:solidFill>
                <a:hlinkClick r:id="rId15">
                  <a:extLst>
                    <a:ext uri="{A12FA001-AC4F-418D-AE19-62706E023703}">
                      <ahyp:hlinkClr xmlns:ahyp="http://schemas.microsoft.com/office/drawing/2018/hyperlinkcolor" val="tx"/>
                    </a:ext>
                  </a:extLst>
                </a:hlinkClick>
              </a:rPr>
              <a:t>@AccordsResearch</a:t>
            </a:r>
            <a:endParaRPr lang="en-US" sz="1200" dirty="0">
              <a:solidFill>
                <a:schemeClr val="bg1"/>
              </a:solidFill>
            </a:endParaRPr>
          </a:p>
        </p:txBody>
      </p:sp>
      <p:pic>
        <p:nvPicPr>
          <p:cNvPr id="9" name="Picture 8">
            <a:extLst>
              <a:ext uri="{FF2B5EF4-FFF2-40B4-BE49-F238E27FC236}">
                <a16:creationId xmlns:a16="http://schemas.microsoft.com/office/drawing/2014/main" id="{C8A2240C-9336-4D20-B636-2673F97EC0AB}"/>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198534" y="6191905"/>
            <a:ext cx="647163" cy="485372"/>
          </a:xfrm>
          <a:prstGeom prst="rect">
            <a:avLst/>
          </a:prstGeom>
        </p:spPr>
      </p:pic>
    </p:spTree>
    <p:extLst>
      <p:ext uri="{BB962C8B-B14F-4D97-AF65-F5344CB8AC3E}">
        <p14:creationId xmlns:p14="http://schemas.microsoft.com/office/powerpoint/2010/main" val="357373490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transition>
    <p:fade/>
  </p:transition>
  <p:hf hdr="0" ftr="0" dt="0"/>
  <p:txStyles>
    <p:titleStyle>
      <a:lvl1pPr algn="l" rtl="0" eaLnBrk="0" fontAlgn="base" hangingPunct="0">
        <a:spcBef>
          <a:spcPct val="0"/>
        </a:spcBef>
        <a:spcAft>
          <a:spcPct val="0"/>
        </a:spcAft>
        <a:defRPr sz="3600" b="1">
          <a:solidFill>
            <a:schemeClr val="bg1"/>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3600" b="1">
          <a:solidFill>
            <a:schemeClr val="accent1"/>
          </a:solidFill>
          <a:latin typeface="Myriad Pro" pitchFamily="34" charset="0"/>
        </a:defRPr>
      </a:lvl2pPr>
      <a:lvl3pPr algn="l" rtl="0" eaLnBrk="0" fontAlgn="base" hangingPunct="0">
        <a:spcBef>
          <a:spcPct val="0"/>
        </a:spcBef>
        <a:spcAft>
          <a:spcPct val="0"/>
        </a:spcAft>
        <a:defRPr sz="3600" b="1">
          <a:solidFill>
            <a:schemeClr val="accent1"/>
          </a:solidFill>
          <a:latin typeface="Myriad Pro" pitchFamily="34" charset="0"/>
        </a:defRPr>
      </a:lvl3pPr>
      <a:lvl4pPr algn="l" rtl="0" eaLnBrk="0" fontAlgn="base" hangingPunct="0">
        <a:spcBef>
          <a:spcPct val="0"/>
        </a:spcBef>
        <a:spcAft>
          <a:spcPct val="0"/>
        </a:spcAft>
        <a:defRPr sz="3600" b="1">
          <a:solidFill>
            <a:schemeClr val="accent1"/>
          </a:solidFill>
          <a:latin typeface="Myriad Pro" pitchFamily="34" charset="0"/>
        </a:defRPr>
      </a:lvl4pPr>
      <a:lvl5pPr algn="l" rtl="0" eaLnBrk="0" fontAlgn="base" hangingPunct="0">
        <a:spcBef>
          <a:spcPct val="0"/>
        </a:spcBef>
        <a:spcAft>
          <a:spcPct val="0"/>
        </a:spcAft>
        <a:defRPr sz="3600" b="1">
          <a:solidFill>
            <a:schemeClr val="accent1"/>
          </a:solidFill>
          <a:latin typeface="Myriad Pro" pitchFamily="34" charset="0"/>
        </a:defRPr>
      </a:lvl5pPr>
      <a:lvl6pPr marL="457200" algn="l" rtl="0" fontAlgn="base">
        <a:spcBef>
          <a:spcPct val="0"/>
        </a:spcBef>
        <a:spcAft>
          <a:spcPct val="0"/>
        </a:spcAft>
        <a:defRPr sz="3600" b="1">
          <a:solidFill>
            <a:schemeClr val="accent1"/>
          </a:solidFill>
          <a:latin typeface="Myriad Pro" pitchFamily="34" charset="0"/>
        </a:defRPr>
      </a:lvl6pPr>
      <a:lvl7pPr marL="914400" algn="l" rtl="0" fontAlgn="base">
        <a:spcBef>
          <a:spcPct val="0"/>
        </a:spcBef>
        <a:spcAft>
          <a:spcPct val="0"/>
        </a:spcAft>
        <a:defRPr sz="3600" b="1">
          <a:solidFill>
            <a:schemeClr val="accent1"/>
          </a:solidFill>
          <a:latin typeface="Myriad Pro" pitchFamily="34" charset="0"/>
        </a:defRPr>
      </a:lvl7pPr>
      <a:lvl8pPr marL="1371600" algn="l" rtl="0" fontAlgn="base">
        <a:spcBef>
          <a:spcPct val="0"/>
        </a:spcBef>
        <a:spcAft>
          <a:spcPct val="0"/>
        </a:spcAft>
        <a:defRPr sz="3600" b="1">
          <a:solidFill>
            <a:schemeClr val="accent1"/>
          </a:solidFill>
          <a:latin typeface="Myriad Pro" pitchFamily="34" charset="0"/>
        </a:defRPr>
      </a:lvl8pPr>
      <a:lvl9pPr marL="1828800" algn="l" rtl="0" fontAlgn="base">
        <a:spcBef>
          <a:spcPct val="0"/>
        </a:spcBef>
        <a:spcAft>
          <a:spcPct val="0"/>
        </a:spcAft>
        <a:defRPr sz="3600" b="1">
          <a:solidFill>
            <a:schemeClr val="accent1"/>
          </a:solidFill>
          <a:latin typeface="Myriad Pro" pitchFamily="34" charset="0"/>
        </a:defRPr>
      </a:lvl9pPr>
    </p:titleStyle>
    <p:bodyStyle>
      <a:lvl1pPr marL="342900" indent="-342900" algn="l" rtl="0" eaLnBrk="0" fontAlgn="base" hangingPunct="0">
        <a:spcBef>
          <a:spcPct val="20000"/>
        </a:spcBef>
        <a:spcAft>
          <a:spcPct val="0"/>
        </a:spcAft>
        <a:buClr>
          <a:schemeClr val="tx2"/>
        </a:buClr>
        <a:buSzPct val="120000"/>
        <a:buChar char="•"/>
        <a:defRPr sz="2400">
          <a:solidFill>
            <a:srgbClr val="000000"/>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rgbClr val="EE3424"/>
        </a:buClr>
        <a:buFont typeface="Wingdings" pitchFamily="2" charset="2"/>
        <a:buChar char="§"/>
        <a:defRPr sz="2000">
          <a:solidFill>
            <a:srgbClr val="000000"/>
          </a:solidFill>
          <a:latin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lr>
          <a:srgbClr val="F7881E"/>
        </a:buClr>
        <a:buChar char="•"/>
        <a:defRPr>
          <a:solidFill>
            <a:srgbClr val="000000"/>
          </a:solidFill>
          <a:latin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Clr>
          <a:srgbClr val="FFD520"/>
        </a:buClr>
        <a:buFont typeface="Wingdings" pitchFamily="2" charset="2"/>
        <a:buChar char="§"/>
        <a:defRPr sz="1600">
          <a:solidFill>
            <a:srgbClr val="000000"/>
          </a:solidFill>
          <a:latin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Clr>
          <a:srgbClr val="2B6DFF"/>
        </a:buClr>
        <a:buChar char="•"/>
        <a:defRPr sz="1400">
          <a:solidFill>
            <a:srgbClr val="000000"/>
          </a:solidFill>
          <a:latin typeface="Arial" panose="020B0604020202020204" pitchFamily="34" charset="0"/>
          <a:cs typeface="Arial" panose="020B0604020202020204" pitchFamily="34" charset="0"/>
        </a:defRPr>
      </a:lvl5pPr>
      <a:lvl6pPr marL="2514600" indent="-228600" algn="l" rtl="0" fontAlgn="base">
        <a:spcBef>
          <a:spcPct val="20000"/>
        </a:spcBef>
        <a:spcAft>
          <a:spcPct val="0"/>
        </a:spcAft>
        <a:buClr>
          <a:srgbClr val="2B6DFF"/>
        </a:buClr>
        <a:buChar char="•"/>
        <a:defRPr sz="1400">
          <a:solidFill>
            <a:schemeClr val="tx1"/>
          </a:solidFill>
          <a:latin typeface="+mn-lt"/>
        </a:defRPr>
      </a:lvl6pPr>
      <a:lvl7pPr marL="2971800" indent="-228600" algn="l" rtl="0" fontAlgn="base">
        <a:spcBef>
          <a:spcPct val="20000"/>
        </a:spcBef>
        <a:spcAft>
          <a:spcPct val="0"/>
        </a:spcAft>
        <a:buClr>
          <a:srgbClr val="2B6DFF"/>
        </a:buClr>
        <a:buChar char="•"/>
        <a:defRPr sz="1400">
          <a:solidFill>
            <a:schemeClr val="tx1"/>
          </a:solidFill>
          <a:latin typeface="+mn-lt"/>
        </a:defRPr>
      </a:lvl7pPr>
      <a:lvl8pPr marL="3429000" indent="-228600" algn="l" rtl="0" fontAlgn="base">
        <a:spcBef>
          <a:spcPct val="20000"/>
        </a:spcBef>
        <a:spcAft>
          <a:spcPct val="0"/>
        </a:spcAft>
        <a:buClr>
          <a:srgbClr val="2B6DFF"/>
        </a:buClr>
        <a:buChar char="•"/>
        <a:defRPr sz="1400">
          <a:solidFill>
            <a:schemeClr val="tx1"/>
          </a:solidFill>
          <a:latin typeface="+mn-lt"/>
        </a:defRPr>
      </a:lvl8pPr>
      <a:lvl9pPr marL="3886200" indent="-228600" algn="l" rtl="0" fontAlgn="base">
        <a:spcBef>
          <a:spcPct val="20000"/>
        </a:spcBef>
        <a:spcAft>
          <a:spcPct val="0"/>
        </a:spcAft>
        <a:buClr>
          <a:srgbClr val="2B6DFF"/>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14649"/>
            <a:ext cx="10963655" cy="97237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09862"/>
            <a:ext cx="10963656" cy="45137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7" y="6343955"/>
            <a:ext cx="2805405" cy="365125"/>
          </a:xfrm>
          <a:prstGeom prst="rect">
            <a:avLst/>
          </a:prstGeom>
        </p:spPr>
        <p:txBody>
          <a:bodyPr vert="horz" lIns="91440" tIns="45720" rIns="91440" bIns="45720" rtlCol="0" anchor="ctr"/>
          <a:lstStyle>
            <a:lvl1pPr algn="l">
              <a:defRPr sz="80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a:defRPr sz="800">
                <a:solidFill>
                  <a:schemeClr val="tx1"/>
                </a:solidFill>
              </a:defRPr>
            </a:lvl1pPr>
          </a:lstStyle>
          <a:p>
            <a:fld id="{065F5DE9-67CC-43F6-811D-D7CC17E356F8}" type="datetimeFigureOut">
              <a:rPr lang="en-US" smtClean="0"/>
              <a:t>9/14/2026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lstStyle>
            <a:lvl1pPr algn="r">
              <a:defRPr sz="800">
                <a:solidFill>
                  <a:schemeClr val="tx1"/>
                </a:solidFill>
              </a:defRPr>
            </a:lvl1pPr>
          </a:lstStyle>
          <a:p>
            <a:fld id="{F26870B7-5683-4A6E-95B0-E70CF95EE4F5}" type="slidenum">
              <a:rPr lang="en-US" smtClean="0"/>
              <a:t>‹#›</a:t>
            </a:fld>
            <a:endParaRPr lang="en-US"/>
          </a:p>
        </p:txBody>
      </p:sp>
    </p:spTree>
    <p:extLst>
      <p:ext uri="{BB962C8B-B14F-4D97-AF65-F5344CB8AC3E}">
        <p14:creationId xmlns:p14="http://schemas.microsoft.com/office/powerpoint/2010/main" val="318395351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Lst>
  <p:txStyles>
    <p:titleStyle>
      <a:lvl1pPr algn="l" defTabSz="914400" rtl="0" eaLnBrk="1" latinLnBrk="0" hangingPunct="1">
        <a:lnSpc>
          <a:spcPct val="95000"/>
        </a:lnSpc>
        <a:spcBef>
          <a:spcPct val="0"/>
        </a:spcBef>
        <a:buNone/>
        <a:defRPr sz="2800" b="1" kern="1200" spc="-3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p15:clr>
            <a:srgbClr val="F26B43"/>
          </p15:clr>
        </p15:guide>
        <p15:guide id="8" pos="3840">
          <p15:clr>
            <a:srgbClr val="F26B43"/>
          </p15:clr>
        </p15:guide>
        <p15:guide id="9" pos="7296">
          <p15:clr>
            <a:srgbClr val="F26B43"/>
          </p15:clr>
        </p15:guide>
        <p15:guide id="10" pos="38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0FE535-4185-E17D-0A31-8FB394ADBE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A820EA-25FC-D065-B285-C5843D313B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8AC086-8B67-61EB-1580-6D59D3514D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FFA62ED-A27B-4038-B231-EA95D6F71253}" type="datetimeFigureOut">
              <a:rPr lang="en-US" smtClean="0"/>
              <a:t>9/14/2026</a:t>
            </a:fld>
            <a:endParaRPr lang="en-US"/>
          </a:p>
        </p:txBody>
      </p:sp>
      <p:sp>
        <p:nvSpPr>
          <p:cNvPr id="5" name="Footer Placeholder 4">
            <a:extLst>
              <a:ext uri="{FF2B5EF4-FFF2-40B4-BE49-F238E27FC236}">
                <a16:creationId xmlns:a16="http://schemas.microsoft.com/office/drawing/2014/main" id="{1CAD7029-F366-F8F5-85A5-488AAA6C58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1F492AA-A64A-AD6F-5C3B-59B2A104F2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28FE9B5-939E-44F8-B3FE-1857BEDF7E69}" type="slidenum">
              <a:rPr lang="en-US" smtClean="0"/>
              <a:t>‹#›</a:t>
            </a:fld>
            <a:endParaRPr lang="en-US"/>
          </a:p>
        </p:txBody>
      </p:sp>
    </p:spTree>
    <p:extLst>
      <p:ext uri="{BB962C8B-B14F-4D97-AF65-F5344CB8AC3E}">
        <p14:creationId xmlns:p14="http://schemas.microsoft.com/office/powerpoint/2010/main" val="411932777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1.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6C0CC91-6686-1915-F37D-41547AC4B52D}"/>
              </a:ext>
            </a:extLst>
          </p:cNvPr>
          <p:cNvSpPr txBox="1"/>
          <p:nvPr/>
        </p:nvSpPr>
        <p:spPr>
          <a:xfrm>
            <a:off x="88348" y="629478"/>
            <a:ext cx="12103652" cy="181588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dirty="0">
              <a:ln>
                <a:noFill/>
              </a:ln>
              <a:solidFill>
                <a:srgbClr val="0069AA"/>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069AA"/>
                </a:solidFill>
                <a:effectLst/>
                <a:uLnTx/>
                <a:uFillTx/>
                <a:latin typeface="Arial" panose="020B0604020202020204" pitchFamily="34" charset="0"/>
                <a:ea typeface="+mn-ea"/>
                <a:cs typeface="Arial" panose="020B0604020202020204" pitchFamily="34" charset="0"/>
              </a:rPr>
              <a:t>Use of Secondary Data to Advance Health Outcomes</a:t>
            </a:r>
            <a:endParaRPr kumimoji="0" lang="en-US" sz="3600" b="1" i="0" u="none" strike="noStrike" kern="1200" cap="none" spc="0" normalizeH="0" baseline="0" noProof="0" dirty="0">
              <a:ln>
                <a:noFill/>
              </a:ln>
              <a:solidFill>
                <a:srgbClr val="000000"/>
              </a:solidFill>
              <a:effectLst/>
              <a:uLnTx/>
              <a:uFillTx/>
              <a:latin typeface="Arial" panose="020B0604020202020204" pitchFamily="34" charset="0"/>
              <a:ea typeface="Source Sans Pro" panose="020B0503030403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4" name="Title 3">
            <a:extLst>
              <a:ext uri="{FF2B5EF4-FFF2-40B4-BE49-F238E27FC236}">
                <a16:creationId xmlns:a16="http://schemas.microsoft.com/office/drawing/2014/main" id="{C27F9F83-3969-3035-C824-E3C485DC120F}"/>
              </a:ext>
            </a:extLst>
          </p:cNvPr>
          <p:cNvSpPr>
            <a:spLocks noGrp="1"/>
          </p:cNvSpPr>
          <p:nvPr>
            <p:ph type="title"/>
          </p:nvPr>
        </p:nvSpPr>
        <p:spPr/>
        <p:txBody>
          <a:bodyPr/>
          <a:lstStyle/>
          <a:p>
            <a:pPr algn="ctr"/>
            <a:r>
              <a:rPr lang="en-US" dirty="0"/>
              <a:t>ACCORDS Highlights</a:t>
            </a:r>
          </a:p>
        </p:txBody>
      </p:sp>
      <p:pic>
        <p:nvPicPr>
          <p:cNvPr id="2" name="Picture 1">
            <a:extLst>
              <a:ext uri="{FF2B5EF4-FFF2-40B4-BE49-F238E27FC236}">
                <a16:creationId xmlns:a16="http://schemas.microsoft.com/office/drawing/2014/main" id="{EE6AF37A-95F3-29F0-6BA9-567EC464BFEC}"/>
              </a:ext>
            </a:extLst>
          </p:cNvPr>
          <p:cNvPicPr>
            <a:picLocks noChangeAspect="1"/>
          </p:cNvPicPr>
          <p:nvPr/>
        </p:nvPicPr>
        <p:blipFill>
          <a:blip r:embed="rId3">
            <a:extLst>
              <a:ext uri="{28A0092B-C50C-407E-A947-70E740481C1C}">
                <a14:useLocalDpi xmlns:a14="http://schemas.microsoft.com/office/drawing/2010/main" val="0"/>
              </a:ext>
            </a:extLst>
          </a:blip>
          <a:srcRect t="5342" b="5342"/>
          <a:stretch/>
        </p:blipFill>
        <p:spPr>
          <a:xfrm>
            <a:off x="2521917" y="2077463"/>
            <a:ext cx="1975297" cy="2645336"/>
          </a:xfrm>
          <a:prstGeom prst="rect">
            <a:avLst/>
          </a:prstGeom>
        </p:spPr>
      </p:pic>
      <p:pic>
        <p:nvPicPr>
          <p:cNvPr id="3" name="Picture 2">
            <a:extLst>
              <a:ext uri="{FF2B5EF4-FFF2-40B4-BE49-F238E27FC236}">
                <a16:creationId xmlns:a16="http://schemas.microsoft.com/office/drawing/2014/main" id="{87367D2E-503F-D601-86C9-E428D3E442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01721" y="2541015"/>
            <a:ext cx="2607366" cy="2086128"/>
          </a:xfrm>
          <a:prstGeom prst="rect">
            <a:avLst/>
          </a:prstGeom>
        </p:spPr>
      </p:pic>
      <p:sp>
        <p:nvSpPr>
          <p:cNvPr id="5" name="TextBox 4">
            <a:extLst>
              <a:ext uri="{FF2B5EF4-FFF2-40B4-BE49-F238E27FC236}">
                <a16:creationId xmlns:a16="http://schemas.microsoft.com/office/drawing/2014/main" id="{C77505FE-1A9C-6ABB-EEA2-9AB823E920D2}"/>
              </a:ext>
            </a:extLst>
          </p:cNvPr>
          <p:cNvSpPr txBox="1"/>
          <p:nvPr/>
        </p:nvSpPr>
        <p:spPr>
          <a:xfrm>
            <a:off x="1712825" y="4727824"/>
            <a:ext cx="3593479" cy="58477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Source Sans Pro" panose="020B0503030403020204" pitchFamily="34" charset="0"/>
                <a:cs typeface="Arial" panose="020B0604020202020204" pitchFamily="34" charset="0"/>
              </a:rPr>
              <a:t>Tom Valley, MD, MSc</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Source Sans Pro" panose="020B0503030403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53E1DE7-CE53-81E6-DF33-CAACFABAF441}"/>
              </a:ext>
            </a:extLst>
          </p:cNvPr>
          <p:cNvSpPr txBox="1"/>
          <p:nvPr/>
        </p:nvSpPr>
        <p:spPr>
          <a:xfrm>
            <a:off x="6640175" y="4722799"/>
            <a:ext cx="3730459" cy="58477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Source Sans Pro" panose="020B0503030403020204" pitchFamily="34" charset="0"/>
                <a:cs typeface="Arial" panose="020B0604020202020204" pitchFamily="34" charset="0"/>
              </a:rPr>
              <a:t>Caitlin Bell, MD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61903319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7F216-2D0D-435C-BE25-A13D2F7916AC}"/>
              </a:ext>
            </a:extLst>
          </p:cNvPr>
          <p:cNvSpPr>
            <a:spLocks noGrp="1"/>
          </p:cNvSpPr>
          <p:nvPr>
            <p:ph type="ctrTitle"/>
          </p:nvPr>
        </p:nvSpPr>
        <p:spPr>
          <a:xfrm>
            <a:off x="88900" y="2998045"/>
            <a:ext cx="12001500" cy="1192955"/>
          </a:xfrm>
        </p:spPr>
        <p:txBody>
          <a:bodyPr>
            <a:noAutofit/>
          </a:bodyPr>
          <a:lstStyle/>
          <a:p>
            <a:r>
              <a:rPr lang="en-US" sz="4400" dirty="0"/>
              <a:t>Use of Secondary Data </a:t>
            </a:r>
            <a:br>
              <a:rPr lang="en-US" sz="4400" dirty="0"/>
            </a:br>
            <a:r>
              <a:rPr lang="en-US" sz="4400" dirty="0"/>
              <a:t>to Advance Health Outcomes</a:t>
            </a:r>
          </a:p>
        </p:txBody>
      </p:sp>
      <p:sp>
        <p:nvSpPr>
          <p:cNvPr id="2" name="Text Placeholder 1">
            <a:extLst>
              <a:ext uri="{FF2B5EF4-FFF2-40B4-BE49-F238E27FC236}">
                <a16:creationId xmlns:a16="http://schemas.microsoft.com/office/drawing/2014/main" id="{438B5A5D-1993-4C2C-BE6F-ECE4D5FDD559}"/>
              </a:ext>
            </a:extLst>
          </p:cNvPr>
          <p:cNvSpPr>
            <a:spLocks noGrp="1"/>
          </p:cNvSpPr>
          <p:nvPr>
            <p:ph type="subTitle" idx="1"/>
          </p:nvPr>
        </p:nvSpPr>
        <p:spPr>
          <a:xfrm>
            <a:off x="1524000" y="4660900"/>
            <a:ext cx="9144000" cy="1603874"/>
          </a:xfrm>
        </p:spPr>
        <p:txBody>
          <a:bodyPr>
            <a:normAutofit lnSpcReduction="10000"/>
          </a:bodyPr>
          <a:lstStyle/>
          <a:p>
            <a:r>
              <a:rPr lang="en-US" sz="3200" dirty="0"/>
              <a:t>Tom Valley, MD, MSc, ATSF</a:t>
            </a:r>
          </a:p>
          <a:p>
            <a:r>
              <a:rPr lang="en-US" dirty="0"/>
              <a:t>Director</a:t>
            </a:r>
            <a:br>
              <a:rPr lang="en-US" dirty="0"/>
            </a:br>
            <a:r>
              <a:rPr lang="en-US" dirty="0"/>
              <a:t>Secondary Data Resource Core</a:t>
            </a:r>
            <a:br>
              <a:rPr lang="en-US" dirty="0"/>
            </a:br>
            <a:r>
              <a:rPr lang="en-US" dirty="0"/>
              <a:t>ACCORDS</a:t>
            </a:r>
          </a:p>
        </p:txBody>
      </p:sp>
    </p:spTree>
    <p:extLst>
      <p:ext uri="{BB962C8B-B14F-4D97-AF65-F5344CB8AC3E}">
        <p14:creationId xmlns:p14="http://schemas.microsoft.com/office/powerpoint/2010/main" val="330887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CB9640-0528-FD06-2378-CDC8FBDB0D1A}"/>
              </a:ext>
            </a:extLst>
          </p:cNvPr>
          <p:cNvSpPr>
            <a:spLocks noGrp="1"/>
          </p:cNvSpPr>
          <p:nvPr>
            <p:ph sz="half" idx="1"/>
          </p:nvPr>
        </p:nvSpPr>
        <p:spPr/>
        <p:txBody>
          <a:bodyPr/>
          <a:lstStyle/>
          <a:p>
            <a:r>
              <a:rPr lang="en-US" dirty="0"/>
              <a:t>Patterns of intermediate care use</a:t>
            </a:r>
          </a:p>
          <a:p>
            <a:endParaRPr lang="en-US" dirty="0"/>
          </a:p>
          <a:p>
            <a:r>
              <a:rPr lang="en-US" dirty="0"/>
              <a:t>Effect of ICU admission on mortality for patients with pneumonia</a:t>
            </a:r>
          </a:p>
          <a:p>
            <a:endParaRPr lang="en-US" dirty="0"/>
          </a:p>
          <a:p>
            <a:r>
              <a:rPr lang="en-US" dirty="0"/>
              <a:t>Volume-outcome effects in critical care</a:t>
            </a:r>
          </a:p>
        </p:txBody>
      </p:sp>
      <p:sp>
        <p:nvSpPr>
          <p:cNvPr id="3" name="Title 2">
            <a:extLst>
              <a:ext uri="{FF2B5EF4-FFF2-40B4-BE49-F238E27FC236}">
                <a16:creationId xmlns:a16="http://schemas.microsoft.com/office/drawing/2014/main" id="{C8889EB1-67DF-8DCB-2F4F-BF3E88762DDC}"/>
              </a:ext>
            </a:extLst>
          </p:cNvPr>
          <p:cNvSpPr>
            <a:spLocks noGrp="1"/>
          </p:cNvSpPr>
          <p:nvPr>
            <p:ph type="title"/>
          </p:nvPr>
        </p:nvSpPr>
        <p:spPr/>
        <p:txBody>
          <a:bodyPr>
            <a:normAutofit fontScale="90000"/>
          </a:bodyPr>
          <a:lstStyle/>
          <a:p>
            <a:r>
              <a:rPr lang="en-US" dirty="0"/>
              <a:t>My first fellowship research meeting (2014)</a:t>
            </a:r>
          </a:p>
        </p:txBody>
      </p:sp>
    </p:spTree>
    <p:extLst>
      <p:ext uri="{BB962C8B-B14F-4D97-AF65-F5344CB8AC3E}">
        <p14:creationId xmlns:p14="http://schemas.microsoft.com/office/powerpoint/2010/main" val="4009647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50B8D1-94D5-DE9F-20B2-2FB9ADC46D84}"/>
              </a:ext>
            </a:extLst>
          </p:cNvPr>
          <p:cNvSpPr>
            <a:spLocks noGrp="1"/>
          </p:cNvSpPr>
          <p:nvPr>
            <p:ph sz="half" idx="1"/>
          </p:nvPr>
        </p:nvSpPr>
        <p:spPr>
          <a:xfrm>
            <a:off x="264159" y="1540565"/>
            <a:ext cx="11872423" cy="4636398"/>
          </a:xfrm>
        </p:spPr>
        <p:txBody>
          <a:bodyPr/>
          <a:lstStyle/>
          <a:p>
            <a:r>
              <a:rPr lang="en-US" dirty="0">
                <a:latin typeface="Helvetica Neue"/>
                <a:ea typeface="Helvetica Neue"/>
                <a:cs typeface="Helvetica Neue"/>
              </a:rPr>
              <a:t>Older adults with Medicare hospitalized with pneumonia
1.1 million patients at 2,988 hospitals from 2010-2012</a:t>
            </a:r>
          </a:p>
          <a:p>
            <a:endParaRPr lang="en-US" dirty="0"/>
          </a:p>
          <a:p>
            <a:pPr>
              <a:lnSpc>
                <a:spcPct val="114000"/>
              </a:lnSpc>
              <a:spcBef>
                <a:spcPts val="0"/>
              </a:spcBef>
              <a:spcAft>
                <a:spcPts val="800"/>
              </a:spcAft>
            </a:pPr>
            <a:r>
              <a:rPr lang="en-US" dirty="0">
                <a:latin typeface="Helvetica Neue"/>
                <a:ea typeface="Helvetica Neue"/>
                <a:cs typeface="Helvetica Neue"/>
              </a:rPr>
              <a:t>Unadjusted and adjusted outcomes look worse among ICU patients</a:t>
            </a:r>
          </a:p>
          <a:p>
            <a:pPr>
              <a:lnSpc>
                <a:spcPct val="114000"/>
              </a:lnSpc>
              <a:spcBef>
                <a:spcPts val="0"/>
              </a:spcBef>
              <a:spcAft>
                <a:spcPts val="800"/>
              </a:spcAft>
            </a:pPr>
            <a:r>
              <a:rPr lang="en-US" dirty="0">
                <a:latin typeface="Helvetica Neue"/>
                <a:ea typeface="Helvetica Neue"/>
                <a:cs typeface="Helvetica Neue"/>
              </a:rPr>
              <a:t>An instrumental variable analysis demonstrates 6 percentage point improvement in survival when the admission decision was discretionary</a:t>
            </a:r>
          </a:p>
          <a:p>
            <a:endParaRPr lang="en-US" dirty="0"/>
          </a:p>
        </p:txBody>
      </p:sp>
      <p:sp>
        <p:nvSpPr>
          <p:cNvPr id="3" name="Title 2">
            <a:extLst>
              <a:ext uri="{FF2B5EF4-FFF2-40B4-BE49-F238E27FC236}">
                <a16:creationId xmlns:a16="http://schemas.microsoft.com/office/drawing/2014/main" id="{1CF7D7C4-31DF-AA35-277E-EEAC60237278}"/>
              </a:ext>
            </a:extLst>
          </p:cNvPr>
          <p:cNvSpPr>
            <a:spLocks noGrp="1"/>
          </p:cNvSpPr>
          <p:nvPr>
            <p:ph type="title"/>
          </p:nvPr>
        </p:nvSpPr>
        <p:spPr/>
        <p:txBody>
          <a:bodyPr>
            <a:normAutofit/>
          </a:bodyPr>
          <a:lstStyle/>
          <a:p>
            <a:r>
              <a:rPr lang="en-US" dirty="0">
                <a:latin typeface="Helvetica Neue"/>
                <a:ea typeface="Helvetica Neue"/>
                <a:cs typeface="Helvetica Neue"/>
              </a:rPr>
              <a:t>Who benefits from ICU admission?</a:t>
            </a:r>
            <a:endParaRPr lang="en-US" dirty="0"/>
          </a:p>
        </p:txBody>
      </p:sp>
      <p:sp>
        <p:nvSpPr>
          <p:cNvPr id="5" name="TextBox 4">
            <a:extLst>
              <a:ext uri="{FF2B5EF4-FFF2-40B4-BE49-F238E27FC236}">
                <a16:creationId xmlns:a16="http://schemas.microsoft.com/office/drawing/2014/main" id="{31D45BE0-0976-7484-8B44-23A73D92191B}"/>
              </a:ext>
            </a:extLst>
          </p:cNvPr>
          <p:cNvSpPr txBox="1"/>
          <p:nvPr/>
        </p:nvSpPr>
        <p:spPr>
          <a:xfrm>
            <a:off x="115785" y="6454827"/>
            <a:ext cx="609797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Valley TS et al. </a:t>
            </a:r>
            <a:r>
              <a:rPr kumimoji="0" lang="en-US" sz="1200" b="0" i="1"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JAMA</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 2015;314:1272–1279.</a:t>
            </a:r>
          </a:p>
        </p:txBody>
      </p:sp>
    </p:spTree>
    <p:extLst>
      <p:ext uri="{BB962C8B-B14F-4D97-AF65-F5344CB8AC3E}">
        <p14:creationId xmlns:p14="http://schemas.microsoft.com/office/powerpoint/2010/main" val="1249918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6522B5-F75C-2619-64BC-9EE71BF1B713}"/>
              </a:ext>
            </a:extLst>
          </p:cNvPr>
          <p:cNvSpPr>
            <a:spLocks noGrp="1"/>
          </p:cNvSpPr>
          <p:nvPr>
            <p:ph type="title"/>
          </p:nvPr>
        </p:nvSpPr>
        <p:spPr/>
        <p:txBody>
          <a:bodyPr>
            <a:normAutofit/>
          </a:bodyPr>
          <a:lstStyle/>
          <a:p>
            <a:r>
              <a:rPr lang="en-US" dirty="0"/>
              <a:t>Mission – Secondary Data Resource Core</a:t>
            </a:r>
          </a:p>
        </p:txBody>
      </p:sp>
      <p:sp>
        <p:nvSpPr>
          <p:cNvPr id="4" name="Google Shape;534;p58">
            <a:extLst>
              <a:ext uri="{FF2B5EF4-FFF2-40B4-BE49-F238E27FC236}">
                <a16:creationId xmlns:a16="http://schemas.microsoft.com/office/drawing/2014/main" id="{C938089D-E649-9E10-26FB-A7BAD280EB1E}"/>
              </a:ext>
            </a:extLst>
          </p:cNvPr>
          <p:cNvSpPr txBox="1">
            <a:spLocks/>
          </p:cNvSpPr>
          <p:nvPr/>
        </p:nvSpPr>
        <p:spPr>
          <a:xfrm>
            <a:off x="4390630" y="1479288"/>
            <a:ext cx="4008631" cy="1294140"/>
          </a:xfrm>
          <a:prstGeom prst="rect">
            <a:avLst/>
          </a:prstGeom>
        </p:spPr>
        <p:txBody>
          <a:bodyPr spcFirstLastPara="1" vert="horz" wrap="squar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80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Helvetica Neue"/>
                <a:ea typeface="Helvetica Neue"/>
                <a:cs typeface="Helvetica Neue"/>
              </a:rPr>
              <a:t>Shared data</a:t>
            </a:r>
          </a:p>
          <a:p>
            <a:pPr marL="0" marR="0" lvl="0" indent="0" algn="l" defTabSz="914400" rtl="0" eaLnBrk="1" fontAlgn="auto" latinLnBrk="0" hangingPunct="1">
              <a:lnSpc>
                <a:spcPct val="114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Increase access and secure computing for investigator use across projects</a:t>
            </a:r>
          </a:p>
        </p:txBody>
      </p:sp>
      <p:sp>
        <p:nvSpPr>
          <p:cNvPr id="5" name="Content Placeholder 1">
            <a:extLst>
              <a:ext uri="{FF2B5EF4-FFF2-40B4-BE49-F238E27FC236}">
                <a16:creationId xmlns:a16="http://schemas.microsoft.com/office/drawing/2014/main" id="{30724EFB-182A-2DC9-66AC-2D4B4CA434E0}"/>
              </a:ext>
            </a:extLst>
          </p:cNvPr>
          <p:cNvSpPr txBox="1">
            <a:spLocks/>
          </p:cNvSpPr>
          <p:nvPr/>
        </p:nvSpPr>
        <p:spPr>
          <a:xfrm>
            <a:off x="4311649" y="4759036"/>
            <a:ext cx="4008632" cy="12941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800" b="1" i="0" u="none" strike="noStrike" kern="1200" cap="none" spc="0" normalizeH="0" baseline="0" noProof="0" dirty="0">
                <a:ln>
                  <a:noFill/>
                </a:ln>
                <a:solidFill>
                  <a:prstClr val="black"/>
                </a:solidFill>
                <a:effectLst/>
                <a:uLnTx/>
                <a:uFillTx/>
                <a:latin typeface="Helvetica Neue"/>
                <a:ea typeface="Helvetica Neue"/>
                <a:cs typeface="Helvetica Neue"/>
              </a:rPr>
              <a:t>Shared community</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Mentorship and collaboration </a:t>
            </a:r>
            <a:b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that grow a base of investigators</a:t>
            </a:r>
          </a:p>
        </p:txBody>
      </p:sp>
      <p:sp>
        <p:nvSpPr>
          <p:cNvPr id="6" name="Content Placeholder 2">
            <a:extLst>
              <a:ext uri="{FF2B5EF4-FFF2-40B4-BE49-F238E27FC236}">
                <a16:creationId xmlns:a16="http://schemas.microsoft.com/office/drawing/2014/main" id="{29331324-457F-0B18-BCA3-0E7A43DD8C67}"/>
              </a:ext>
            </a:extLst>
          </p:cNvPr>
          <p:cNvSpPr txBox="1">
            <a:spLocks/>
          </p:cNvSpPr>
          <p:nvPr/>
        </p:nvSpPr>
        <p:spPr>
          <a:xfrm>
            <a:off x="4311649" y="3119162"/>
            <a:ext cx="4008633" cy="12941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800" b="1" i="0" u="none" strike="noStrike" kern="1200" cap="none" spc="0" normalizeH="0" baseline="0" noProof="0" dirty="0">
                <a:ln>
                  <a:noFill/>
                </a:ln>
                <a:solidFill>
                  <a:prstClr val="black"/>
                </a:solidFill>
                <a:effectLst/>
                <a:uLnTx/>
                <a:uFillTx/>
                <a:latin typeface="Helvetica Neue"/>
                <a:ea typeface="Helvetica Neue"/>
                <a:cs typeface="Helvetica Neue"/>
              </a:rPr>
              <a:t>Shared expertise</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Analysts and methodologists </a:t>
            </a:r>
            <a:b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who know data and limitations</a:t>
            </a:r>
          </a:p>
        </p:txBody>
      </p:sp>
      <p:pic>
        <p:nvPicPr>
          <p:cNvPr id="11" name="Picture 10">
            <a:extLst>
              <a:ext uri="{FF2B5EF4-FFF2-40B4-BE49-F238E27FC236}">
                <a16:creationId xmlns:a16="http://schemas.microsoft.com/office/drawing/2014/main" id="{6AC0D4D4-1E7D-459E-39C2-B87BC39321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4881" y="3119162"/>
            <a:ext cx="1076295" cy="1076295"/>
          </a:xfrm>
          <a:prstGeom prst="rect">
            <a:avLst/>
          </a:prstGeom>
        </p:spPr>
      </p:pic>
      <p:pic>
        <p:nvPicPr>
          <p:cNvPr id="13" name="Picture 12">
            <a:extLst>
              <a:ext uri="{FF2B5EF4-FFF2-40B4-BE49-F238E27FC236}">
                <a16:creationId xmlns:a16="http://schemas.microsoft.com/office/drawing/2014/main" id="{62B9436D-B649-E5C0-7874-BD4F1F4D9A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4881" y="4774150"/>
            <a:ext cx="1076295" cy="1076295"/>
          </a:xfrm>
          <a:prstGeom prst="rect">
            <a:avLst/>
          </a:prstGeom>
        </p:spPr>
      </p:pic>
      <p:pic>
        <p:nvPicPr>
          <p:cNvPr id="15" name="Picture 14">
            <a:extLst>
              <a:ext uri="{FF2B5EF4-FFF2-40B4-BE49-F238E27FC236}">
                <a16:creationId xmlns:a16="http://schemas.microsoft.com/office/drawing/2014/main" id="{2CC489A0-1DEA-2241-54BF-7527D6EBA9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4881" y="1464174"/>
            <a:ext cx="1076295" cy="1076295"/>
          </a:xfrm>
          <a:prstGeom prst="rect">
            <a:avLst/>
          </a:prstGeom>
        </p:spPr>
      </p:pic>
    </p:spTree>
    <p:extLst>
      <p:ext uri="{BB962C8B-B14F-4D97-AF65-F5344CB8AC3E}">
        <p14:creationId xmlns:p14="http://schemas.microsoft.com/office/powerpoint/2010/main" val="2645421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D49435-1D8C-F718-7563-16F4ACAD80EE}"/>
              </a:ext>
            </a:extLst>
          </p:cNvPr>
          <p:cNvSpPr>
            <a:spLocks noGrp="1"/>
          </p:cNvSpPr>
          <p:nvPr>
            <p:ph type="title"/>
          </p:nvPr>
        </p:nvSpPr>
        <p:spPr/>
        <p:txBody>
          <a:bodyPr>
            <a:noAutofit/>
          </a:bodyPr>
          <a:lstStyle/>
          <a:p>
            <a:pPr>
              <a:lnSpc>
                <a:spcPct val="114000"/>
              </a:lnSpc>
              <a:spcBef>
                <a:spcPts val="0"/>
              </a:spcBef>
              <a:spcAft>
                <a:spcPts val="800"/>
              </a:spcAft>
            </a:pPr>
            <a:r>
              <a:rPr lang="en-US" sz="3600" dirty="0">
                <a:latin typeface="Helvetica Neue"/>
                <a:ea typeface="Helvetica Neue"/>
                <a:cs typeface="Helvetica Neue"/>
              </a:rPr>
              <a:t>A wider view of care</a:t>
            </a:r>
          </a:p>
        </p:txBody>
      </p:sp>
      <p:sp>
        <p:nvSpPr>
          <p:cNvPr id="4" name="Google Shape;534;p58">
            <a:extLst>
              <a:ext uri="{FF2B5EF4-FFF2-40B4-BE49-F238E27FC236}">
                <a16:creationId xmlns:a16="http://schemas.microsoft.com/office/drawing/2014/main" id="{EBE4A599-06B5-CBD9-26BC-0F868AD41057}"/>
              </a:ext>
            </a:extLst>
          </p:cNvPr>
          <p:cNvSpPr>
            <a:spLocks noGrp="1"/>
          </p:cNvSpPr>
          <p:nvPr/>
        </p:nvSpPr>
        <p:spPr>
          <a:xfrm>
            <a:off x="356462" y="1848235"/>
            <a:ext cx="8921004" cy="3534787"/>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sz="2800" b="0" i="0" u="none" strike="noStrike" kern="1200" cap="none" spc="0" normalizeH="0" baseline="0" noProof="0" dirty="0">
                <a:ln>
                  <a:noFill/>
                </a:ln>
                <a:solidFill>
                  <a:prstClr val="black"/>
                </a:solidFill>
                <a:effectLst/>
                <a:uLnTx/>
                <a:uFillTx/>
                <a:latin typeface="Helvetica Neue"/>
                <a:ea typeface="Helvetica Neue"/>
                <a:cs typeface="Helvetica Neue"/>
              </a:rPr>
              <a:t>Follow care across settings
Study variation across clinicians and hospitals
Examine patterns over time</a:t>
            </a:r>
          </a:p>
        </p:txBody>
      </p:sp>
      <p:pic>
        <p:nvPicPr>
          <p:cNvPr id="8" name="Picture 7">
            <a:extLst>
              <a:ext uri="{FF2B5EF4-FFF2-40B4-BE49-F238E27FC236}">
                <a16:creationId xmlns:a16="http://schemas.microsoft.com/office/drawing/2014/main" id="{B575F4EC-9BC4-53EF-3EAB-488EB6DBEB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1878" y="2873710"/>
            <a:ext cx="3138346" cy="3138346"/>
          </a:xfrm>
          <a:prstGeom prst="rect">
            <a:avLst/>
          </a:prstGeom>
        </p:spPr>
      </p:pic>
    </p:spTree>
    <p:extLst>
      <p:ext uri="{BB962C8B-B14F-4D97-AF65-F5344CB8AC3E}">
        <p14:creationId xmlns:p14="http://schemas.microsoft.com/office/powerpoint/2010/main" val="2989835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742CF7-5389-85DC-6698-F311AE403730}"/>
              </a:ext>
            </a:extLst>
          </p:cNvPr>
          <p:cNvSpPr>
            <a:spLocks noGrp="1"/>
          </p:cNvSpPr>
          <p:nvPr>
            <p:ph type="title"/>
          </p:nvPr>
        </p:nvSpPr>
        <p:spPr/>
        <p:txBody>
          <a:bodyPr/>
          <a:lstStyle/>
          <a:p>
            <a:r>
              <a:rPr lang="en-US" dirty="0"/>
              <a:t>Racial bias in pulse oximetry</a:t>
            </a:r>
          </a:p>
        </p:txBody>
      </p:sp>
      <p:pic>
        <p:nvPicPr>
          <p:cNvPr id="4" name="Picture 3" descr="A graph with a line and a red line&#10;&#10;Description automatically generated">
            <a:extLst>
              <a:ext uri="{FF2B5EF4-FFF2-40B4-BE49-F238E27FC236}">
                <a16:creationId xmlns:a16="http://schemas.microsoft.com/office/drawing/2014/main" id="{2F26B31E-3552-1728-0BC5-23CB4D3094A4}"/>
              </a:ext>
            </a:extLst>
          </p:cNvPr>
          <p:cNvPicPr>
            <a:picLocks noChangeAspect="1"/>
          </p:cNvPicPr>
          <p:nvPr/>
        </p:nvPicPr>
        <p:blipFill>
          <a:blip r:embed="rId2"/>
          <a:stretch>
            <a:fillRect/>
          </a:stretch>
        </p:blipFill>
        <p:spPr>
          <a:xfrm>
            <a:off x="1280059" y="1417726"/>
            <a:ext cx="4047255" cy="2943458"/>
          </a:xfrm>
          <a:prstGeom prst="rect">
            <a:avLst/>
          </a:prstGeom>
        </p:spPr>
      </p:pic>
      <p:pic>
        <p:nvPicPr>
          <p:cNvPr id="5" name="Picture 2" descr="DataDirect button">
            <a:extLst>
              <a:ext uri="{FF2B5EF4-FFF2-40B4-BE49-F238E27FC236}">
                <a16:creationId xmlns:a16="http://schemas.microsoft.com/office/drawing/2014/main" id="{76F0D8DE-91FA-26DA-04B1-55C9C2D100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059" y="4760771"/>
            <a:ext cx="4047255" cy="8256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8238B0A0-DF15-A5B4-BEC4-60FDCAE905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00" t="2639" r="3020" b="13872"/>
          <a:stretch>
            <a:fillRect/>
          </a:stretch>
        </p:blipFill>
        <p:spPr bwMode="auto">
          <a:xfrm>
            <a:off x="7797551" y="1417916"/>
            <a:ext cx="3114389" cy="29432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Supporting clinical research with the MIMIC-III Critical Care Database -  Institute for Medical Engineering &amp;amp; Science">
            <a:extLst>
              <a:ext uri="{FF2B5EF4-FFF2-40B4-BE49-F238E27FC236}">
                <a16:creationId xmlns:a16="http://schemas.microsoft.com/office/drawing/2014/main" id="{C0EFBDC0-A8FB-92A1-2784-32B5721B3CC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030" t="16195" r="23989" b="44844"/>
          <a:stretch>
            <a:fillRect/>
          </a:stretch>
        </p:blipFill>
        <p:spPr bwMode="auto">
          <a:xfrm>
            <a:off x="8417483" y="4765962"/>
            <a:ext cx="1997378" cy="820449"/>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
            <a:extLst>
              <a:ext uri="{FF2B5EF4-FFF2-40B4-BE49-F238E27FC236}">
                <a16:creationId xmlns:a16="http://schemas.microsoft.com/office/drawing/2014/main" id="{D01D2226-77A6-FA4C-90DB-5F1E3821C33F}"/>
              </a:ext>
            </a:extLst>
          </p:cNvPr>
          <p:cNvSpPr txBox="1">
            <a:spLocks/>
          </p:cNvSpPr>
          <p:nvPr/>
        </p:nvSpPr>
        <p:spPr>
          <a:xfrm>
            <a:off x="152671" y="6452795"/>
            <a:ext cx="9728656" cy="286167"/>
          </a:xfrm>
          <a:prstGeom prst="rect">
            <a:avLst/>
          </a:prstGeom>
        </p:spPr>
        <p:txBody>
          <a:bodyPr/>
          <a:lstStyle>
            <a:defPPr>
              <a:defRPr lang="en-US"/>
            </a:defPPr>
            <a:lvl1pPr marL="0" algn="r" defTabSz="914400" rtl="0" eaLnBrk="1" latinLnBrk="0" hangingPunct="1">
              <a:defRPr sz="1200" kern="1200">
                <a:solidFill>
                  <a:schemeClr val="bg1"/>
                </a:solidFill>
                <a:latin typeface="Nunito Sans"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Sjoding</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 MW, et al. </a:t>
            </a:r>
            <a:r>
              <a:rPr kumimoji="0" lang="en-US" sz="1200" b="0" i="1"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NEJM</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 2020.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940282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DB162-BF9F-171B-C44A-F0719DC1F17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3355D47-FC12-AD16-A152-CF854EC27884}"/>
              </a:ext>
            </a:extLst>
          </p:cNvPr>
          <p:cNvSpPr>
            <a:spLocks noGrp="1"/>
          </p:cNvSpPr>
          <p:nvPr>
            <p:ph type="title"/>
          </p:nvPr>
        </p:nvSpPr>
        <p:spPr/>
        <p:txBody>
          <a:bodyPr>
            <a:noAutofit/>
          </a:bodyPr>
          <a:lstStyle/>
          <a:p>
            <a:pPr>
              <a:lnSpc>
                <a:spcPct val="114000"/>
              </a:lnSpc>
              <a:spcBef>
                <a:spcPts val="0"/>
              </a:spcBef>
              <a:spcAft>
                <a:spcPts val="800"/>
              </a:spcAft>
            </a:pPr>
            <a:r>
              <a:rPr lang="en-US" sz="3600" dirty="0">
                <a:solidFill>
                  <a:prstClr val="black"/>
                </a:solidFill>
                <a:latin typeface="Helvetica Neue"/>
                <a:ea typeface="Helvetica Neue"/>
                <a:cs typeface="Helvetica Neue"/>
              </a:rPr>
              <a:t>More questions within reach</a:t>
            </a:r>
          </a:p>
        </p:txBody>
      </p:sp>
      <p:sp>
        <p:nvSpPr>
          <p:cNvPr id="5" name="Content Placeholder 3">
            <a:extLst>
              <a:ext uri="{FF2B5EF4-FFF2-40B4-BE49-F238E27FC236}">
                <a16:creationId xmlns:a16="http://schemas.microsoft.com/office/drawing/2014/main" id="{F1198C94-599B-DCE0-68AC-449572E4FB8F}"/>
              </a:ext>
            </a:extLst>
          </p:cNvPr>
          <p:cNvSpPr>
            <a:spLocks noGrp="1"/>
          </p:cNvSpPr>
          <p:nvPr/>
        </p:nvSpPr>
        <p:spPr>
          <a:xfrm>
            <a:off x="387458" y="1941224"/>
            <a:ext cx="9062074" cy="3534787"/>
          </a:xfrm>
          <a:prstGeom prst="rect">
            <a:avLst/>
          </a:prstGeom>
        </p:spPr>
        <p:txBody>
          <a:bodyPr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sz="2800" b="0" i="0" u="none" strike="noStrike" kern="1200" cap="none" spc="0" normalizeH="0" baseline="0" noProof="0" dirty="0">
                <a:ln>
                  <a:noFill/>
                </a:ln>
                <a:solidFill>
                  <a:prstClr val="black"/>
                </a:solidFill>
                <a:effectLst/>
                <a:uLnTx/>
                <a:uFillTx/>
                <a:latin typeface="Helvetica Neue"/>
                <a:ea typeface="Helvetica Neue"/>
                <a:cs typeface="Helvetica Neue"/>
              </a:rPr>
              <a:t>Build on data that already exist
Develop pilot evidence and research programs
Reuse shared knowledge across projects</a:t>
            </a:r>
          </a:p>
        </p:txBody>
      </p:sp>
      <p:pic>
        <p:nvPicPr>
          <p:cNvPr id="6" name="Picture 5">
            <a:extLst>
              <a:ext uri="{FF2B5EF4-FFF2-40B4-BE49-F238E27FC236}">
                <a16:creationId xmlns:a16="http://schemas.microsoft.com/office/drawing/2014/main" id="{812B542B-7F75-AB14-77E3-563DAABBE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4997" y="3444498"/>
            <a:ext cx="2114605" cy="2114605"/>
          </a:xfrm>
          <a:prstGeom prst="rect">
            <a:avLst/>
          </a:prstGeom>
        </p:spPr>
      </p:pic>
    </p:spTree>
    <p:extLst>
      <p:ext uri="{BB962C8B-B14F-4D97-AF65-F5344CB8AC3E}">
        <p14:creationId xmlns:p14="http://schemas.microsoft.com/office/powerpoint/2010/main" val="3774180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60461-23AA-8336-EF71-F701FB5F99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642F96F-8424-FA44-55ED-5124FE5D9CFE}"/>
              </a:ext>
            </a:extLst>
          </p:cNvPr>
          <p:cNvSpPr>
            <a:spLocks noGrp="1"/>
          </p:cNvSpPr>
          <p:nvPr>
            <p:ph type="title"/>
          </p:nvPr>
        </p:nvSpPr>
        <p:spPr/>
        <p:txBody>
          <a:bodyPr/>
          <a:lstStyle/>
          <a:p>
            <a:r>
              <a:rPr lang="en-US" dirty="0"/>
              <a:t>Preliminary data for rural R01 (May 2020)</a:t>
            </a:r>
          </a:p>
        </p:txBody>
      </p:sp>
      <p:sp>
        <p:nvSpPr>
          <p:cNvPr id="8" name="Text Placeholder 1">
            <a:extLst>
              <a:ext uri="{FF2B5EF4-FFF2-40B4-BE49-F238E27FC236}">
                <a16:creationId xmlns:a16="http://schemas.microsoft.com/office/drawing/2014/main" id="{2129BEB3-2314-6A50-5862-CE372279ADCA}"/>
              </a:ext>
            </a:extLst>
          </p:cNvPr>
          <p:cNvSpPr txBox="1">
            <a:spLocks/>
          </p:cNvSpPr>
          <p:nvPr/>
        </p:nvSpPr>
        <p:spPr>
          <a:xfrm>
            <a:off x="152671" y="6452795"/>
            <a:ext cx="9728656" cy="286167"/>
          </a:xfrm>
          <a:prstGeom prst="rect">
            <a:avLst/>
          </a:prstGeom>
        </p:spPr>
        <p:txBody>
          <a:bodyPr/>
          <a:lstStyle>
            <a:defPPr>
              <a:defRPr lang="en-US"/>
            </a:defPPr>
            <a:lvl1pPr marL="0" algn="r" defTabSz="914400" rtl="0" eaLnBrk="1" latinLnBrk="0" hangingPunct="1">
              <a:defRPr sz="1200" kern="1200">
                <a:solidFill>
                  <a:schemeClr val="bg1"/>
                </a:solidFill>
                <a:latin typeface="Nunito Sans"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AHRQ R01 HS028038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9" name="Picture 8">
            <a:extLst>
              <a:ext uri="{FF2B5EF4-FFF2-40B4-BE49-F238E27FC236}">
                <a16:creationId xmlns:a16="http://schemas.microsoft.com/office/drawing/2014/main" id="{D02BC329-22A8-7557-3750-194FB34562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712" y="1386919"/>
            <a:ext cx="5029200" cy="4419600"/>
          </a:xfrm>
          <a:prstGeom prst="rect">
            <a:avLst/>
          </a:prstGeom>
        </p:spPr>
      </p:pic>
      <p:pic>
        <p:nvPicPr>
          <p:cNvPr id="10" name="Picture 9">
            <a:extLst>
              <a:ext uri="{FF2B5EF4-FFF2-40B4-BE49-F238E27FC236}">
                <a16:creationId xmlns:a16="http://schemas.microsoft.com/office/drawing/2014/main" id="{29D10996-4F39-1ABB-C8EA-AED358E3360F}"/>
              </a:ext>
            </a:extLst>
          </p:cNvPr>
          <p:cNvPicPr>
            <a:picLocks noChangeAspect="1"/>
          </p:cNvPicPr>
          <p:nvPr/>
        </p:nvPicPr>
        <p:blipFill>
          <a:blip r:embed="rId3"/>
          <a:stretch>
            <a:fillRect/>
          </a:stretch>
        </p:blipFill>
        <p:spPr>
          <a:xfrm>
            <a:off x="718088" y="2235200"/>
            <a:ext cx="4559300" cy="2387600"/>
          </a:xfrm>
          <a:prstGeom prst="rect">
            <a:avLst/>
          </a:prstGeom>
        </p:spPr>
      </p:pic>
    </p:spTree>
    <p:extLst>
      <p:ext uri="{BB962C8B-B14F-4D97-AF65-F5344CB8AC3E}">
        <p14:creationId xmlns:p14="http://schemas.microsoft.com/office/powerpoint/2010/main" val="1830770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D56288-1ED2-DAA4-BAD8-66FB36D68202}"/>
              </a:ext>
            </a:extLst>
          </p:cNvPr>
          <p:cNvSpPr>
            <a:spLocks noGrp="1"/>
          </p:cNvSpPr>
          <p:nvPr>
            <p:ph type="title"/>
          </p:nvPr>
        </p:nvSpPr>
        <p:spPr/>
        <p:txBody>
          <a:bodyPr/>
          <a:lstStyle/>
          <a:p>
            <a:r>
              <a:rPr lang="en-US" dirty="0"/>
              <a:t>Questions that fit claims well</a:t>
            </a:r>
          </a:p>
        </p:txBody>
      </p:sp>
      <p:sp>
        <p:nvSpPr>
          <p:cNvPr id="4" name="Content Placeholder 9">
            <a:extLst>
              <a:ext uri="{FF2B5EF4-FFF2-40B4-BE49-F238E27FC236}">
                <a16:creationId xmlns:a16="http://schemas.microsoft.com/office/drawing/2014/main" id="{7A9C2D0D-13E6-3E42-5363-6EB6951B1235}"/>
              </a:ext>
            </a:extLst>
          </p:cNvPr>
          <p:cNvSpPr txBox="1">
            <a:spLocks/>
          </p:cNvSpPr>
          <p:nvPr/>
        </p:nvSpPr>
        <p:spPr>
          <a:xfrm>
            <a:off x="393700" y="2032000"/>
            <a:ext cx="5537200" cy="1643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Use of care</a:t>
            </a:r>
          </a:p>
          <a:p>
            <a:pPr marL="0" marR="0" lvl="0" indent="0" algn="l" defTabSz="914400" rtl="0" eaLnBrk="1" fontAlgn="auto" latinLnBrk="0" hangingPunct="1">
              <a:lnSpc>
                <a:spcPct val="100000"/>
              </a:lnSpc>
              <a:spcBef>
                <a:spcPts val="1300"/>
              </a:spcBef>
              <a:spcAft>
                <a:spcPts val="13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Who receives a service, where, and how often?</a:t>
            </a:r>
          </a:p>
        </p:txBody>
      </p:sp>
      <p:sp>
        <p:nvSpPr>
          <p:cNvPr id="5" name="Content Placeholder 10">
            <a:extLst>
              <a:ext uri="{FF2B5EF4-FFF2-40B4-BE49-F238E27FC236}">
                <a16:creationId xmlns:a16="http://schemas.microsoft.com/office/drawing/2014/main" id="{4F60D75F-BEF5-40AB-0D09-6202E8049E79}"/>
              </a:ext>
            </a:extLst>
          </p:cNvPr>
          <p:cNvSpPr txBox="1">
            <a:spLocks/>
          </p:cNvSpPr>
          <p:nvPr/>
        </p:nvSpPr>
        <p:spPr>
          <a:xfrm>
            <a:off x="6256618" y="2032000"/>
            <a:ext cx="5537200" cy="1643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Care after an encounter</a:t>
            </a:r>
          </a:p>
          <a:p>
            <a:pPr marL="0" marR="0" lvl="0" indent="0" algn="l" defTabSz="914400" rtl="0" eaLnBrk="1" fontAlgn="auto" latinLnBrk="0" hangingPunct="1">
              <a:lnSpc>
                <a:spcPct val="100000"/>
              </a:lnSpc>
              <a:spcBef>
                <a:spcPts val="1300"/>
              </a:spcBef>
              <a:spcAft>
                <a:spcPts val="13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What visits, fills, or admissions follow?</a:t>
            </a:r>
          </a:p>
        </p:txBody>
      </p:sp>
      <p:sp>
        <p:nvSpPr>
          <p:cNvPr id="6" name="Content Placeholder 9">
            <a:extLst>
              <a:ext uri="{FF2B5EF4-FFF2-40B4-BE49-F238E27FC236}">
                <a16:creationId xmlns:a16="http://schemas.microsoft.com/office/drawing/2014/main" id="{4F7735F2-5437-E96E-82E7-7EDD5134F5E3}"/>
              </a:ext>
            </a:extLst>
          </p:cNvPr>
          <p:cNvSpPr>
            <a:spLocks noGrp="1"/>
          </p:cNvSpPr>
          <p:nvPr/>
        </p:nvSpPr>
        <p:spPr>
          <a:xfrm>
            <a:off x="506320" y="4016975"/>
            <a:ext cx="5424579" cy="1643185"/>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sz="2400" b="1" i="0" u="none" strike="noStrike" kern="1200" cap="none" spc="0" normalizeH="0" baseline="0" noProof="0" dirty="0">
                <a:ln>
                  <a:noFill/>
                </a:ln>
                <a:solidFill>
                  <a:prstClr val="black"/>
                </a:solidFill>
                <a:effectLst/>
                <a:uLnTx/>
                <a:uFillTx/>
                <a:latin typeface="Helvetica Neue"/>
                <a:ea typeface="Helvetica Neue"/>
                <a:cs typeface="Helvetica Neue"/>
              </a:rPr>
              <a:t>Variation and </a:t>
            </a: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disparities</a:t>
            </a:r>
            <a:endParaRPr kumimoji="0" sz="2400" b="1" i="0" u="none" strike="noStrike" kern="1200" cap="none" spc="0" normalizeH="0" baseline="0" noProof="0" dirty="0">
              <a:ln>
                <a:noFill/>
              </a:ln>
              <a:solidFill>
                <a:prstClr val="black"/>
              </a:solidFill>
              <a:effectLst/>
              <a:uLnTx/>
              <a:uFillTx/>
              <a:latin typeface="Helvetica Neue"/>
              <a:ea typeface="Helvetica Neue"/>
              <a:cs typeface="Helvetica Neue"/>
            </a:endParaRPr>
          </a:p>
          <a:p>
            <a:pPr marL="0" marR="0" lvl="0" indent="0" algn="l" defTabSz="914400" rtl="0" eaLnBrk="1" fontAlgn="auto" latinLnBrk="0" hangingPunct="1">
              <a:lnSpc>
                <a:spcPct val="100000"/>
              </a:lnSpc>
              <a:spcBef>
                <a:spcPts val="1300"/>
              </a:spcBef>
              <a:spcAft>
                <a:spcPts val="1300"/>
              </a:spcAft>
              <a:buClrTx/>
              <a:buSzTx/>
              <a:buFontTx/>
              <a:buNone/>
              <a:tabLst/>
              <a:defRPr/>
            </a:pPr>
            <a:r>
              <a:rPr kumimoji="0" sz="1800" b="0" i="0" u="none" strike="noStrike" kern="1200" cap="none" spc="0" normalizeH="0" baseline="0" noProof="0" dirty="0">
                <a:ln>
                  <a:noFill/>
                </a:ln>
                <a:solidFill>
                  <a:prstClr val="black"/>
                </a:solidFill>
                <a:effectLst/>
                <a:uLnTx/>
                <a:uFillTx/>
                <a:latin typeface="Helvetica Neue"/>
                <a:ea typeface="Helvetica Neue"/>
                <a:cs typeface="Helvetica Neue"/>
              </a:rPr>
              <a:t>How does observed care differ across groups?</a:t>
            </a:r>
          </a:p>
        </p:txBody>
      </p:sp>
      <p:sp>
        <p:nvSpPr>
          <p:cNvPr id="7" name="Content Placeholder 10">
            <a:extLst>
              <a:ext uri="{FF2B5EF4-FFF2-40B4-BE49-F238E27FC236}">
                <a16:creationId xmlns:a16="http://schemas.microsoft.com/office/drawing/2014/main" id="{82FCC482-6F21-945C-1006-E56186734F2D}"/>
              </a:ext>
            </a:extLst>
          </p:cNvPr>
          <p:cNvSpPr>
            <a:spLocks noGrp="1"/>
          </p:cNvSpPr>
          <p:nvPr/>
        </p:nvSpPr>
        <p:spPr>
          <a:xfrm>
            <a:off x="6369238" y="4016975"/>
            <a:ext cx="5424580" cy="1643185"/>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sz="2400" b="1" i="0" u="none" strike="noStrike" kern="1200" cap="none" spc="0" normalizeH="0" baseline="0" noProof="0" dirty="0">
                <a:ln>
                  <a:noFill/>
                </a:ln>
                <a:solidFill>
                  <a:prstClr val="black"/>
                </a:solidFill>
                <a:effectLst/>
                <a:uLnTx/>
                <a:uFillTx/>
                <a:latin typeface="Helvetica Neue"/>
                <a:ea typeface="Helvetica Neue"/>
                <a:cs typeface="Helvetica Neue"/>
              </a:rPr>
              <a:t>Policy and delivery changes</a:t>
            </a:r>
          </a:p>
          <a:p>
            <a:pPr marL="0" marR="0" lvl="0" indent="0" algn="l" defTabSz="914400" rtl="0" eaLnBrk="1" fontAlgn="auto" latinLnBrk="0" hangingPunct="1">
              <a:lnSpc>
                <a:spcPct val="100000"/>
              </a:lnSpc>
              <a:spcBef>
                <a:spcPts val="1300"/>
              </a:spcBef>
              <a:spcAft>
                <a:spcPts val="1300"/>
              </a:spcAft>
              <a:buClrTx/>
              <a:buSzTx/>
              <a:buFontTx/>
              <a:buNone/>
              <a:tabLst/>
              <a:defRPr/>
            </a:pPr>
            <a:r>
              <a:rPr kumimoji="0" sz="1800" b="0" i="0" u="none" strike="noStrike" kern="1200" cap="none" spc="0" normalizeH="0" baseline="0" noProof="0" dirty="0">
                <a:ln>
                  <a:noFill/>
                </a:ln>
                <a:solidFill>
                  <a:prstClr val="black"/>
                </a:solidFill>
                <a:effectLst/>
                <a:uLnTx/>
                <a:uFillTx/>
                <a:latin typeface="Helvetica Neue"/>
                <a:ea typeface="Helvetica Neue"/>
                <a:cs typeface="Helvetica Neue"/>
              </a:rPr>
              <a:t>How do use and spending change, </a:t>
            </a:r>
            <a:b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sz="1800" b="0" i="0" u="none" strike="noStrike" kern="1200" cap="none" spc="0" normalizeH="0" baseline="0" noProof="0" dirty="0">
                <a:ln>
                  <a:noFill/>
                </a:ln>
                <a:solidFill>
                  <a:prstClr val="black"/>
                </a:solidFill>
                <a:effectLst/>
                <a:uLnTx/>
                <a:uFillTx/>
                <a:latin typeface="Helvetica Neue"/>
                <a:ea typeface="Helvetica Neue"/>
                <a:cs typeface="Helvetica Neue"/>
              </a:rPr>
              <a:t>with a credible comparison?</a:t>
            </a:r>
          </a:p>
        </p:txBody>
      </p:sp>
    </p:spTree>
    <p:extLst>
      <p:ext uri="{BB962C8B-B14F-4D97-AF65-F5344CB8AC3E}">
        <p14:creationId xmlns:p14="http://schemas.microsoft.com/office/powerpoint/2010/main" val="2552314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530957-EDC2-5AD0-1545-CA0B92A4B20A}"/>
              </a:ext>
            </a:extLst>
          </p:cNvPr>
          <p:cNvSpPr>
            <a:spLocks noGrp="1"/>
          </p:cNvSpPr>
          <p:nvPr>
            <p:ph type="title"/>
          </p:nvPr>
        </p:nvSpPr>
        <p:spPr/>
        <p:txBody>
          <a:bodyPr>
            <a:normAutofit/>
          </a:bodyPr>
          <a:lstStyle/>
          <a:p>
            <a:r>
              <a:rPr lang="en-US" dirty="0"/>
              <a:t>What is missing from claims data?</a:t>
            </a:r>
          </a:p>
        </p:txBody>
      </p:sp>
      <p:sp>
        <p:nvSpPr>
          <p:cNvPr id="8" name="Content Placeholder 9">
            <a:extLst>
              <a:ext uri="{FF2B5EF4-FFF2-40B4-BE49-F238E27FC236}">
                <a16:creationId xmlns:a16="http://schemas.microsoft.com/office/drawing/2014/main" id="{9207A249-1F10-56A8-C1A3-CFF3CDF760C8}"/>
              </a:ext>
            </a:extLst>
          </p:cNvPr>
          <p:cNvSpPr txBox="1">
            <a:spLocks/>
          </p:cNvSpPr>
          <p:nvPr/>
        </p:nvSpPr>
        <p:spPr>
          <a:xfrm>
            <a:off x="393700" y="2032000"/>
            <a:ext cx="5537200" cy="1643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How did the patient feel?</a:t>
            </a:r>
          </a:p>
          <a:p>
            <a:pPr marL="0" marR="0" lvl="0" indent="0" algn="l" defTabSz="914400" rtl="0" eaLnBrk="1" fontAlgn="auto" latinLnBrk="0" hangingPunct="1">
              <a:lnSpc>
                <a:spcPct val="100000"/>
              </a:lnSpc>
              <a:spcBef>
                <a:spcPts val="1300"/>
              </a:spcBef>
              <a:spcAft>
                <a:spcPts val="13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Symptoms, function, and experience </a:t>
            </a:r>
            <a:b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typically need direct data from patients</a:t>
            </a:r>
          </a:p>
        </p:txBody>
      </p:sp>
      <p:sp>
        <p:nvSpPr>
          <p:cNvPr id="9" name="Content Placeholder 10">
            <a:extLst>
              <a:ext uri="{FF2B5EF4-FFF2-40B4-BE49-F238E27FC236}">
                <a16:creationId xmlns:a16="http://schemas.microsoft.com/office/drawing/2014/main" id="{29FB5972-256A-9697-523A-0757B3445B59}"/>
              </a:ext>
            </a:extLst>
          </p:cNvPr>
          <p:cNvSpPr txBox="1">
            <a:spLocks/>
          </p:cNvSpPr>
          <p:nvPr/>
        </p:nvSpPr>
        <p:spPr>
          <a:xfrm>
            <a:off x="6256618" y="2032000"/>
            <a:ext cx="5537200" cy="1643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How sick was the patient?</a:t>
            </a:r>
          </a:p>
          <a:p>
            <a:pPr marL="0" marR="0" lvl="0" indent="0" algn="l" defTabSz="914400" rtl="0" eaLnBrk="1" fontAlgn="auto" latinLnBrk="0" hangingPunct="1">
              <a:lnSpc>
                <a:spcPct val="100000"/>
              </a:lnSpc>
              <a:spcBef>
                <a:spcPts val="1300"/>
              </a:spcBef>
              <a:spcAft>
                <a:spcPts val="13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Physiology and detailed severity </a:t>
            </a:r>
            <a:b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often need clinical records</a:t>
            </a:r>
          </a:p>
        </p:txBody>
      </p:sp>
      <p:sp>
        <p:nvSpPr>
          <p:cNvPr id="10" name="Content Placeholder 9">
            <a:extLst>
              <a:ext uri="{FF2B5EF4-FFF2-40B4-BE49-F238E27FC236}">
                <a16:creationId xmlns:a16="http://schemas.microsoft.com/office/drawing/2014/main" id="{FFA231CC-221C-F529-E569-CA46CB7DC97F}"/>
              </a:ext>
            </a:extLst>
          </p:cNvPr>
          <p:cNvSpPr>
            <a:spLocks noGrp="1"/>
          </p:cNvSpPr>
          <p:nvPr/>
        </p:nvSpPr>
        <p:spPr>
          <a:xfrm>
            <a:off x="483650" y="4016975"/>
            <a:ext cx="5447250" cy="1643185"/>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sz="2400" b="1" i="0" u="none" strike="noStrike" kern="1200" cap="none" spc="0" normalizeH="0" baseline="0" noProof="0" dirty="0">
                <a:ln>
                  <a:noFill/>
                </a:ln>
                <a:solidFill>
                  <a:prstClr val="black"/>
                </a:solidFill>
                <a:effectLst/>
                <a:uLnTx/>
                <a:uFillTx/>
                <a:latin typeface="Helvetica Neue"/>
                <a:ea typeface="Helvetica Neue"/>
                <a:cs typeface="Helvetica Neue"/>
              </a:rPr>
              <a:t>Why did this happen?</a:t>
            </a:r>
          </a:p>
          <a:p>
            <a:pPr marL="0" marR="0" lvl="0" indent="0" algn="l" defTabSz="914400" rtl="0" eaLnBrk="1" fontAlgn="auto" latinLnBrk="0" hangingPunct="1">
              <a:lnSpc>
                <a:spcPct val="100000"/>
              </a:lnSpc>
              <a:spcBef>
                <a:spcPts val="1300"/>
              </a:spcBef>
              <a:spcAft>
                <a:spcPts val="1300"/>
              </a:spcAft>
              <a:buClrTx/>
              <a:buSzTx/>
              <a:buFontTx/>
              <a:buNone/>
              <a:tabLst/>
              <a:defRPr/>
            </a:pPr>
            <a:r>
              <a:rPr kumimoji="0" sz="1800" b="0" i="0" u="none" strike="noStrike" kern="1200" cap="none" spc="0" normalizeH="0" baseline="0" noProof="0" dirty="0">
                <a:ln>
                  <a:noFill/>
                </a:ln>
                <a:solidFill>
                  <a:prstClr val="black"/>
                </a:solidFill>
                <a:effectLst/>
                <a:uLnTx/>
                <a:uFillTx/>
                <a:latin typeface="Helvetica Neue"/>
                <a:ea typeface="Helvetica Neue"/>
                <a:cs typeface="Helvetica Neue"/>
              </a:rPr>
              <a:t>Decisions and barriers may need </a:t>
            </a:r>
            <a:b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sz="1800" b="0" i="0" u="none" strike="noStrike" kern="1200" cap="none" spc="0" normalizeH="0" baseline="0" noProof="0" dirty="0">
                <a:ln>
                  <a:noFill/>
                </a:ln>
                <a:solidFill>
                  <a:prstClr val="black"/>
                </a:solidFill>
                <a:effectLst/>
                <a:uLnTx/>
                <a:uFillTx/>
                <a:latin typeface="Helvetica Neue"/>
                <a:ea typeface="Helvetica Neue"/>
                <a:cs typeface="Helvetica Neue"/>
              </a:rPr>
              <a:t>interviews or other data</a:t>
            </a:r>
          </a:p>
        </p:txBody>
      </p:sp>
      <p:sp>
        <p:nvSpPr>
          <p:cNvPr id="11" name="Content Placeholder 10">
            <a:extLst>
              <a:ext uri="{FF2B5EF4-FFF2-40B4-BE49-F238E27FC236}">
                <a16:creationId xmlns:a16="http://schemas.microsoft.com/office/drawing/2014/main" id="{9041ACF8-48A0-9E04-08DC-1131885AAB19}"/>
              </a:ext>
            </a:extLst>
          </p:cNvPr>
          <p:cNvSpPr>
            <a:spLocks noGrp="1"/>
          </p:cNvSpPr>
          <p:nvPr/>
        </p:nvSpPr>
        <p:spPr>
          <a:xfrm>
            <a:off x="6256618" y="4016975"/>
            <a:ext cx="5537200" cy="1643185"/>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sz="2400" b="1" i="0" u="none" strike="noStrike" kern="1200" cap="none" spc="0" normalizeH="0" baseline="0" noProof="0" dirty="0">
                <a:ln>
                  <a:noFill/>
                </a:ln>
                <a:solidFill>
                  <a:prstClr val="black"/>
                </a:solidFill>
                <a:effectLst/>
                <a:uLnTx/>
                <a:uFillTx/>
                <a:latin typeface="Helvetica Neue"/>
                <a:ea typeface="Helvetica Neue"/>
                <a:cs typeface="Helvetica Neue"/>
              </a:rPr>
              <a:t>Did the treatment cause it?</a:t>
            </a:r>
          </a:p>
          <a:p>
            <a:pPr marL="0" marR="0" lvl="0" indent="0" algn="l" defTabSz="914400" rtl="0" eaLnBrk="1" fontAlgn="auto" latinLnBrk="0" hangingPunct="1">
              <a:lnSpc>
                <a:spcPct val="100000"/>
              </a:lnSpc>
              <a:spcBef>
                <a:spcPts val="1300"/>
              </a:spcBef>
              <a:spcAft>
                <a:spcPts val="1300"/>
              </a:spcAft>
              <a:buClrTx/>
              <a:buSzTx/>
              <a:buFontTx/>
              <a:buNone/>
              <a:tabLst/>
              <a:defRPr/>
            </a:pPr>
            <a:r>
              <a:rPr kumimoji="0" sz="1800" b="0" i="0" u="none" strike="noStrike" kern="1200" cap="none" spc="0" normalizeH="0" baseline="0" noProof="0" dirty="0">
                <a:ln>
                  <a:noFill/>
                </a:ln>
                <a:solidFill>
                  <a:prstClr val="black"/>
                </a:solidFill>
                <a:effectLst/>
                <a:uLnTx/>
                <a:uFillTx/>
                <a:latin typeface="Helvetica Neue"/>
                <a:ea typeface="Helvetica Neue"/>
                <a:cs typeface="Helvetica Neue"/>
              </a:rPr>
              <a:t>A credible design and adequate confounding </a:t>
            </a:r>
            <a:b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sz="1800" b="0" i="0" u="none" strike="noStrike" kern="1200" cap="none" spc="0" normalizeH="0" baseline="0" noProof="0" dirty="0">
                <a:ln>
                  <a:noFill/>
                </a:ln>
                <a:solidFill>
                  <a:prstClr val="black"/>
                </a:solidFill>
                <a:effectLst/>
                <a:uLnTx/>
                <a:uFillTx/>
                <a:latin typeface="Helvetica Neue"/>
                <a:ea typeface="Helvetica Neue"/>
                <a:cs typeface="Helvetica Neue"/>
              </a:rPr>
              <a:t>control are essential</a:t>
            </a:r>
          </a:p>
        </p:txBody>
      </p:sp>
    </p:spTree>
    <p:extLst>
      <p:ext uri="{BB962C8B-B14F-4D97-AF65-F5344CB8AC3E}">
        <p14:creationId xmlns:p14="http://schemas.microsoft.com/office/powerpoint/2010/main" val="3602397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608675-30DC-AE07-6D34-71CCF90773FA}"/>
              </a:ext>
            </a:extLst>
          </p:cNvPr>
          <p:cNvSpPr>
            <a:spLocks noGrp="1"/>
          </p:cNvSpPr>
          <p:nvPr>
            <p:ph type="title"/>
          </p:nvPr>
        </p:nvSpPr>
        <p:spPr/>
        <p:txBody>
          <a:bodyPr/>
          <a:lstStyle/>
          <a:p>
            <a:r>
              <a:rPr lang="en-US" dirty="0"/>
              <a:t>Secondary data available at CU</a:t>
            </a:r>
          </a:p>
        </p:txBody>
      </p:sp>
      <p:sp>
        <p:nvSpPr>
          <p:cNvPr id="4" name="Google Shape;534;p58">
            <a:extLst>
              <a:ext uri="{FF2B5EF4-FFF2-40B4-BE49-F238E27FC236}">
                <a16:creationId xmlns:a16="http://schemas.microsoft.com/office/drawing/2014/main" id="{2780D8E3-AD00-36A2-BB60-51150F977E0E}"/>
              </a:ext>
            </a:extLst>
          </p:cNvPr>
          <p:cNvSpPr>
            <a:spLocks noGrp="1"/>
          </p:cNvSpPr>
          <p:nvPr/>
        </p:nvSpPr>
        <p:spPr>
          <a:xfrm>
            <a:off x="393699" y="1503010"/>
            <a:ext cx="11798301" cy="2441760"/>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sz="2400" b="1" i="0" u="none" strike="noStrike" kern="1200" cap="none" spc="0" normalizeH="0" baseline="0" noProof="0" dirty="0">
                <a:ln>
                  <a:noFill/>
                </a:ln>
                <a:solidFill>
                  <a:prstClr val="black"/>
                </a:solidFill>
                <a:effectLst/>
                <a:uLnTx/>
                <a:uFillTx/>
                <a:latin typeface="Helvetica Neue"/>
                <a:ea typeface="Helvetica Neue"/>
                <a:cs typeface="Helvetica Neue"/>
              </a:rPr>
              <a:t>Available now</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950" b="0" i="0" u="sng" strike="noStrike" kern="1200" cap="none" spc="0" normalizeH="0" baseline="0" noProof="0" dirty="0" err="1">
                <a:ln>
                  <a:noFill/>
                </a:ln>
                <a:solidFill>
                  <a:prstClr val="black"/>
                </a:solidFill>
                <a:effectLst/>
                <a:uLnTx/>
                <a:uFillTx/>
                <a:latin typeface="Helvetica Neue"/>
                <a:ea typeface="Helvetica Neue"/>
                <a:cs typeface="Helvetica Neue"/>
              </a:rPr>
              <a:t>Merative</a:t>
            </a:r>
            <a:r>
              <a:rPr kumimoji="0" lang="en-US" sz="1950" b="0" i="0" u="sng" strike="noStrike" kern="1200" cap="none" spc="0" normalizeH="0" baseline="0" noProof="0" dirty="0">
                <a:ln>
                  <a:noFill/>
                </a:ln>
                <a:solidFill>
                  <a:prstClr val="black"/>
                </a:solidFill>
                <a:effectLst/>
                <a:uLnTx/>
                <a:uFillTx/>
                <a:latin typeface="Helvetica Neue"/>
                <a:ea typeface="Helvetica Neue"/>
                <a:cs typeface="Helvetica Neue"/>
              </a:rPr>
              <a:t> </a:t>
            </a:r>
            <a:r>
              <a:rPr kumimoji="0" lang="en-US" sz="1950" b="0" i="0" u="sng" strike="noStrike" kern="1200" cap="none" spc="0" normalizeH="0" baseline="0" noProof="0" dirty="0" err="1">
                <a:ln>
                  <a:noFill/>
                </a:ln>
                <a:solidFill>
                  <a:prstClr val="black"/>
                </a:solidFill>
                <a:effectLst/>
                <a:uLnTx/>
                <a:uFillTx/>
                <a:latin typeface="Helvetica Neue"/>
                <a:ea typeface="Helvetica Neue"/>
                <a:cs typeface="Helvetica Neue"/>
              </a:rPr>
              <a:t>MarketScan</a:t>
            </a:r>
            <a:r>
              <a:rPr kumimoji="0" sz="1950" b="0" i="0" u="none" strike="noStrike" kern="1200" cap="none" spc="0" normalizeH="0" baseline="0" noProof="0" dirty="0">
                <a:ln>
                  <a:noFill/>
                </a:ln>
                <a:solidFill>
                  <a:prstClr val="black"/>
                </a:solidFill>
                <a:effectLst/>
                <a:uLnTx/>
                <a:uFillTx/>
                <a:latin typeface="Helvetica Neue"/>
                <a:ea typeface="Helvetica Neue"/>
                <a:cs typeface="Helvetica Neue"/>
              </a:rPr>
              <a:t>
</a:t>
            </a:r>
            <a:r>
              <a:rPr kumimoji="0" lang="en-US" sz="1950" b="0" i="0" u="none" strike="noStrike" kern="1200" cap="none" spc="0" normalizeH="0" baseline="0" noProof="0" dirty="0">
                <a:ln>
                  <a:noFill/>
                </a:ln>
                <a:solidFill>
                  <a:prstClr val="black"/>
                </a:solidFill>
                <a:effectLst/>
                <a:uLnTx/>
                <a:uFillTx/>
                <a:latin typeface="Helvetica Neue"/>
                <a:ea typeface="Helvetica Neue"/>
                <a:cs typeface="Helvetica Neue"/>
              </a:rPr>
              <a:t>	Deidentified claims for commercially insured adults and children across the U.S. from 2015-2024</a:t>
            </a:r>
            <a:r>
              <a:rPr kumimoji="0" sz="1950" b="0" i="0" u="none" strike="noStrike" kern="1200" cap="none" spc="0" normalizeH="0" baseline="0" noProof="0" dirty="0">
                <a:ln>
                  <a:noFill/>
                </a:ln>
                <a:solidFill>
                  <a:prstClr val="black"/>
                </a:solidFill>
                <a:effectLst/>
                <a:uLnTx/>
                <a:uFillTx/>
                <a:latin typeface="Helvetica Neue"/>
                <a:ea typeface="Helvetica Neue"/>
                <a:cs typeface="Helvetica Neue"/>
              </a:rPr>
              <a:t>
</a:t>
            </a:r>
            <a:r>
              <a:rPr kumimoji="0" lang="en-US" sz="1950" b="0" i="0" u="none" strike="noStrike" kern="1200" cap="none" spc="0" normalizeH="0" baseline="0" noProof="0" dirty="0">
                <a:ln>
                  <a:noFill/>
                </a:ln>
                <a:solidFill>
                  <a:prstClr val="black"/>
                </a:solidFill>
                <a:effectLst/>
                <a:uLnTx/>
                <a:uFillTx/>
                <a:latin typeface="Helvetica Neue"/>
                <a:ea typeface="Helvetica Neue"/>
                <a:cs typeface="Helvetica Neue"/>
              </a:rPr>
              <a:t>	Linked enrollment, inpatient, outpatient, emergency department, and pharmacy data
	Supports studies of healthcare use, medication use, spending, and outcomes</a:t>
            </a:r>
            <a:endParaRPr kumimoji="0" sz="1950" b="0" i="0" u="none" strike="noStrike" kern="1200" cap="none" spc="0" normalizeH="0" baseline="0" noProof="0" dirty="0">
              <a:ln>
                <a:noFill/>
              </a:ln>
              <a:solidFill>
                <a:prstClr val="black"/>
              </a:solidFill>
              <a:effectLst/>
              <a:uLnTx/>
              <a:uFillTx/>
              <a:latin typeface="Helvetica Neue"/>
              <a:ea typeface="Helvetica Neue"/>
              <a:cs typeface="Helvetica Neue"/>
            </a:endParaRPr>
          </a:p>
        </p:txBody>
      </p:sp>
      <p:sp>
        <p:nvSpPr>
          <p:cNvPr id="5" name="Content Placeholder 3">
            <a:extLst>
              <a:ext uri="{FF2B5EF4-FFF2-40B4-BE49-F238E27FC236}">
                <a16:creationId xmlns:a16="http://schemas.microsoft.com/office/drawing/2014/main" id="{7190B2CC-7B20-405F-0A3C-98F17934B18C}"/>
              </a:ext>
            </a:extLst>
          </p:cNvPr>
          <p:cNvSpPr>
            <a:spLocks noGrp="1"/>
          </p:cNvSpPr>
          <p:nvPr/>
        </p:nvSpPr>
        <p:spPr>
          <a:xfrm>
            <a:off x="393700" y="4200866"/>
            <a:ext cx="4737520" cy="2120658"/>
          </a:xfrm>
          <a:prstGeom prst="rect">
            <a:avLst/>
          </a:prstGeom>
        </p:spPr>
        <p:txBody>
          <a:bodyPr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sz="2400" b="1" i="0" u="none" strike="noStrike" kern="1200" cap="none" spc="0" normalizeH="0" baseline="0" noProof="0" dirty="0">
                <a:ln>
                  <a:noFill/>
                </a:ln>
                <a:solidFill>
                  <a:prstClr val="black"/>
                </a:solidFill>
                <a:effectLst/>
                <a:uLnTx/>
                <a:uFillTx/>
                <a:latin typeface="Helvetica Neue"/>
                <a:ea typeface="Helvetica Neue"/>
                <a:cs typeface="Helvetica Neue"/>
              </a:rPr>
              <a:t>Coming </a:t>
            </a: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soon</a:t>
            </a:r>
            <a:endParaRPr kumimoji="0" sz="2400" b="1" i="0" u="none" strike="noStrike" kern="1200" cap="none" spc="0" normalizeH="0" baseline="0" noProof="0" dirty="0">
              <a:ln>
                <a:noFill/>
              </a:ln>
              <a:solidFill>
                <a:prstClr val="black"/>
              </a:solidFill>
              <a:effectLst/>
              <a:uLnTx/>
              <a:uFillTx/>
              <a:latin typeface="Helvetica Neue"/>
              <a:ea typeface="Helvetica Neue"/>
              <a:cs typeface="Helvetica Neue"/>
            </a:endParaRP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600" b="0" i="0" u="sng" strike="noStrike" kern="1200" cap="none" spc="0" normalizeH="0" baseline="0" noProof="0" dirty="0">
                <a:ln>
                  <a:noFill/>
                </a:ln>
                <a:solidFill>
                  <a:prstClr val="black"/>
                </a:solidFill>
                <a:effectLst/>
                <a:uLnTx/>
                <a:uFillTx/>
                <a:latin typeface="Helvetica Neue"/>
                <a:ea typeface="Helvetica Neue"/>
                <a:cs typeface="Helvetica Neue"/>
              </a:rPr>
              <a:t>Colorado All-Payer Claims Data</a:t>
            </a: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
</a:t>
            </a: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    Early 2027</a:t>
            </a: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
</a:t>
            </a: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    Claims for Coloradans covered by all insurers</a:t>
            </a:r>
            <a:endParaRPr kumimoji="0" sz="1600" b="0" i="0" u="none" strike="noStrike" kern="1200" cap="none" spc="0" normalizeH="0" baseline="0" noProof="0" dirty="0">
              <a:ln>
                <a:noFill/>
              </a:ln>
              <a:solidFill>
                <a:prstClr val="black"/>
              </a:solidFill>
              <a:effectLst/>
              <a:uLnTx/>
              <a:uFillTx/>
              <a:latin typeface="Helvetica Neue"/>
              <a:ea typeface="Helvetica Neue"/>
              <a:cs typeface="Helvetica Neue"/>
            </a:endParaRPr>
          </a:p>
        </p:txBody>
      </p:sp>
      <p:sp>
        <p:nvSpPr>
          <p:cNvPr id="6" name="Content Placeholder 3">
            <a:extLst>
              <a:ext uri="{FF2B5EF4-FFF2-40B4-BE49-F238E27FC236}">
                <a16:creationId xmlns:a16="http://schemas.microsoft.com/office/drawing/2014/main" id="{5A688D68-2FC7-CDCE-6049-D56747E31F8F}"/>
              </a:ext>
            </a:extLst>
          </p:cNvPr>
          <p:cNvSpPr>
            <a:spLocks noGrp="1"/>
          </p:cNvSpPr>
          <p:nvPr/>
        </p:nvSpPr>
        <p:spPr>
          <a:xfrm>
            <a:off x="5223897" y="4193309"/>
            <a:ext cx="3247527" cy="2120658"/>
          </a:xfrm>
          <a:prstGeom prst="rect">
            <a:avLst/>
          </a:prstGeom>
        </p:spPr>
        <p:txBody>
          <a:bodyPr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 </a:t>
            </a:r>
            <a:endParaRPr kumimoji="0" sz="2400" b="1" i="0" u="none" strike="noStrike" kern="1200" cap="none" spc="0" normalizeH="0" baseline="0" noProof="0" dirty="0">
              <a:ln>
                <a:noFill/>
              </a:ln>
              <a:solidFill>
                <a:prstClr val="black"/>
              </a:solidFill>
              <a:effectLst/>
              <a:uLnTx/>
              <a:uFillTx/>
              <a:latin typeface="Helvetica Neue"/>
              <a:ea typeface="Helvetica Neue"/>
              <a:cs typeface="Helvetica Neue"/>
            </a:endParaRP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600" b="0" i="0" u="sng" strike="noStrike" kern="1200" cap="none" spc="0" normalizeH="0" baseline="0" noProof="0" dirty="0">
                <a:ln>
                  <a:noFill/>
                </a:ln>
                <a:solidFill>
                  <a:prstClr val="black"/>
                </a:solidFill>
                <a:effectLst/>
                <a:uLnTx/>
                <a:uFillTx/>
                <a:latin typeface="Helvetica Neue"/>
                <a:ea typeface="Helvetica Neue"/>
                <a:cs typeface="Helvetica Neue"/>
              </a:rPr>
              <a:t>Medicare Data</a:t>
            </a: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
</a:t>
            </a: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    2027 / 2028</a:t>
            </a: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
</a:t>
            </a: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    National claims on older adults</a:t>
            </a:r>
            <a:endParaRPr kumimoji="0" sz="1600" b="0" i="0" u="none" strike="noStrike" kern="1200" cap="none" spc="0" normalizeH="0" baseline="0" noProof="0" dirty="0">
              <a:ln>
                <a:noFill/>
              </a:ln>
              <a:solidFill>
                <a:prstClr val="black"/>
              </a:solidFill>
              <a:effectLst/>
              <a:uLnTx/>
              <a:uFillTx/>
              <a:latin typeface="Helvetica Neue"/>
              <a:ea typeface="Helvetica Neue"/>
              <a:cs typeface="Helvetica Neue"/>
            </a:endParaRPr>
          </a:p>
        </p:txBody>
      </p:sp>
      <p:sp>
        <p:nvSpPr>
          <p:cNvPr id="8" name="Content Placeholder 3">
            <a:extLst>
              <a:ext uri="{FF2B5EF4-FFF2-40B4-BE49-F238E27FC236}">
                <a16:creationId xmlns:a16="http://schemas.microsoft.com/office/drawing/2014/main" id="{499FE26C-9537-AFF6-01A2-576636AFA352}"/>
              </a:ext>
            </a:extLst>
          </p:cNvPr>
          <p:cNvSpPr>
            <a:spLocks noGrp="1"/>
          </p:cNvSpPr>
          <p:nvPr/>
        </p:nvSpPr>
        <p:spPr>
          <a:xfrm>
            <a:off x="8821040" y="4200866"/>
            <a:ext cx="3370960" cy="2120658"/>
          </a:xfrm>
          <a:prstGeom prst="rect">
            <a:avLst/>
          </a:prstGeom>
        </p:spPr>
        <p:txBody>
          <a:bodyPr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 </a:t>
            </a:r>
            <a:endParaRPr kumimoji="0" sz="2400" b="1" i="0" u="none" strike="noStrike" kern="1200" cap="none" spc="0" normalizeH="0" baseline="0" noProof="0" dirty="0">
              <a:ln>
                <a:noFill/>
              </a:ln>
              <a:solidFill>
                <a:prstClr val="black"/>
              </a:solidFill>
              <a:effectLst/>
              <a:uLnTx/>
              <a:uFillTx/>
              <a:latin typeface="Helvetica Neue"/>
              <a:ea typeface="Helvetica Neue"/>
              <a:cs typeface="Helvetica Neue"/>
            </a:endParaRP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600" b="0" i="0" u="sng" strike="noStrike" kern="1200" cap="none" spc="0" normalizeH="0" baseline="0" noProof="0" dirty="0">
                <a:ln>
                  <a:noFill/>
                </a:ln>
                <a:solidFill>
                  <a:prstClr val="black"/>
                </a:solidFill>
                <a:effectLst/>
                <a:uLnTx/>
                <a:uFillTx/>
                <a:latin typeface="Helvetica Neue"/>
                <a:ea typeface="Helvetica Neue"/>
                <a:cs typeface="Helvetica Neue"/>
              </a:rPr>
              <a:t>HCUP Data</a:t>
            </a: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
</a:t>
            </a: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    2027</a:t>
            </a: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
</a:t>
            </a: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    National and state encounter data</a:t>
            </a:r>
            <a:endParaRPr kumimoji="0" sz="1600" b="0" i="0" u="none" strike="noStrike" kern="1200" cap="none" spc="0" normalizeH="0" baseline="0" noProof="0" dirty="0">
              <a:ln>
                <a:noFill/>
              </a:ln>
              <a:solidFill>
                <a:prstClr val="black"/>
              </a:solidFill>
              <a:effectLst/>
              <a:uLnTx/>
              <a:uFillTx/>
              <a:latin typeface="Helvetica Neue"/>
              <a:ea typeface="Helvetica Neue"/>
              <a:cs typeface="Helvetica Neue"/>
            </a:endParaRPr>
          </a:p>
        </p:txBody>
      </p:sp>
    </p:spTree>
    <p:extLst>
      <p:ext uri="{BB962C8B-B14F-4D97-AF65-F5344CB8AC3E}">
        <p14:creationId xmlns:p14="http://schemas.microsoft.com/office/powerpoint/2010/main" val="3861555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721E0E-9F2D-66B1-CCB8-F6BF43EF9DBD}"/>
              </a:ext>
            </a:extLst>
          </p:cNvPr>
          <p:cNvSpPr>
            <a:spLocks noGrp="1"/>
          </p:cNvSpPr>
          <p:nvPr>
            <p:ph type="title"/>
          </p:nvPr>
        </p:nvSpPr>
        <p:spPr/>
        <p:txBody>
          <a:bodyPr/>
          <a:lstStyle/>
          <a:p>
            <a:r>
              <a:rPr lang="en-US" dirty="0"/>
              <a:t>An example:</a:t>
            </a:r>
          </a:p>
        </p:txBody>
      </p:sp>
      <p:sp>
        <p:nvSpPr>
          <p:cNvPr id="4" name="Google Shape;534;p58">
            <a:extLst>
              <a:ext uri="{FF2B5EF4-FFF2-40B4-BE49-F238E27FC236}">
                <a16:creationId xmlns:a16="http://schemas.microsoft.com/office/drawing/2014/main" id="{7BECF5B5-3712-471E-92C4-E3A81C8704C1}"/>
              </a:ext>
            </a:extLst>
          </p:cNvPr>
          <p:cNvSpPr>
            <a:spLocks noGrp="1"/>
          </p:cNvSpPr>
          <p:nvPr/>
        </p:nvSpPr>
        <p:spPr>
          <a:xfrm>
            <a:off x="393700" y="1722162"/>
            <a:ext cx="11538956" cy="3534787"/>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What is the impact of ICU admission on a patient’s spouse?</a:t>
            </a:r>
            <a:r>
              <a:rPr kumimoji="0" sz="2400" b="1" i="0" u="none" strike="noStrike" kern="1200" cap="none" spc="0" normalizeH="0" baseline="0" noProof="0" dirty="0">
                <a:ln>
                  <a:noFill/>
                </a:ln>
                <a:solidFill>
                  <a:prstClr val="black"/>
                </a:solidFill>
                <a:effectLst/>
                <a:uLnTx/>
                <a:uFillTx/>
                <a:latin typeface="Helvetica Neue"/>
                <a:ea typeface="Helvetica Neue"/>
                <a:cs typeface="Helvetica Neue"/>
              </a:rPr>
              <a:t>
</a:t>
            </a:r>
            <a:endPar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endParaRP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Population: 	Spouses of patients admitted to ICU from 2016-2024</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Exposure: 	ICU admission</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Comparator: 	Matched to spouses of 1) non-hospitalized individuals and 2) hospitalized non-ICU patients</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Outcome: 	Primary – all-cause emergency department or acute care hospitalization</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		      Secondary – 1) costs of care and 2) mental health diagnoses</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Timing: 		Over 1 year</a:t>
            </a:r>
            <a:endParaRPr kumimoji="0" sz="1600" b="0" i="0" u="none" strike="noStrike" kern="1200" cap="none" spc="0" normalizeH="0" baseline="0" noProof="0" dirty="0">
              <a:ln>
                <a:noFill/>
              </a:ln>
              <a:solidFill>
                <a:prstClr val="black"/>
              </a:solidFill>
              <a:effectLst/>
              <a:uLnTx/>
              <a:uFillTx/>
              <a:latin typeface="Helvetica Neue"/>
              <a:ea typeface="Helvetica Neue"/>
              <a:cs typeface="Helvetica Neue"/>
            </a:endParaRPr>
          </a:p>
        </p:txBody>
      </p:sp>
    </p:spTree>
    <p:extLst>
      <p:ext uri="{BB962C8B-B14F-4D97-AF65-F5344CB8AC3E}">
        <p14:creationId xmlns:p14="http://schemas.microsoft.com/office/powerpoint/2010/main" val="2811078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3436F7-4B1F-0D3B-1026-4D04A35B3FA8}"/>
              </a:ext>
            </a:extLst>
          </p:cNvPr>
          <p:cNvSpPr>
            <a:spLocks noGrp="1"/>
          </p:cNvSpPr>
          <p:nvPr>
            <p:ph type="title"/>
          </p:nvPr>
        </p:nvSpPr>
        <p:spPr/>
        <p:txBody>
          <a:bodyPr/>
          <a:lstStyle/>
          <a:p>
            <a:r>
              <a:rPr lang="en-US" dirty="0"/>
              <a:t>A place to bring a question</a:t>
            </a:r>
          </a:p>
        </p:txBody>
      </p:sp>
      <p:sp>
        <p:nvSpPr>
          <p:cNvPr id="4" name="Google Shape;534;p58">
            <a:extLst>
              <a:ext uri="{FF2B5EF4-FFF2-40B4-BE49-F238E27FC236}">
                <a16:creationId xmlns:a16="http://schemas.microsoft.com/office/drawing/2014/main" id="{1353B5ED-BBA3-0323-9097-DD15264B586B}"/>
              </a:ext>
            </a:extLst>
          </p:cNvPr>
          <p:cNvSpPr txBox="1">
            <a:spLocks/>
          </p:cNvSpPr>
          <p:nvPr/>
        </p:nvSpPr>
        <p:spPr>
          <a:xfrm>
            <a:off x="393700" y="1924547"/>
            <a:ext cx="3568700" cy="2628900"/>
          </a:xfrm>
          <a:prstGeom prst="rect">
            <a:avLst/>
          </a:prstGeom>
        </p:spPr>
        <p:txBody>
          <a:bodyPr spcFirstLastPara="1" vert="horz" wrap="squar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80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Helvetica Neue"/>
                <a:ea typeface="Helvetica Neue"/>
                <a:cs typeface="Helvetica Neue"/>
              </a:rPr>
              <a:t>A clinical question</a:t>
            </a:r>
          </a:p>
          <a:p>
            <a:pPr marL="0" marR="0" lvl="0" indent="0" algn="l" defTabSz="914400" rtl="0" eaLnBrk="1" fontAlgn="auto" latinLnBrk="0" hangingPunct="1">
              <a:lnSpc>
                <a:spcPct val="114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What uncertainty in care </a:t>
            </a:r>
            <a:b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would you like to resolve?</a:t>
            </a:r>
          </a:p>
        </p:txBody>
      </p:sp>
      <p:sp>
        <p:nvSpPr>
          <p:cNvPr id="5" name="Content Placeholder 1">
            <a:extLst>
              <a:ext uri="{FF2B5EF4-FFF2-40B4-BE49-F238E27FC236}">
                <a16:creationId xmlns:a16="http://schemas.microsoft.com/office/drawing/2014/main" id="{141EC71F-2F8A-67FF-CE52-CD6E8725E08D}"/>
              </a:ext>
            </a:extLst>
          </p:cNvPr>
          <p:cNvSpPr txBox="1">
            <a:spLocks/>
          </p:cNvSpPr>
          <p:nvPr/>
        </p:nvSpPr>
        <p:spPr>
          <a:xfrm>
            <a:off x="8229600" y="1924547"/>
            <a:ext cx="3568700" cy="26289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800" b="1" i="0" u="none" strike="noStrike" kern="1200" cap="none" spc="0" normalizeH="0" baseline="0" noProof="0" dirty="0">
                <a:ln>
                  <a:noFill/>
                </a:ln>
                <a:solidFill>
                  <a:prstClr val="black"/>
                </a:solidFill>
                <a:effectLst/>
                <a:uLnTx/>
                <a:uFillTx/>
                <a:latin typeface="Helvetica Neue"/>
                <a:ea typeface="Helvetica Neue"/>
                <a:cs typeface="Helvetica Neue"/>
              </a:rPr>
              <a:t>A next step</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A refined study, a collaboration, or a better-fitting source.</a:t>
            </a:r>
          </a:p>
        </p:txBody>
      </p:sp>
      <p:sp>
        <p:nvSpPr>
          <p:cNvPr id="6" name="Content Placeholder 2">
            <a:extLst>
              <a:ext uri="{FF2B5EF4-FFF2-40B4-BE49-F238E27FC236}">
                <a16:creationId xmlns:a16="http://schemas.microsoft.com/office/drawing/2014/main" id="{66E8128D-CA35-58FA-DEAF-80E6CB09ADED}"/>
              </a:ext>
            </a:extLst>
          </p:cNvPr>
          <p:cNvSpPr txBox="1">
            <a:spLocks/>
          </p:cNvSpPr>
          <p:nvPr/>
        </p:nvSpPr>
        <p:spPr>
          <a:xfrm>
            <a:off x="4311650" y="1924547"/>
            <a:ext cx="3568700" cy="26289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800" b="1" i="0" u="none" strike="noStrike" kern="1200" cap="none" spc="0" normalizeH="0" baseline="0" noProof="0" dirty="0">
                <a:ln>
                  <a:noFill/>
                </a:ln>
                <a:solidFill>
                  <a:prstClr val="black"/>
                </a:solidFill>
                <a:effectLst/>
                <a:uLnTx/>
                <a:uFillTx/>
                <a:latin typeface="Helvetica Neue"/>
                <a:ea typeface="Helvetica Neue"/>
                <a:cs typeface="Helvetica Neue"/>
              </a:rPr>
              <a:t>A feasibility conversation</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1800" b="0" i="0" u="none" strike="noStrike" kern="1200" cap="none" spc="0" normalizeH="0" baseline="0" noProof="0" dirty="0">
                <a:ln>
                  <a:noFill/>
                </a:ln>
                <a:solidFill>
                  <a:prstClr val="black"/>
                </a:solidFill>
                <a:effectLst/>
                <a:uLnTx/>
                <a:uFillTx/>
                <a:latin typeface="Helvetica Neue"/>
                <a:ea typeface="Helvetica Neue"/>
                <a:cs typeface="Helvetica Neue"/>
              </a:rPr>
              <a:t>What data and methods would the question need?</a:t>
            </a:r>
          </a:p>
        </p:txBody>
      </p:sp>
      <p:pic>
        <p:nvPicPr>
          <p:cNvPr id="7" name="Picture 6">
            <a:extLst>
              <a:ext uri="{FF2B5EF4-FFF2-40B4-BE49-F238E27FC236}">
                <a16:creationId xmlns:a16="http://schemas.microsoft.com/office/drawing/2014/main" id="{142AB320-FD03-E69E-BB99-FB8EEFCA7A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9217" y="3586619"/>
            <a:ext cx="1353021" cy="1353021"/>
          </a:xfrm>
          <a:prstGeom prst="rect">
            <a:avLst/>
          </a:prstGeom>
        </p:spPr>
      </p:pic>
      <p:pic>
        <p:nvPicPr>
          <p:cNvPr id="9" name="Picture 8">
            <a:extLst>
              <a:ext uri="{FF2B5EF4-FFF2-40B4-BE49-F238E27FC236}">
                <a16:creationId xmlns:a16="http://schemas.microsoft.com/office/drawing/2014/main" id="{2CE49586-6D53-B8FC-3E7D-F1DCB352BF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432" y="3663421"/>
            <a:ext cx="1199415" cy="1199415"/>
          </a:xfrm>
          <a:prstGeom prst="rect">
            <a:avLst/>
          </a:prstGeom>
        </p:spPr>
      </p:pic>
      <p:pic>
        <p:nvPicPr>
          <p:cNvPr id="11" name="Picture 10">
            <a:extLst>
              <a:ext uri="{FF2B5EF4-FFF2-40B4-BE49-F238E27FC236}">
                <a16:creationId xmlns:a16="http://schemas.microsoft.com/office/drawing/2014/main" id="{435F729E-8443-986F-0A55-A12023C054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0978" y="3312974"/>
            <a:ext cx="1966819" cy="1966819"/>
          </a:xfrm>
          <a:prstGeom prst="rect">
            <a:avLst/>
          </a:prstGeom>
        </p:spPr>
      </p:pic>
    </p:spTree>
    <p:extLst>
      <p:ext uri="{BB962C8B-B14F-4D97-AF65-F5344CB8AC3E}">
        <p14:creationId xmlns:p14="http://schemas.microsoft.com/office/powerpoint/2010/main" val="4289756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3FF736-65E3-F9FB-5932-7D45479505B8}"/>
              </a:ext>
            </a:extLst>
          </p:cNvPr>
          <p:cNvSpPr>
            <a:spLocks noGrp="1"/>
          </p:cNvSpPr>
          <p:nvPr>
            <p:ph type="title"/>
          </p:nvPr>
        </p:nvSpPr>
        <p:spPr/>
        <p:txBody>
          <a:bodyPr/>
          <a:lstStyle/>
          <a:p>
            <a:r>
              <a:rPr lang="en-US" dirty="0"/>
              <a:t>The future we can build at CU</a:t>
            </a:r>
          </a:p>
        </p:txBody>
      </p:sp>
      <p:sp>
        <p:nvSpPr>
          <p:cNvPr id="4" name="Google Shape;534;p58">
            <a:extLst>
              <a:ext uri="{FF2B5EF4-FFF2-40B4-BE49-F238E27FC236}">
                <a16:creationId xmlns:a16="http://schemas.microsoft.com/office/drawing/2014/main" id="{3AD74AE1-D3B1-6936-E6AA-B4DB38E088EA}"/>
              </a:ext>
            </a:extLst>
          </p:cNvPr>
          <p:cNvSpPr>
            <a:spLocks noGrp="1"/>
          </p:cNvSpPr>
          <p:nvPr/>
        </p:nvSpPr>
        <p:spPr>
          <a:xfrm>
            <a:off x="393700" y="2031999"/>
            <a:ext cx="5537200" cy="3534787"/>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sz="2400" b="1" i="0" u="none" strike="noStrike" kern="1200" cap="none" spc="0" normalizeH="0" baseline="0" noProof="0" dirty="0">
                <a:ln>
                  <a:noFill/>
                </a:ln>
                <a:solidFill>
                  <a:prstClr val="black"/>
                </a:solidFill>
                <a:effectLst/>
                <a:uLnTx/>
                <a:uFillTx/>
                <a:latin typeface="Helvetica Neue"/>
                <a:ea typeface="Helvetica Neue"/>
                <a:cs typeface="Helvetica Neue"/>
              </a:rPr>
              <a:t>Rich evidence</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Claims connected with clinical detail </a:t>
            </a:r>
            <a:b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and patient perspectives
Studies that inform interventions</a:t>
            </a: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 and</a:t>
            </a: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 evaluation</a:t>
            </a:r>
          </a:p>
        </p:txBody>
      </p:sp>
      <p:sp>
        <p:nvSpPr>
          <p:cNvPr id="5" name="Content Placeholder 3">
            <a:extLst>
              <a:ext uri="{FF2B5EF4-FFF2-40B4-BE49-F238E27FC236}">
                <a16:creationId xmlns:a16="http://schemas.microsoft.com/office/drawing/2014/main" id="{F99F0F36-798C-6AC8-2DE3-70BE627BF0A5}"/>
              </a:ext>
            </a:extLst>
          </p:cNvPr>
          <p:cNvSpPr>
            <a:spLocks noGrp="1"/>
          </p:cNvSpPr>
          <p:nvPr/>
        </p:nvSpPr>
        <p:spPr>
          <a:xfrm>
            <a:off x="6256618" y="2031999"/>
            <a:ext cx="5537200" cy="3534787"/>
          </a:xfrm>
          <a:prstGeom prst="rect">
            <a:avLst/>
          </a:prstGeom>
        </p:spPr>
        <p:txBody>
          <a:bodyPr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lang="en-US" sz="2400" b="1" i="0" u="none" strike="noStrike" kern="1200" cap="none" spc="0" normalizeH="0" baseline="0" noProof="0" dirty="0">
                <a:ln>
                  <a:noFill/>
                </a:ln>
                <a:solidFill>
                  <a:prstClr val="black"/>
                </a:solidFill>
                <a:effectLst/>
                <a:uLnTx/>
                <a:uFillTx/>
                <a:latin typeface="Helvetica Neue"/>
                <a:ea typeface="Helvetica Neue"/>
                <a:cs typeface="Helvetica Neue"/>
              </a:rPr>
              <a:t>Building k</a:t>
            </a:r>
            <a:r>
              <a:rPr kumimoji="0" sz="2400" b="1" i="0" u="none" strike="noStrike" kern="1200" cap="none" spc="0" normalizeH="0" baseline="0" noProof="0" dirty="0">
                <a:ln>
                  <a:noFill/>
                </a:ln>
                <a:solidFill>
                  <a:prstClr val="black"/>
                </a:solidFill>
                <a:effectLst/>
                <a:uLnTx/>
                <a:uFillTx/>
                <a:latin typeface="Helvetica Neue"/>
                <a:ea typeface="Helvetica Neue"/>
                <a:cs typeface="Helvetica Neue"/>
              </a:rPr>
              <a:t>nowledge</a:t>
            </a:r>
          </a:p>
          <a:p>
            <a:pPr marL="0" marR="0" lvl="0" indent="0" algn="l" defTabSz="914400" rtl="0" eaLnBrk="1" fontAlgn="auto" latinLnBrk="0" hangingPunct="1">
              <a:lnSpc>
                <a:spcPct val="114000"/>
              </a:lnSpc>
              <a:spcBef>
                <a:spcPts val="0"/>
              </a:spcBef>
              <a:spcAft>
                <a:spcPts val="800"/>
              </a:spcAft>
              <a:buClrTx/>
              <a:buSzTx/>
              <a:buFont typeface="Arial"/>
              <a:buNone/>
              <a:tabLst/>
              <a:defRPr/>
            </a:pP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Shared definitions and reusable methods</a:t>
            </a:r>
            <a:b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b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
Teams that </a:t>
            </a:r>
            <a:r>
              <a:rPr kumimoji="0" lang="en-US" sz="1600" b="0" i="0" u="none" strike="noStrike" kern="1200" cap="none" spc="0" normalizeH="0" baseline="0" noProof="0" dirty="0">
                <a:ln>
                  <a:noFill/>
                </a:ln>
                <a:solidFill>
                  <a:prstClr val="black"/>
                </a:solidFill>
                <a:effectLst/>
                <a:uLnTx/>
                <a:uFillTx/>
                <a:latin typeface="Helvetica Neue"/>
                <a:ea typeface="Helvetica Neue"/>
                <a:cs typeface="Helvetica Neue"/>
              </a:rPr>
              <a:t>can </a:t>
            </a:r>
            <a:r>
              <a:rPr kumimoji="0" sz="1600" b="0" i="0" u="none" strike="noStrike" kern="1200" cap="none" spc="0" normalizeH="0" baseline="0" noProof="0" dirty="0">
                <a:ln>
                  <a:noFill/>
                </a:ln>
                <a:solidFill>
                  <a:prstClr val="black"/>
                </a:solidFill>
                <a:effectLst/>
                <a:uLnTx/>
                <a:uFillTx/>
                <a:latin typeface="Helvetica Neue"/>
                <a:ea typeface="Helvetica Neue"/>
                <a:cs typeface="Helvetica Neue"/>
              </a:rPr>
              <a:t>help the next investigator get started</a:t>
            </a:r>
          </a:p>
        </p:txBody>
      </p:sp>
    </p:spTree>
    <p:extLst>
      <p:ext uri="{BB962C8B-B14F-4D97-AF65-F5344CB8AC3E}">
        <p14:creationId xmlns:p14="http://schemas.microsoft.com/office/powerpoint/2010/main" val="3122298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38F0B0-B205-AFAA-EA8E-39FE3B66DA8B}"/>
              </a:ext>
            </a:extLst>
          </p:cNvPr>
          <p:cNvPicPr>
            <a:picLocks noChangeAspect="1"/>
          </p:cNvPicPr>
          <p:nvPr/>
        </p:nvPicPr>
        <p:blipFill>
          <a:blip r:embed="rId3">
            <a:extLst>
              <a:ext uri="{28A0092B-C50C-407E-A947-70E740481C1C}">
                <a14:useLocalDpi xmlns:a14="http://schemas.microsoft.com/office/drawing/2010/main" val="0"/>
              </a:ext>
            </a:extLst>
          </a:blip>
          <a:srcRect t="6491" b="5500"/>
          <a:stretch>
            <a:fillRect/>
          </a:stretch>
        </p:blipFill>
        <p:spPr>
          <a:xfrm>
            <a:off x="7630071" y="3982553"/>
            <a:ext cx="3091217" cy="2720529"/>
          </a:xfrm>
          <a:prstGeom prst="rect">
            <a:avLst/>
          </a:prstGeom>
        </p:spPr>
      </p:pic>
      <p:sp>
        <p:nvSpPr>
          <p:cNvPr id="5" name="TextBox 4">
            <a:extLst>
              <a:ext uri="{FF2B5EF4-FFF2-40B4-BE49-F238E27FC236}">
                <a16:creationId xmlns:a16="http://schemas.microsoft.com/office/drawing/2014/main" id="{4CF6592C-D417-B9FE-9D0C-8D90E11B3284}"/>
              </a:ext>
            </a:extLst>
          </p:cNvPr>
          <p:cNvSpPr txBox="1"/>
          <p:nvPr/>
        </p:nvSpPr>
        <p:spPr>
          <a:xfrm>
            <a:off x="279611" y="4742652"/>
            <a:ext cx="542342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Neue" panose="02000503000000020004"/>
                <a:ea typeface="+mn-ea"/>
                <a:cs typeface="+mn-cs"/>
              </a:rPr>
              <a:t>Interested in using secondary data? </a:t>
            </a:r>
            <a:br>
              <a:rPr kumimoji="0" lang="en-US" sz="2400" b="1" i="0" u="none" strike="noStrike" kern="1200" cap="none" spc="0" normalizeH="0" baseline="0" noProof="0" dirty="0">
                <a:ln>
                  <a:noFill/>
                </a:ln>
                <a:solidFill>
                  <a:prstClr val="black"/>
                </a:solidFill>
                <a:effectLst/>
                <a:uLnTx/>
                <a:uFillTx/>
                <a:latin typeface="Helvetica Neue" panose="02000503000000020004"/>
                <a:ea typeface="+mn-ea"/>
                <a:cs typeface="+mn-cs"/>
              </a:rPr>
            </a:br>
            <a:r>
              <a:rPr kumimoji="0" lang="en-US" sz="2400" b="0" i="0" u="none" strike="noStrike" kern="1200" cap="none" spc="0" normalizeH="0" baseline="0" noProof="0" dirty="0">
                <a:ln>
                  <a:noFill/>
                </a:ln>
                <a:solidFill>
                  <a:prstClr val="black"/>
                </a:solidFill>
                <a:effectLst/>
                <a:uLnTx/>
                <a:uFillTx/>
                <a:latin typeface="Helvetica Neue" panose="02000503000000020004"/>
                <a:ea typeface="+mn-ea"/>
                <a:cs typeface="+mn-cs"/>
              </a:rPr>
              <a:t>Use the QR code to learn more </a:t>
            </a:r>
            <a:br>
              <a:rPr kumimoji="0" lang="en-US" sz="2400" b="0" i="0" u="none" strike="noStrike" kern="1200" cap="none" spc="0" normalizeH="0" baseline="0" noProof="0" dirty="0">
                <a:ln>
                  <a:noFill/>
                </a:ln>
                <a:solidFill>
                  <a:prstClr val="black"/>
                </a:solidFill>
                <a:effectLst/>
                <a:uLnTx/>
                <a:uFillTx/>
                <a:latin typeface="Helvetica Neue" panose="02000503000000020004"/>
                <a:ea typeface="+mn-ea"/>
                <a:cs typeface="+mn-cs"/>
              </a:rPr>
            </a:br>
            <a:r>
              <a:rPr kumimoji="0" lang="en-US" sz="2400" b="0" i="0" u="none" strike="noStrike" kern="1200" cap="none" spc="0" normalizeH="0" baseline="0" noProof="0" dirty="0">
                <a:ln>
                  <a:noFill/>
                </a:ln>
                <a:solidFill>
                  <a:prstClr val="black"/>
                </a:solidFill>
                <a:effectLst/>
                <a:uLnTx/>
                <a:uFillTx/>
                <a:latin typeface="Helvetica Neue" panose="02000503000000020004"/>
                <a:ea typeface="+mn-ea"/>
                <a:cs typeface="+mn-cs"/>
              </a:rPr>
              <a:t>and initiate a consultation:</a:t>
            </a:r>
          </a:p>
        </p:txBody>
      </p:sp>
    </p:spTree>
    <p:extLst>
      <p:ext uri="{BB962C8B-B14F-4D97-AF65-F5344CB8AC3E}">
        <p14:creationId xmlns:p14="http://schemas.microsoft.com/office/powerpoint/2010/main" val="323644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70F9B-1AEC-CB9C-12C3-829B87878D9D}"/>
              </a:ext>
            </a:extLst>
          </p:cNvPr>
          <p:cNvSpPr>
            <a:spLocks noGrp="1"/>
          </p:cNvSpPr>
          <p:nvPr>
            <p:ph type="ctrTitle"/>
          </p:nvPr>
        </p:nvSpPr>
        <p:spPr/>
        <p:txBody>
          <a:bodyPr>
            <a:normAutofit/>
          </a:bodyPr>
          <a:lstStyle/>
          <a:p>
            <a:r>
              <a:rPr lang="en-US" dirty="0" err="1"/>
              <a:t>Marketscan</a:t>
            </a:r>
            <a:r>
              <a:rPr lang="en-US" dirty="0"/>
              <a:t> Queries; </a:t>
            </a:r>
            <a:r>
              <a:rPr lang="en-US" sz="4000" dirty="0"/>
              <a:t>Tales of Secondary Data Use from a Health Outcomes Dummy</a:t>
            </a:r>
          </a:p>
        </p:txBody>
      </p:sp>
      <p:sp>
        <p:nvSpPr>
          <p:cNvPr id="3" name="Subtitle 2">
            <a:extLst>
              <a:ext uri="{FF2B5EF4-FFF2-40B4-BE49-F238E27FC236}">
                <a16:creationId xmlns:a16="http://schemas.microsoft.com/office/drawing/2014/main" id="{2B7C368B-6D25-FD04-68AE-C36DB03E7463}"/>
              </a:ext>
            </a:extLst>
          </p:cNvPr>
          <p:cNvSpPr>
            <a:spLocks noGrp="1"/>
          </p:cNvSpPr>
          <p:nvPr>
            <p:ph type="subTitle" idx="1"/>
          </p:nvPr>
        </p:nvSpPr>
        <p:spPr>
          <a:xfrm>
            <a:off x="612647" y="4498847"/>
            <a:ext cx="6881457" cy="1329297"/>
          </a:xfrm>
        </p:spPr>
        <p:txBody>
          <a:bodyPr>
            <a:normAutofit fontScale="77500" lnSpcReduction="20000"/>
          </a:bodyPr>
          <a:lstStyle/>
          <a:p>
            <a:r>
              <a:rPr lang="en-US" dirty="0"/>
              <a:t>Caitlin Bell, MD</a:t>
            </a:r>
          </a:p>
          <a:p>
            <a:r>
              <a:rPr lang="en-US" dirty="0"/>
              <a:t>Assistant Professor of Medicine</a:t>
            </a:r>
          </a:p>
          <a:p>
            <a:r>
              <a:rPr lang="en-US" dirty="0"/>
              <a:t>Division of Cardiology, Cardio-Oncology</a:t>
            </a:r>
          </a:p>
          <a:p>
            <a:r>
              <a:rPr lang="en-US" dirty="0"/>
              <a:t>September 14</a:t>
            </a:r>
            <a:r>
              <a:rPr lang="en-US" baseline="30000" dirty="0"/>
              <a:t>th</a:t>
            </a:r>
            <a:r>
              <a:rPr lang="en-US" dirty="0"/>
              <a:t>, 2026</a:t>
            </a:r>
          </a:p>
        </p:txBody>
      </p:sp>
    </p:spTree>
    <p:extLst>
      <p:ext uri="{BB962C8B-B14F-4D97-AF65-F5344CB8AC3E}">
        <p14:creationId xmlns:p14="http://schemas.microsoft.com/office/powerpoint/2010/main" val="1011188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B69AA-7DFC-EC30-D9C7-E91E2B4FE35E}"/>
              </a:ext>
            </a:extLst>
          </p:cNvPr>
          <p:cNvSpPr>
            <a:spLocks noGrp="1"/>
          </p:cNvSpPr>
          <p:nvPr>
            <p:ph type="title"/>
          </p:nvPr>
        </p:nvSpPr>
        <p:spPr/>
        <p:txBody>
          <a:bodyPr/>
          <a:lstStyle/>
          <a:p>
            <a:r>
              <a:rPr lang="en-US" dirty="0"/>
              <a:t>Does CVD lead to increased risk of cancer?</a:t>
            </a:r>
          </a:p>
        </p:txBody>
      </p:sp>
      <p:pic>
        <p:nvPicPr>
          <p:cNvPr id="4" name="Content Placeholder 4">
            <a:extLst>
              <a:ext uri="{FF2B5EF4-FFF2-40B4-BE49-F238E27FC236}">
                <a16:creationId xmlns:a16="http://schemas.microsoft.com/office/drawing/2014/main" id="{7D10BC43-6DB8-B16A-ED47-C93F82B05AC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67816" y="1830089"/>
            <a:ext cx="4648274" cy="4513262"/>
          </a:xfrm>
          <a:prstGeom prst="rect">
            <a:avLst/>
          </a:prstGeom>
        </p:spPr>
      </p:pic>
      <p:sp>
        <p:nvSpPr>
          <p:cNvPr id="5" name="TextBox 4">
            <a:extLst>
              <a:ext uri="{FF2B5EF4-FFF2-40B4-BE49-F238E27FC236}">
                <a16:creationId xmlns:a16="http://schemas.microsoft.com/office/drawing/2014/main" id="{6BFBDA74-ECB2-279E-8BBC-CF05A707CF12}"/>
              </a:ext>
            </a:extLst>
          </p:cNvPr>
          <p:cNvSpPr txBox="1"/>
          <p:nvPr/>
        </p:nvSpPr>
        <p:spPr>
          <a:xfrm>
            <a:off x="6170556" y="2125697"/>
            <a:ext cx="5484194" cy="36625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err="1">
                <a:ln>
                  <a:noFill/>
                </a:ln>
                <a:solidFill>
                  <a:prstClr val="black"/>
                </a:solidFill>
                <a:effectLst/>
                <a:uLnTx/>
                <a:uFillTx/>
                <a:latin typeface="Neue Haas Grotesk Text Pro"/>
                <a:ea typeface="+mn-ea"/>
                <a:cs typeface="+mn-cs"/>
              </a:rPr>
              <a:t>Marketscan</a:t>
            </a:r>
            <a:r>
              <a:rPr kumimoji="0" lang="en-US" sz="1800" b="1" i="0" u="sng" strike="noStrike" kern="1200" cap="none" spc="0" normalizeH="0" baseline="0" noProof="0" dirty="0">
                <a:ln>
                  <a:noFill/>
                </a:ln>
                <a:solidFill>
                  <a:prstClr val="black"/>
                </a:solidFill>
                <a:effectLst/>
                <a:uLnTx/>
                <a:uFillTx/>
                <a:latin typeface="Neue Haas Grotesk Text Pro"/>
                <a:ea typeface="+mn-ea"/>
                <a:cs typeface="+mn-cs"/>
              </a:rPr>
              <a:t> wins: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Enormity of dataset allows for common diagnoses.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eue Haas Grotesk Tex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Usually previously published/accepted ICD-based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definitions for diagnoses.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err="1">
                <a:ln>
                  <a:noFill/>
                </a:ln>
                <a:solidFill>
                  <a:prstClr val="black"/>
                </a:solidFill>
                <a:effectLst/>
                <a:uLnTx/>
                <a:uFillTx/>
                <a:latin typeface="Neue Haas Grotesk Text Pro"/>
                <a:ea typeface="+mn-ea"/>
                <a:cs typeface="+mn-cs"/>
              </a:rPr>
              <a:t>Marketscan</a:t>
            </a:r>
            <a:r>
              <a:rPr kumimoji="0" lang="en-US" sz="1800" b="1" i="0" u="sng" strike="noStrike" kern="1200" cap="none" spc="0" normalizeH="0" baseline="0" noProof="0" dirty="0">
                <a:ln>
                  <a:noFill/>
                </a:ln>
                <a:solidFill>
                  <a:prstClr val="black"/>
                </a:solidFill>
                <a:effectLst/>
                <a:uLnTx/>
                <a:uFillTx/>
                <a:latin typeface="Neue Haas Grotesk Text Pro"/>
                <a:ea typeface="+mn-ea"/>
                <a:cs typeface="+mn-cs"/>
              </a:rPr>
              <a:t> challenges: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Obesity and smoking data are not reliable in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basic dataset. Need to also have access to a health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research questionnaire database where select patients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self-report these metrics.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Neue Haas Grotesk Tex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Age drop off around retirement.</a:t>
            </a:r>
          </a:p>
        </p:txBody>
      </p:sp>
      <p:sp>
        <p:nvSpPr>
          <p:cNvPr id="6" name="Rectangle 5">
            <a:extLst>
              <a:ext uri="{FF2B5EF4-FFF2-40B4-BE49-F238E27FC236}">
                <a16:creationId xmlns:a16="http://schemas.microsoft.com/office/drawing/2014/main" id="{FEBB3AAF-E0C6-F85E-D873-56A28F6223E8}"/>
              </a:ext>
            </a:extLst>
          </p:cNvPr>
          <p:cNvSpPr/>
          <p:nvPr/>
        </p:nvSpPr>
        <p:spPr>
          <a:xfrm>
            <a:off x="6021445" y="2059799"/>
            <a:ext cx="5481828" cy="37943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Tree>
    <p:extLst>
      <p:ext uri="{BB962C8B-B14F-4D97-AF65-F5344CB8AC3E}">
        <p14:creationId xmlns:p14="http://schemas.microsoft.com/office/powerpoint/2010/main" val="129924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E95E-6EC5-EF1F-244E-ADCBAEC82018}"/>
              </a:ext>
            </a:extLst>
          </p:cNvPr>
          <p:cNvSpPr>
            <a:spLocks noGrp="1"/>
          </p:cNvSpPr>
          <p:nvPr>
            <p:ph type="title"/>
          </p:nvPr>
        </p:nvSpPr>
        <p:spPr/>
        <p:txBody>
          <a:bodyPr/>
          <a:lstStyle/>
          <a:p>
            <a:r>
              <a:rPr lang="en-US" dirty="0"/>
              <a:t>Can common pathways in Cancer and CVD be used for drug repurposing?</a:t>
            </a:r>
          </a:p>
        </p:txBody>
      </p:sp>
      <p:pic>
        <p:nvPicPr>
          <p:cNvPr id="4" name="Picture 7" descr="Diagram&#10;&#10;Description automatically generated">
            <a:extLst>
              <a:ext uri="{FF2B5EF4-FFF2-40B4-BE49-F238E27FC236}">
                <a16:creationId xmlns:a16="http://schemas.microsoft.com/office/drawing/2014/main" id="{D0333775-BA66-615E-639C-82BA3A5E4A89}"/>
              </a:ext>
            </a:extLst>
          </p:cNvPr>
          <p:cNvPicPr>
            <a:picLocks noGrp="1" noChangeAspect="1"/>
          </p:cNvPicPr>
          <p:nvPr>
            <p:ph idx="1"/>
          </p:nvPr>
        </p:nvPicPr>
        <p:blipFill>
          <a:blip r:embed="rId3"/>
          <a:stretch>
            <a:fillRect/>
          </a:stretch>
        </p:blipFill>
        <p:spPr>
          <a:xfrm>
            <a:off x="1338947" y="1709738"/>
            <a:ext cx="9510931" cy="4513262"/>
          </a:xfrm>
        </p:spPr>
      </p:pic>
      <p:sp>
        <p:nvSpPr>
          <p:cNvPr id="6" name="TextBox 11">
            <a:extLst>
              <a:ext uri="{FF2B5EF4-FFF2-40B4-BE49-F238E27FC236}">
                <a16:creationId xmlns:a16="http://schemas.microsoft.com/office/drawing/2014/main" id="{76ACAB19-6DA3-3166-2558-260D1103CD12}"/>
              </a:ext>
            </a:extLst>
          </p:cNvPr>
          <p:cNvSpPr txBox="1">
            <a:spLocks noChangeArrowheads="1"/>
          </p:cNvSpPr>
          <p:nvPr/>
        </p:nvSpPr>
        <p:spPr bwMode="auto">
          <a:xfrm>
            <a:off x="8393408" y="6492875"/>
            <a:ext cx="4724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Neue Haas Grotesk Text Pro"/>
                <a:ea typeface="Calibri" panose="020F0502020204030204" pitchFamily="34" charset="0"/>
                <a:cs typeface="Calibri" panose="020F0502020204030204" pitchFamily="34" charset="0"/>
              </a:rPr>
              <a:t>Bell and Leeper, </a:t>
            </a:r>
            <a:r>
              <a:rPr kumimoji="0" lang="en-US" altLang="en-US" sz="1200" b="0" i="1" u="none" strike="noStrike" kern="1200" cap="none" spc="0" normalizeH="0" baseline="0" noProof="0" dirty="0">
                <a:ln>
                  <a:noFill/>
                </a:ln>
                <a:solidFill>
                  <a:prstClr val="black"/>
                </a:solidFill>
                <a:effectLst/>
                <a:uLnTx/>
                <a:uFillTx/>
                <a:latin typeface="Neue Haas Grotesk Text Pro"/>
                <a:ea typeface="Calibri" panose="020F0502020204030204" pitchFamily="34" charset="0"/>
                <a:cs typeface="Calibri" panose="020F0502020204030204" pitchFamily="34" charset="0"/>
              </a:rPr>
              <a:t>Nature Cardiovasc Research. </a:t>
            </a:r>
            <a:r>
              <a:rPr kumimoji="0" lang="en-US" altLang="en-US" sz="1200" b="0" i="0" u="none" strike="noStrike" kern="1200" cap="none" spc="0" normalizeH="0" baseline="0" noProof="0" dirty="0">
                <a:ln>
                  <a:noFill/>
                </a:ln>
                <a:solidFill>
                  <a:prstClr val="black"/>
                </a:solidFill>
                <a:effectLst/>
                <a:uLnTx/>
                <a:uFillTx/>
                <a:latin typeface="Neue Haas Grotesk Text Pro"/>
                <a:ea typeface="Calibri" panose="020F0502020204030204" pitchFamily="34" charset="0"/>
                <a:cs typeface="Calibri" panose="020F0502020204030204" pitchFamily="34" charset="0"/>
              </a:rPr>
              <a:t>2022</a:t>
            </a:r>
            <a:r>
              <a:rPr kumimoji="0" lang="en-US" altLang="en-US" sz="1200" b="0" i="0" u="none" strike="noStrike" kern="1200" cap="none" spc="0" normalizeH="0" baseline="0" noProof="0" dirty="0">
                <a:ln>
                  <a:noFill/>
                </a:ln>
                <a:solidFill>
                  <a:prstClr val="black"/>
                </a:solidFill>
                <a:effectLst/>
                <a:uLnTx/>
                <a:uFillTx/>
                <a:latin typeface="Neue Haas Grotesk Text Pro"/>
                <a:ea typeface="+mn-ea"/>
                <a:cs typeface="Arial"/>
              </a:rPr>
              <a:t>.</a:t>
            </a:r>
          </a:p>
        </p:txBody>
      </p:sp>
    </p:spTree>
    <p:extLst>
      <p:ext uri="{BB962C8B-B14F-4D97-AF65-F5344CB8AC3E}">
        <p14:creationId xmlns:p14="http://schemas.microsoft.com/office/powerpoint/2010/main" val="2282888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84B17-5DCE-3211-7EA5-2B69188E643A}"/>
              </a:ext>
            </a:extLst>
          </p:cNvPr>
          <p:cNvSpPr>
            <a:spLocks noGrp="1"/>
          </p:cNvSpPr>
          <p:nvPr>
            <p:ph type="title"/>
          </p:nvPr>
        </p:nvSpPr>
        <p:spPr/>
        <p:txBody>
          <a:bodyPr/>
          <a:lstStyle/>
          <a:p>
            <a:r>
              <a:rPr lang="en-US" dirty="0"/>
              <a:t>Can </a:t>
            </a:r>
            <a:r>
              <a:rPr lang="en-US" dirty="0" err="1"/>
              <a:t>Marketscan</a:t>
            </a:r>
            <a:r>
              <a:rPr lang="en-US" dirty="0"/>
              <a:t> be used to think about drug repurposing?</a:t>
            </a:r>
          </a:p>
        </p:txBody>
      </p:sp>
      <p:pic>
        <p:nvPicPr>
          <p:cNvPr id="7" name="Content Placeholder 6">
            <a:extLst>
              <a:ext uri="{FF2B5EF4-FFF2-40B4-BE49-F238E27FC236}">
                <a16:creationId xmlns:a16="http://schemas.microsoft.com/office/drawing/2014/main" id="{2C89172F-5528-52C7-6671-ED152E1259A4}"/>
              </a:ext>
            </a:extLst>
          </p:cNvPr>
          <p:cNvPicPr>
            <a:picLocks noGrp="1" noChangeAspect="1"/>
          </p:cNvPicPr>
          <p:nvPr>
            <p:ph idx="1"/>
          </p:nvPr>
        </p:nvPicPr>
        <p:blipFill>
          <a:blip r:embed="rId3"/>
          <a:stretch>
            <a:fillRect/>
          </a:stretch>
        </p:blipFill>
        <p:spPr>
          <a:xfrm>
            <a:off x="6585366" y="1858648"/>
            <a:ext cx="5258534" cy="2857899"/>
          </a:xfrm>
          <a:prstGeom prst="rect">
            <a:avLst/>
          </a:prstGeom>
        </p:spPr>
      </p:pic>
      <p:pic>
        <p:nvPicPr>
          <p:cNvPr id="5" name="Picture 4">
            <a:extLst>
              <a:ext uri="{FF2B5EF4-FFF2-40B4-BE49-F238E27FC236}">
                <a16:creationId xmlns:a16="http://schemas.microsoft.com/office/drawing/2014/main" id="{E5601C13-C4CA-CA17-B5C5-0F7B96B3A501}"/>
              </a:ext>
            </a:extLst>
          </p:cNvPr>
          <p:cNvPicPr>
            <a:picLocks noChangeAspect="1"/>
          </p:cNvPicPr>
          <p:nvPr/>
        </p:nvPicPr>
        <p:blipFill>
          <a:blip r:embed="rId4"/>
          <a:stretch>
            <a:fillRect/>
          </a:stretch>
        </p:blipFill>
        <p:spPr>
          <a:xfrm>
            <a:off x="8683086" y="4795943"/>
            <a:ext cx="1063094" cy="1345139"/>
          </a:xfrm>
          <a:prstGeom prst="rect">
            <a:avLst/>
          </a:prstGeom>
        </p:spPr>
      </p:pic>
      <p:pic>
        <p:nvPicPr>
          <p:cNvPr id="9" name="Picture 8">
            <a:extLst>
              <a:ext uri="{FF2B5EF4-FFF2-40B4-BE49-F238E27FC236}">
                <a16:creationId xmlns:a16="http://schemas.microsoft.com/office/drawing/2014/main" id="{390DC83F-0657-7E6C-F6A5-5EA57CAF51B0}"/>
              </a:ext>
            </a:extLst>
          </p:cNvPr>
          <p:cNvPicPr>
            <a:picLocks noChangeAspect="1"/>
          </p:cNvPicPr>
          <p:nvPr/>
        </p:nvPicPr>
        <p:blipFill>
          <a:blip r:embed="rId5"/>
          <a:stretch>
            <a:fillRect/>
          </a:stretch>
        </p:blipFill>
        <p:spPr>
          <a:xfrm>
            <a:off x="1875934" y="1737351"/>
            <a:ext cx="2736721" cy="4606000"/>
          </a:xfrm>
          <a:prstGeom prst="rect">
            <a:avLst/>
          </a:prstGeom>
        </p:spPr>
      </p:pic>
      <p:sp>
        <p:nvSpPr>
          <p:cNvPr id="11" name="TextBox 11">
            <a:extLst>
              <a:ext uri="{FF2B5EF4-FFF2-40B4-BE49-F238E27FC236}">
                <a16:creationId xmlns:a16="http://schemas.microsoft.com/office/drawing/2014/main" id="{5444AD0C-D2F3-0099-E8C9-0C3B386F2BA2}"/>
              </a:ext>
            </a:extLst>
          </p:cNvPr>
          <p:cNvSpPr txBox="1">
            <a:spLocks noChangeArrowheads="1"/>
          </p:cNvSpPr>
          <p:nvPr/>
        </p:nvSpPr>
        <p:spPr bwMode="auto">
          <a:xfrm>
            <a:off x="2124280" y="6455180"/>
            <a:ext cx="22400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Neue Haas Grotesk Text Pro"/>
                <a:ea typeface="Calibri" panose="020F0502020204030204" pitchFamily="34" charset="0"/>
                <a:cs typeface="Calibri" panose="020F0502020204030204" pitchFamily="34" charset="0"/>
              </a:rPr>
              <a:t>CANTOS Trial, </a:t>
            </a:r>
            <a:r>
              <a:rPr kumimoji="0" lang="en-US" altLang="en-US" sz="1200" b="0" i="1" u="none" strike="noStrike" kern="1200" cap="none" spc="0" normalizeH="0" baseline="0" noProof="0" dirty="0">
                <a:ln>
                  <a:noFill/>
                </a:ln>
                <a:solidFill>
                  <a:prstClr val="black"/>
                </a:solidFill>
                <a:effectLst/>
                <a:uLnTx/>
                <a:uFillTx/>
                <a:latin typeface="Neue Haas Grotesk Text Pro"/>
                <a:ea typeface="Calibri" panose="020F0502020204030204" pitchFamily="34" charset="0"/>
                <a:cs typeface="Calibri" panose="020F0502020204030204" pitchFamily="34" charset="0"/>
              </a:rPr>
              <a:t>NEJM. </a:t>
            </a:r>
            <a:r>
              <a:rPr kumimoji="0" lang="en-US" altLang="en-US" sz="1200" b="0" i="0" u="none" strike="noStrike" kern="1200" cap="none" spc="0" normalizeH="0" baseline="0" noProof="0" dirty="0">
                <a:ln>
                  <a:noFill/>
                </a:ln>
                <a:solidFill>
                  <a:prstClr val="black"/>
                </a:solidFill>
                <a:effectLst/>
                <a:uLnTx/>
                <a:uFillTx/>
                <a:latin typeface="Neue Haas Grotesk Text Pro"/>
                <a:ea typeface="Calibri" panose="020F0502020204030204" pitchFamily="34" charset="0"/>
                <a:cs typeface="Calibri" panose="020F0502020204030204" pitchFamily="34" charset="0"/>
              </a:rPr>
              <a:t>2017</a:t>
            </a:r>
            <a:r>
              <a:rPr kumimoji="0" lang="en-US" altLang="en-US" sz="1200" b="0" i="0" u="none" strike="noStrike" kern="1200" cap="none" spc="0" normalizeH="0" baseline="0" noProof="0" dirty="0">
                <a:ln>
                  <a:noFill/>
                </a:ln>
                <a:solidFill>
                  <a:prstClr val="black"/>
                </a:solidFill>
                <a:effectLst/>
                <a:uLnTx/>
                <a:uFillTx/>
                <a:latin typeface="Neue Haas Grotesk Text Pro"/>
                <a:ea typeface="+mn-ea"/>
                <a:cs typeface="Arial"/>
              </a:rPr>
              <a:t>.</a:t>
            </a:r>
          </a:p>
        </p:txBody>
      </p:sp>
      <p:sp>
        <p:nvSpPr>
          <p:cNvPr id="13" name="TextBox 11">
            <a:extLst>
              <a:ext uri="{FF2B5EF4-FFF2-40B4-BE49-F238E27FC236}">
                <a16:creationId xmlns:a16="http://schemas.microsoft.com/office/drawing/2014/main" id="{46E25080-2877-A581-7266-77A856994BD6}"/>
              </a:ext>
            </a:extLst>
          </p:cNvPr>
          <p:cNvSpPr txBox="1">
            <a:spLocks noChangeArrowheads="1"/>
          </p:cNvSpPr>
          <p:nvPr/>
        </p:nvSpPr>
        <p:spPr bwMode="auto">
          <a:xfrm>
            <a:off x="8433088" y="6204851"/>
            <a:ext cx="15630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Neue Haas Grotesk Text Pro"/>
                <a:ea typeface="+mn-ea"/>
                <a:cs typeface="Arial"/>
              </a:rPr>
              <a:t>Ron Vagnozzi, PhD</a:t>
            </a:r>
          </a:p>
        </p:txBody>
      </p:sp>
    </p:spTree>
    <p:extLst>
      <p:ext uri="{BB962C8B-B14F-4D97-AF65-F5344CB8AC3E}">
        <p14:creationId xmlns:p14="http://schemas.microsoft.com/office/powerpoint/2010/main" val="451452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5F45E-022B-216D-B054-C321F64852EC}"/>
              </a:ext>
            </a:extLst>
          </p:cNvPr>
          <p:cNvSpPr>
            <a:spLocks noGrp="1"/>
          </p:cNvSpPr>
          <p:nvPr>
            <p:ph type="title"/>
          </p:nvPr>
        </p:nvSpPr>
        <p:spPr>
          <a:xfrm>
            <a:off x="612648" y="103685"/>
            <a:ext cx="10963655" cy="972373"/>
          </a:xfrm>
        </p:spPr>
        <p:txBody>
          <a:bodyPr/>
          <a:lstStyle/>
          <a:p>
            <a:r>
              <a:rPr lang="en-US" dirty="0"/>
              <a:t>Do different targeted anti-inflammatories confer differential incident CVD risk?</a:t>
            </a:r>
          </a:p>
        </p:txBody>
      </p:sp>
      <p:pic>
        <p:nvPicPr>
          <p:cNvPr id="5" name="Content Placeholder 4">
            <a:extLst>
              <a:ext uri="{FF2B5EF4-FFF2-40B4-BE49-F238E27FC236}">
                <a16:creationId xmlns:a16="http://schemas.microsoft.com/office/drawing/2014/main" id="{1D5904F9-F316-AA14-3536-193FC0BB2D9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63439" y="697350"/>
            <a:ext cx="7265121" cy="7265121"/>
          </a:xfrm>
          <a:prstGeom prst="rect">
            <a:avLst/>
          </a:prstGeom>
        </p:spPr>
      </p:pic>
      <p:sp>
        <p:nvSpPr>
          <p:cNvPr id="6" name="TextBox 5">
            <a:extLst>
              <a:ext uri="{FF2B5EF4-FFF2-40B4-BE49-F238E27FC236}">
                <a16:creationId xmlns:a16="http://schemas.microsoft.com/office/drawing/2014/main" id="{09547B28-5D95-34C1-675D-1781073E7B14}"/>
              </a:ext>
            </a:extLst>
          </p:cNvPr>
          <p:cNvSpPr txBox="1"/>
          <p:nvPr/>
        </p:nvSpPr>
        <p:spPr>
          <a:xfrm>
            <a:off x="7910715" y="1113042"/>
            <a:ext cx="3833101" cy="584775"/>
          </a:xfrm>
          <a:prstGeom prst="rect">
            <a:avLst/>
          </a:prstGeom>
          <a:noFill/>
          <a:ln w="19050">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Different targeted anti-inflammatories: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Neue Haas Grotesk Text Pro"/>
                <a:ea typeface="+mn-ea"/>
                <a:cs typeface="+mn-cs"/>
              </a:rPr>
              <a:t>TNFa</a:t>
            </a: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 IL6, IL17, BAFF, JAK, </a:t>
            </a:r>
            <a:r>
              <a:rPr kumimoji="0" lang="en-US" sz="1600" b="0" i="0" u="none" strike="noStrike" kern="1200" cap="none" spc="0" normalizeH="0" baseline="0" noProof="0" dirty="0" err="1">
                <a:ln>
                  <a:noFill/>
                </a:ln>
                <a:solidFill>
                  <a:prstClr val="black"/>
                </a:solidFill>
                <a:effectLst/>
                <a:uLnTx/>
                <a:uFillTx/>
                <a:latin typeface="Neue Haas Grotesk Text Pro"/>
                <a:ea typeface="+mn-ea"/>
                <a:cs typeface="+mn-cs"/>
              </a:rPr>
              <a:t>etc</a:t>
            </a:r>
            <a:endParaRPr kumimoji="0" lang="en-US" sz="1600" b="0" i="0" u="none" strike="noStrike" kern="1200" cap="none" spc="0" normalizeH="0" baseline="0" noProof="0" dirty="0">
              <a:ln>
                <a:noFill/>
              </a:ln>
              <a:solidFill>
                <a:prstClr val="black"/>
              </a:solidFill>
              <a:effectLst/>
              <a:uLnTx/>
              <a:uFillTx/>
              <a:latin typeface="Neue Haas Grotesk Text Pro"/>
              <a:ea typeface="+mn-ea"/>
              <a:cs typeface="+mn-cs"/>
            </a:endParaRPr>
          </a:p>
        </p:txBody>
      </p:sp>
      <p:sp>
        <p:nvSpPr>
          <p:cNvPr id="8" name="TextBox 7">
            <a:extLst>
              <a:ext uri="{FF2B5EF4-FFF2-40B4-BE49-F238E27FC236}">
                <a16:creationId xmlns:a16="http://schemas.microsoft.com/office/drawing/2014/main" id="{5295D30A-2633-12F8-5D52-50A8120DD0B0}"/>
              </a:ext>
            </a:extLst>
          </p:cNvPr>
          <p:cNvSpPr txBox="1"/>
          <p:nvPr/>
        </p:nvSpPr>
        <p:spPr>
          <a:xfrm>
            <a:off x="7910715" y="2966063"/>
            <a:ext cx="4023858" cy="338554"/>
          </a:xfrm>
          <a:prstGeom prst="rect">
            <a:avLst/>
          </a:prstGeom>
          <a:noFill/>
          <a:ln w="19050">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Neue Haas Grotesk Text Pro"/>
                <a:ea typeface="+mn-ea"/>
                <a:cs typeface="+mn-cs"/>
              </a:rPr>
              <a:t>CVD diagnosis same as prior publication</a:t>
            </a:r>
          </a:p>
        </p:txBody>
      </p:sp>
      <p:pic>
        <p:nvPicPr>
          <p:cNvPr id="14" name="Picture 13">
            <a:extLst>
              <a:ext uri="{FF2B5EF4-FFF2-40B4-BE49-F238E27FC236}">
                <a16:creationId xmlns:a16="http://schemas.microsoft.com/office/drawing/2014/main" id="{E22FC860-A3D4-91BA-1401-3165563B183A}"/>
              </a:ext>
            </a:extLst>
          </p:cNvPr>
          <p:cNvPicPr>
            <a:picLocks noChangeAspect="1"/>
          </p:cNvPicPr>
          <p:nvPr/>
        </p:nvPicPr>
        <p:blipFill>
          <a:blip r:embed="rId4"/>
          <a:stretch>
            <a:fillRect/>
          </a:stretch>
        </p:blipFill>
        <p:spPr>
          <a:xfrm>
            <a:off x="1145972" y="2142405"/>
            <a:ext cx="1886213" cy="2324424"/>
          </a:xfrm>
          <a:prstGeom prst="rect">
            <a:avLst/>
          </a:prstGeom>
        </p:spPr>
      </p:pic>
      <p:sp>
        <p:nvSpPr>
          <p:cNvPr id="16" name="TextBox 11">
            <a:extLst>
              <a:ext uri="{FF2B5EF4-FFF2-40B4-BE49-F238E27FC236}">
                <a16:creationId xmlns:a16="http://schemas.microsoft.com/office/drawing/2014/main" id="{53BD24F9-BAB8-B649-5E8B-FE6165DF936D}"/>
              </a:ext>
            </a:extLst>
          </p:cNvPr>
          <p:cNvSpPr txBox="1">
            <a:spLocks noChangeArrowheads="1"/>
          </p:cNvSpPr>
          <p:nvPr/>
        </p:nvSpPr>
        <p:spPr bwMode="auto">
          <a:xfrm>
            <a:off x="1226752" y="4466829"/>
            <a:ext cx="17246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Neue Haas Grotesk Text Pro"/>
                <a:ea typeface="+mn-ea"/>
                <a:cs typeface="Arial"/>
              </a:rPr>
              <a:t>Sharon Scarbro, MS</a:t>
            </a:r>
          </a:p>
        </p:txBody>
      </p:sp>
    </p:spTree>
    <p:extLst>
      <p:ext uri="{BB962C8B-B14F-4D97-AF65-F5344CB8AC3E}">
        <p14:creationId xmlns:p14="http://schemas.microsoft.com/office/powerpoint/2010/main" val="3595960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B660C-97A3-30E2-AA8A-7A537F511B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E17C2-D562-AB25-2302-65A975164C5F}"/>
              </a:ext>
            </a:extLst>
          </p:cNvPr>
          <p:cNvSpPr>
            <a:spLocks noGrp="1"/>
          </p:cNvSpPr>
          <p:nvPr>
            <p:ph type="title"/>
          </p:nvPr>
        </p:nvSpPr>
        <p:spPr>
          <a:xfrm>
            <a:off x="612648" y="103685"/>
            <a:ext cx="10963655" cy="972373"/>
          </a:xfrm>
        </p:spPr>
        <p:txBody>
          <a:bodyPr/>
          <a:lstStyle/>
          <a:p>
            <a:r>
              <a:rPr lang="en-US" dirty="0"/>
              <a:t>Do different targeted anti-inflammatories confer differential incident CVD risk?</a:t>
            </a:r>
          </a:p>
        </p:txBody>
      </p:sp>
      <p:graphicFrame>
        <p:nvGraphicFramePr>
          <p:cNvPr id="7" name="Content Placeholder 6">
            <a:extLst>
              <a:ext uri="{FF2B5EF4-FFF2-40B4-BE49-F238E27FC236}">
                <a16:creationId xmlns:a16="http://schemas.microsoft.com/office/drawing/2014/main" id="{BDA9B5FA-EC20-9FC5-453A-BFF361930538}"/>
              </a:ext>
            </a:extLst>
          </p:cNvPr>
          <p:cNvGraphicFramePr>
            <a:graphicFrameLocks noGrp="1"/>
          </p:cNvGraphicFramePr>
          <p:nvPr>
            <p:ph idx="1"/>
          </p:nvPr>
        </p:nvGraphicFramePr>
        <p:xfrm>
          <a:off x="612649" y="1160980"/>
          <a:ext cx="10534810" cy="5024058"/>
        </p:xfrm>
        <a:graphic>
          <a:graphicData uri="http://schemas.openxmlformats.org/drawingml/2006/table">
            <a:tbl>
              <a:tblPr>
                <a:tableStyleId>{5C22544A-7EE6-4342-B048-85BDC9FD1C3A}</a:tableStyleId>
              </a:tblPr>
              <a:tblGrid>
                <a:gridCol w="1559108">
                  <a:extLst>
                    <a:ext uri="{9D8B030D-6E8A-4147-A177-3AD203B41FA5}">
                      <a16:colId xmlns:a16="http://schemas.microsoft.com/office/drawing/2014/main" val="1846200592"/>
                    </a:ext>
                  </a:extLst>
                </a:gridCol>
                <a:gridCol w="1039406">
                  <a:extLst>
                    <a:ext uri="{9D8B030D-6E8A-4147-A177-3AD203B41FA5}">
                      <a16:colId xmlns:a16="http://schemas.microsoft.com/office/drawing/2014/main" val="1728238909"/>
                    </a:ext>
                  </a:extLst>
                </a:gridCol>
                <a:gridCol w="1039406">
                  <a:extLst>
                    <a:ext uri="{9D8B030D-6E8A-4147-A177-3AD203B41FA5}">
                      <a16:colId xmlns:a16="http://schemas.microsoft.com/office/drawing/2014/main" val="2078408965"/>
                    </a:ext>
                  </a:extLst>
                </a:gridCol>
                <a:gridCol w="985270">
                  <a:extLst>
                    <a:ext uri="{9D8B030D-6E8A-4147-A177-3AD203B41FA5}">
                      <a16:colId xmlns:a16="http://schemas.microsoft.com/office/drawing/2014/main" val="3506464093"/>
                    </a:ext>
                  </a:extLst>
                </a:gridCol>
                <a:gridCol w="985270">
                  <a:extLst>
                    <a:ext uri="{9D8B030D-6E8A-4147-A177-3AD203B41FA5}">
                      <a16:colId xmlns:a16="http://schemas.microsoft.com/office/drawing/2014/main" val="1447256126"/>
                    </a:ext>
                  </a:extLst>
                </a:gridCol>
                <a:gridCol w="985270">
                  <a:extLst>
                    <a:ext uri="{9D8B030D-6E8A-4147-A177-3AD203B41FA5}">
                      <a16:colId xmlns:a16="http://schemas.microsoft.com/office/drawing/2014/main" val="2039014408"/>
                    </a:ext>
                  </a:extLst>
                </a:gridCol>
                <a:gridCol w="985270">
                  <a:extLst>
                    <a:ext uri="{9D8B030D-6E8A-4147-A177-3AD203B41FA5}">
                      <a16:colId xmlns:a16="http://schemas.microsoft.com/office/drawing/2014/main" val="2863603802"/>
                    </a:ext>
                  </a:extLst>
                </a:gridCol>
                <a:gridCol w="985270">
                  <a:extLst>
                    <a:ext uri="{9D8B030D-6E8A-4147-A177-3AD203B41FA5}">
                      <a16:colId xmlns:a16="http://schemas.microsoft.com/office/drawing/2014/main" val="2623675337"/>
                    </a:ext>
                  </a:extLst>
                </a:gridCol>
                <a:gridCol w="985270">
                  <a:extLst>
                    <a:ext uri="{9D8B030D-6E8A-4147-A177-3AD203B41FA5}">
                      <a16:colId xmlns:a16="http://schemas.microsoft.com/office/drawing/2014/main" val="1296281518"/>
                    </a:ext>
                  </a:extLst>
                </a:gridCol>
                <a:gridCol w="985270">
                  <a:extLst>
                    <a:ext uri="{9D8B030D-6E8A-4147-A177-3AD203B41FA5}">
                      <a16:colId xmlns:a16="http://schemas.microsoft.com/office/drawing/2014/main" val="3215389761"/>
                    </a:ext>
                  </a:extLst>
                </a:gridCol>
              </a:tblGrid>
              <a:tr h="306667">
                <a:tc>
                  <a:txBody>
                    <a:bodyPr/>
                    <a:lstStyle/>
                    <a:p>
                      <a:pPr marL="0" marR="0" indent="0" algn="l" rtl="0" fontAlgn="base">
                        <a:buNone/>
                      </a:pPr>
                      <a:r>
                        <a:rPr lang="en-US" sz="700">
                          <a:effectLst/>
                        </a:rPr>
                        <a:t>  </a:t>
                      </a:r>
                      <a:endParaRPr lang="en-US" sz="600">
                        <a:effectLst/>
                      </a:endParaRPr>
                    </a:p>
                    <a:p>
                      <a:pPr marL="0" marR="0" indent="0" algn="l" rtl="0" fontAlgn="base">
                        <a:buNone/>
                      </a:pPr>
                      <a:r>
                        <a:rPr lang="en-US" sz="700">
                          <a:effectLst/>
                        </a:rPr>
                        <a:t>Characteristic*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Total </a:t>
                      </a:r>
                      <a:br>
                        <a:rPr lang="en-US" sz="700">
                          <a:effectLst/>
                        </a:rPr>
                      </a:br>
                      <a:r>
                        <a:rPr lang="en-US" sz="700">
                          <a:effectLst/>
                        </a:rPr>
                        <a:t>(N=71060)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TNFa </a:t>
                      </a:r>
                      <a:br>
                        <a:rPr lang="en-US" sz="700">
                          <a:effectLst/>
                        </a:rPr>
                      </a:br>
                      <a:r>
                        <a:rPr lang="en-US" sz="700">
                          <a:effectLst/>
                        </a:rPr>
                        <a:t>(N=44102)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BAFF </a:t>
                      </a:r>
                      <a:br>
                        <a:rPr lang="en-US" sz="700">
                          <a:effectLst/>
                        </a:rPr>
                      </a:br>
                      <a:r>
                        <a:rPr lang="en-US" sz="700">
                          <a:effectLst/>
                        </a:rPr>
                        <a:t>(N=1875)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CD80 </a:t>
                      </a:r>
                      <a:br>
                        <a:rPr lang="en-US" sz="700">
                          <a:effectLst/>
                        </a:rPr>
                      </a:br>
                      <a:r>
                        <a:rPr lang="en-US" sz="700">
                          <a:effectLst/>
                        </a:rPr>
                        <a:t>(N=2817)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IL-17a </a:t>
                      </a:r>
                      <a:br>
                        <a:rPr lang="en-US" sz="700">
                          <a:effectLst/>
                        </a:rPr>
                      </a:br>
                      <a:r>
                        <a:rPr lang="en-US" sz="700">
                          <a:effectLst/>
                        </a:rPr>
                        <a:t>(N=3066)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IL-23 </a:t>
                      </a:r>
                      <a:br>
                        <a:rPr lang="en-US" sz="700">
                          <a:effectLst/>
                        </a:rPr>
                      </a:br>
                      <a:r>
                        <a:rPr lang="en-US" sz="700">
                          <a:effectLst/>
                        </a:rPr>
                        <a:t>(N=8230)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IL6 </a:t>
                      </a:r>
                      <a:br>
                        <a:rPr lang="en-US" sz="700">
                          <a:effectLst/>
                        </a:rPr>
                      </a:br>
                      <a:r>
                        <a:rPr lang="en-US" sz="700">
                          <a:effectLst/>
                        </a:rPr>
                        <a:t>(N=698)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Integrin </a:t>
                      </a:r>
                      <a:br>
                        <a:rPr lang="en-US" sz="700">
                          <a:effectLst/>
                        </a:rPr>
                      </a:br>
                      <a:r>
                        <a:rPr lang="en-US" sz="700">
                          <a:effectLst/>
                        </a:rPr>
                        <a:t>(N=6136)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JAK </a:t>
                      </a:r>
                      <a:br>
                        <a:rPr lang="en-US" sz="700">
                          <a:effectLst/>
                        </a:rPr>
                      </a:br>
                      <a:r>
                        <a:rPr lang="en-US" sz="700">
                          <a:effectLst/>
                        </a:rPr>
                        <a:t>(N=4136)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3218547232"/>
                  </a:ext>
                </a:extLst>
              </a:tr>
              <a:tr h="189474">
                <a:tc>
                  <a:txBody>
                    <a:bodyPr/>
                    <a:lstStyle/>
                    <a:p>
                      <a:pPr marL="0" marR="0" indent="0" algn="l" rtl="0" fontAlgn="base">
                        <a:buNone/>
                      </a:pPr>
                      <a:r>
                        <a:rPr lang="en-US" sz="700">
                          <a:effectLst/>
                        </a:rPr>
                        <a:t>Demographics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dirty="0">
                          <a:effectLst/>
                        </a:rPr>
                        <a:t> </a:t>
                      </a:r>
                      <a:endParaRPr lang="en-US" sz="700" b="0" i="0" dirty="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extLst>
                  <a:ext uri="{0D108BD9-81ED-4DB2-BD59-A6C34878D82A}">
                    <a16:rowId xmlns:a16="http://schemas.microsoft.com/office/drawing/2014/main" val="3061522006"/>
                  </a:ext>
                </a:extLst>
              </a:tr>
              <a:tr h="301603">
                <a:tc>
                  <a:txBody>
                    <a:bodyPr/>
                    <a:lstStyle/>
                    <a:p>
                      <a:pPr marL="38100" marR="0" indent="0" algn="l" rtl="0" fontAlgn="base">
                        <a:buNone/>
                      </a:pPr>
                      <a:r>
                        <a:rPr lang="en-US" sz="700">
                          <a:effectLst/>
                        </a:rPr>
                        <a:t>Age, years, Median (IQR)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45 (34, 54)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44 (33, 54)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42 (33, 50)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53 (44, 58)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47 (38, 55)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44 (34, 53)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50 (39, 58)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42 (33, 50)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51 (42, 57)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4032039015"/>
                  </a:ext>
                </a:extLst>
              </a:tr>
              <a:tr h="301603">
                <a:tc>
                  <a:txBody>
                    <a:bodyPr/>
                    <a:lstStyle/>
                    <a:p>
                      <a:pPr marL="38100" marR="0" indent="0" algn="l" rtl="0" fontAlgn="base">
                        <a:buNone/>
                      </a:pPr>
                      <a:r>
                        <a:rPr lang="en-US" sz="700">
                          <a:effectLst/>
                        </a:rPr>
                        <a:t>Male sex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27789 (39.1%)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18033 (40.9%)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105 (5.6%)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450 (16.0%)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1670 (54.5%)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4277 (52.0%)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126 (18.1%)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2198 (35.8%)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930 (22.5%)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2341023988"/>
                  </a:ext>
                </a:extLst>
              </a:tr>
              <a:tr h="189474">
                <a:tc>
                  <a:txBody>
                    <a:bodyPr/>
                    <a:lstStyle/>
                    <a:p>
                      <a:pPr marL="0" marR="0" indent="0" algn="l" rtl="0" fontAlgn="base">
                        <a:buNone/>
                      </a:pPr>
                      <a:r>
                        <a:rPr lang="en-US" sz="700">
                          <a:effectLst/>
                        </a:rPr>
                        <a:t>Comorbidities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extLst>
                  <a:ext uri="{0D108BD9-81ED-4DB2-BD59-A6C34878D82A}">
                    <a16:rowId xmlns:a16="http://schemas.microsoft.com/office/drawing/2014/main" val="3965321182"/>
                  </a:ext>
                </a:extLst>
              </a:tr>
              <a:tr h="301603">
                <a:tc>
                  <a:txBody>
                    <a:bodyPr/>
                    <a:lstStyle/>
                    <a:p>
                      <a:pPr marL="38100" marR="0" indent="0" algn="l" rtl="0" fontAlgn="base">
                        <a:buNone/>
                      </a:pPr>
                      <a:r>
                        <a:rPr lang="en-US" sz="700">
                          <a:effectLst/>
                        </a:rPr>
                        <a:t>Diabetes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10321 (14.5%)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6201 (14.1%)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260 (13.9%)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561 (19.9%)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627 (20.5%)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1294 (15.7%)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126 (18.1%)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608 (9.9%)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644 (15.6%)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3248723455"/>
                  </a:ext>
                </a:extLst>
              </a:tr>
              <a:tr h="301603">
                <a:tc>
                  <a:txBody>
                    <a:bodyPr/>
                    <a:lstStyle/>
                    <a:p>
                      <a:pPr marL="38100" marR="0" indent="0" algn="l" rtl="0" fontAlgn="base">
                        <a:buNone/>
                      </a:pPr>
                      <a:r>
                        <a:rPr lang="en-US" sz="700">
                          <a:effectLst/>
                        </a:rPr>
                        <a:t>Hypertension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27155 (38.2%)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16363 (37.1%)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908 (48.4%)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1409 (50.0%)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1459 (47.6%)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3021 (36.7%)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350 (50.1%)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1767 (28.8%)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1878 (45.4%)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2354938354"/>
                  </a:ext>
                </a:extLst>
              </a:tr>
              <a:tr h="301603">
                <a:tc>
                  <a:txBody>
                    <a:bodyPr/>
                    <a:lstStyle/>
                    <a:p>
                      <a:pPr marL="38100" marR="0" indent="0" algn="l" rtl="0" fontAlgn="base">
                        <a:buNone/>
                      </a:pPr>
                      <a:r>
                        <a:rPr lang="en-US" sz="700">
                          <a:effectLst/>
                        </a:rPr>
                        <a:t>Chronic kidney disease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2589 (3.6%)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1510 (3.4%)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240 (12.8%)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135 (4.8%)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79 (2.6%)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209 (2.5%)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51 (7.3%)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192 (3.1%)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173 (4.2%)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1359238016"/>
                  </a:ext>
                </a:extLst>
              </a:tr>
              <a:tr h="301603">
                <a:tc>
                  <a:txBody>
                    <a:bodyPr/>
                    <a:lstStyle/>
                    <a:p>
                      <a:pPr marL="38100" marR="0" indent="0" algn="l" rtl="0" fontAlgn="base">
                        <a:buNone/>
                      </a:pPr>
                      <a:r>
                        <a:rPr lang="en-US" sz="700">
                          <a:effectLst/>
                        </a:rPr>
                        <a:t>Hyperlipidemia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30621 (43.1%)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18366 (41.6%)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722 (38.5%)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1462 (51.9%)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1658 (54.1%)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3752 (45.6%)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390 (55.9%)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2067 (33.7%)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2204 (53.3%)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4056127848"/>
                  </a:ext>
                </a:extLst>
              </a:tr>
              <a:tr h="417604">
                <a:tc>
                  <a:txBody>
                    <a:bodyPr/>
                    <a:lstStyle/>
                    <a:p>
                      <a:pPr marL="0" marR="0" indent="0" algn="l" rtl="0" fontAlgn="base">
                        <a:buNone/>
                      </a:pPr>
                      <a:r>
                        <a:rPr lang="en-US" sz="700">
                          <a:effectLst/>
                        </a:rPr>
                        <a:t>Indication for anti-inflammatory therapy**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tc>
                  <a:txBody>
                    <a:bodyPr/>
                    <a:lstStyle/>
                    <a:p>
                      <a:pPr marL="0" marR="0" indent="0" algn="ctr" rtl="0" fontAlgn="base">
                        <a:lnSpc>
                          <a:spcPct val="106250"/>
                        </a:lnSpc>
                        <a:buNone/>
                      </a:pPr>
                      <a:r>
                        <a:rPr lang="en-US" sz="700">
                          <a:effectLst/>
                        </a:rPr>
                        <a:t> </a:t>
                      </a:r>
                      <a:endParaRPr lang="en-US" sz="700" b="0" i="0">
                        <a:solidFill>
                          <a:srgbClr val="000000"/>
                        </a:solidFill>
                        <a:effectLst/>
                        <a:latin typeface="Calibri" panose="020F0502020204030204" pitchFamily="34" charset="0"/>
                      </a:endParaRPr>
                    </a:p>
                  </a:txBody>
                  <a:tcPr marL="62641" marR="62641" marT="31320" marB="31320" anchor="b"/>
                </a:tc>
                <a:extLst>
                  <a:ext uri="{0D108BD9-81ED-4DB2-BD59-A6C34878D82A}">
                    <a16:rowId xmlns:a16="http://schemas.microsoft.com/office/drawing/2014/main" val="2485610825"/>
                  </a:ext>
                </a:extLst>
              </a:tr>
              <a:tr h="301603">
                <a:tc>
                  <a:txBody>
                    <a:bodyPr/>
                    <a:lstStyle/>
                    <a:p>
                      <a:pPr marL="38100" marR="0" indent="0" algn="l" rtl="0" fontAlgn="base">
                        <a:buNone/>
                      </a:pPr>
                      <a:r>
                        <a:rPr lang="en-US" sz="700">
                          <a:effectLst/>
                        </a:rPr>
                        <a:t>Rheumatoid arthritis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23472 (33.0%)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15870 (36.0%)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606 (32.3%)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2627 (93.3%)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196 (6.4%)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217 (2.6%)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630 (90.3%)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118 (1.9%)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3208 (77.6%)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3983715525"/>
                  </a:ext>
                </a:extLst>
              </a:tr>
              <a:tr h="301603">
                <a:tc>
                  <a:txBody>
                    <a:bodyPr/>
                    <a:lstStyle/>
                    <a:p>
                      <a:pPr marL="38100" marR="0" indent="0" algn="l" rtl="0" fontAlgn="base">
                        <a:buNone/>
                      </a:pPr>
                      <a:r>
                        <a:rPr lang="en-US" sz="700">
                          <a:effectLst/>
                        </a:rPr>
                        <a:t>Psoriatic arthritis, psoriasis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21640 (30.5%)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10869 (24.6%)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43 (2.3%)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191 (6.8%)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2992 (97.6%)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6899 (83.8%)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32 (4.6%)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142 (2.3%)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472 (11.4%)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3041611326"/>
                  </a:ext>
                </a:extLst>
              </a:tr>
              <a:tr h="301603">
                <a:tc>
                  <a:txBody>
                    <a:bodyPr/>
                    <a:lstStyle/>
                    <a:p>
                      <a:pPr marL="38100" marR="0" indent="0" algn="l" rtl="0" fontAlgn="base">
                        <a:buNone/>
                      </a:pPr>
                      <a:r>
                        <a:rPr lang="en-US" sz="700">
                          <a:effectLst/>
                        </a:rPr>
                        <a:t>Ankylosing spondylitis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5193 (7.3%)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4634 (10.5%)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52 (2.8%)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86 (3.1%)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83 (2.7%)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77 (0.9%)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22 (3.2%)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83 (1.4%)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156 (3.8%)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4046884376"/>
                  </a:ext>
                </a:extLst>
              </a:tr>
              <a:tr h="301603">
                <a:tc>
                  <a:txBody>
                    <a:bodyPr/>
                    <a:lstStyle/>
                    <a:p>
                      <a:pPr marL="38100" marR="0" indent="0" algn="l" rtl="0" fontAlgn="base">
                        <a:buNone/>
                      </a:pPr>
                      <a:r>
                        <a:rPr lang="en-US" sz="700">
                          <a:effectLst/>
                        </a:rPr>
                        <a:t>Juvenile idiopathic arthritis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1418 (2.0%)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1030 (2.3%)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9 (0.5%)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120 (4.3%)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 (0.1%)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14 (0.2%)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78 (11.2%)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8 (0.1%)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156 (3.8%)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2344045441"/>
                  </a:ext>
                </a:extLst>
              </a:tr>
              <a:tr h="301603">
                <a:tc>
                  <a:txBody>
                    <a:bodyPr/>
                    <a:lstStyle/>
                    <a:p>
                      <a:pPr marL="38100" marR="0" indent="0" algn="l" rtl="0" fontAlgn="base">
                        <a:buNone/>
                      </a:pPr>
                      <a:r>
                        <a:rPr lang="en-US" sz="700">
                          <a:effectLst/>
                        </a:rPr>
                        <a:t>Ulcerative colitis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10124 (14.2%)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7242 (16.4%)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13 (0.7%)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10 (0.4%)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19 (0.6%)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578 (7.0%)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7 (1.0%)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2062 (33.6%)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193 (4.7%)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2710804482"/>
                  </a:ext>
                </a:extLst>
              </a:tr>
              <a:tr h="301603">
                <a:tc>
                  <a:txBody>
                    <a:bodyPr/>
                    <a:lstStyle/>
                    <a:p>
                      <a:pPr marL="38100" marR="0" indent="0" algn="l" rtl="0" fontAlgn="base">
                        <a:buNone/>
                      </a:pPr>
                      <a:r>
                        <a:rPr lang="en-US" sz="700" dirty="0">
                          <a:effectLst/>
                        </a:rPr>
                        <a:t>Crohn </a:t>
                      </a:r>
                      <a:r>
                        <a:rPr lang="en-US" sz="700" dirty="0" err="1">
                          <a:effectLst/>
                        </a:rPr>
                        <a:t>cisease</a:t>
                      </a:r>
                      <a:r>
                        <a:rPr lang="en-US" sz="700" dirty="0">
                          <a:effectLst/>
                        </a:rPr>
                        <a:t> </a:t>
                      </a:r>
                      <a:endParaRPr lang="en-US" sz="600" b="0" i="0" dirty="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14684 (20.7%)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11685 (26.5%)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16 (0.9%)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13 (0.5%)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9 (0.3%)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1235 (15.0%)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 (0.4%)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1668 (27.2%)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55 (1.3%) </a:t>
                      </a:r>
                      <a:endParaRPr lang="en-US" sz="600" b="0" i="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1332995056"/>
                  </a:ext>
                </a:extLst>
              </a:tr>
              <a:tr h="301603">
                <a:tc>
                  <a:txBody>
                    <a:bodyPr/>
                    <a:lstStyle/>
                    <a:p>
                      <a:pPr marL="38100" marR="0" indent="0" algn="l" rtl="0" fontAlgn="base">
                        <a:buNone/>
                      </a:pPr>
                      <a:r>
                        <a:rPr lang="en-US" sz="700">
                          <a:effectLst/>
                        </a:rPr>
                        <a:t>Lupus </a:t>
                      </a:r>
                      <a:endParaRPr lang="en-US" sz="600" b="0" i="0">
                        <a:solidFill>
                          <a:srgbClr val="000000"/>
                        </a:solidFill>
                        <a:effectLst/>
                        <a:latin typeface="Segoe UI" panose="020B0502040204020203" pitchFamily="34" charset="0"/>
                      </a:endParaRPr>
                    </a:p>
                  </a:txBody>
                  <a:tcPr marL="62641" marR="62641" marT="31320" marB="31320"/>
                </a:tc>
                <a:tc>
                  <a:txBody>
                    <a:bodyPr/>
                    <a:lstStyle/>
                    <a:p>
                      <a:pPr marL="0" marR="0" indent="0" algn="ctr" rtl="0" fontAlgn="base">
                        <a:buNone/>
                      </a:pPr>
                      <a:r>
                        <a:rPr lang="en-US" sz="700">
                          <a:effectLst/>
                        </a:rPr>
                        <a:t>3215 (4.5%)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773 (1.8%)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1853 (98.8%)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244 (8.7%)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32 (1.0%)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52 (0.6%)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33 (4.7%)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a:effectLst/>
                        </a:rPr>
                        <a:t>25 (0.4%) </a:t>
                      </a:r>
                      <a:endParaRPr lang="en-US" sz="600" b="0" i="0">
                        <a:solidFill>
                          <a:srgbClr val="000000"/>
                        </a:solidFill>
                        <a:effectLst/>
                        <a:latin typeface="Segoe UI" panose="020B0502040204020203" pitchFamily="34" charset="0"/>
                      </a:endParaRPr>
                    </a:p>
                  </a:txBody>
                  <a:tcPr marL="62641" marR="62641" marT="31320" marB="31320" anchor="b"/>
                </a:tc>
                <a:tc>
                  <a:txBody>
                    <a:bodyPr/>
                    <a:lstStyle/>
                    <a:p>
                      <a:pPr marL="0" marR="0" indent="0" algn="ctr" rtl="0" fontAlgn="base">
                        <a:buNone/>
                      </a:pPr>
                      <a:r>
                        <a:rPr lang="en-US" sz="700" dirty="0">
                          <a:effectLst/>
                        </a:rPr>
                        <a:t>203 (4.9%) </a:t>
                      </a:r>
                      <a:endParaRPr lang="en-US" sz="600" b="0" i="0" dirty="0">
                        <a:solidFill>
                          <a:srgbClr val="000000"/>
                        </a:solidFill>
                        <a:effectLst/>
                        <a:latin typeface="Segoe UI" panose="020B0502040204020203" pitchFamily="34" charset="0"/>
                      </a:endParaRPr>
                    </a:p>
                  </a:txBody>
                  <a:tcPr marL="62641" marR="62641" marT="31320" marB="31320" anchor="b"/>
                </a:tc>
                <a:extLst>
                  <a:ext uri="{0D108BD9-81ED-4DB2-BD59-A6C34878D82A}">
                    <a16:rowId xmlns:a16="http://schemas.microsoft.com/office/drawing/2014/main" val="391824242"/>
                  </a:ext>
                </a:extLst>
              </a:tr>
            </a:tbl>
          </a:graphicData>
        </a:graphic>
      </p:graphicFrame>
      <p:sp>
        <p:nvSpPr>
          <p:cNvPr id="10" name="TextBox 11">
            <a:extLst>
              <a:ext uri="{FF2B5EF4-FFF2-40B4-BE49-F238E27FC236}">
                <a16:creationId xmlns:a16="http://schemas.microsoft.com/office/drawing/2014/main" id="{6A128D9B-E72D-5EF6-9525-5905856A6EF1}"/>
              </a:ext>
            </a:extLst>
          </p:cNvPr>
          <p:cNvSpPr txBox="1">
            <a:spLocks noChangeArrowheads="1"/>
          </p:cNvSpPr>
          <p:nvPr/>
        </p:nvSpPr>
        <p:spPr bwMode="auto">
          <a:xfrm>
            <a:off x="2272821" y="6343752"/>
            <a:ext cx="7643307" cy="27699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chor="t">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Neue Haas Grotesk Text Pro"/>
                <a:ea typeface="+mn-ea"/>
                <a:cs typeface="Arial"/>
              </a:rPr>
              <a:t>Baseline Characteristics of Patients Initiating Anti-Inflammatory Therapy by Mechanism of Action</a:t>
            </a:r>
          </a:p>
        </p:txBody>
      </p:sp>
    </p:spTree>
    <p:extLst>
      <p:ext uri="{BB962C8B-B14F-4D97-AF65-F5344CB8AC3E}">
        <p14:creationId xmlns:p14="http://schemas.microsoft.com/office/powerpoint/2010/main" val="3804594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29BA2-BA40-CCA9-291E-1129BF16B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13175-05A8-8010-7587-E264D285265E}"/>
              </a:ext>
            </a:extLst>
          </p:cNvPr>
          <p:cNvSpPr>
            <a:spLocks noGrp="1"/>
          </p:cNvSpPr>
          <p:nvPr>
            <p:ph type="title"/>
          </p:nvPr>
        </p:nvSpPr>
        <p:spPr>
          <a:xfrm>
            <a:off x="612648" y="103685"/>
            <a:ext cx="10963655" cy="972373"/>
          </a:xfrm>
        </p:spPr>
        <p:txBody>
          <a:bodyPr/>
          <a:lstStyle/>
          <a:p>
            <a:r>
              <a:rPr lang="en-US" dirty="0"/>
              <a:t>Time to Follow-up and Cardiovascular Outcomes by MOA</a:t>
            </a:r>
          </a:p>
        </p:txBody>
      </p:sp>
      <p:graphicFrame>
        <p:nvGraphicFramePr>
          <p:cNvPr id="5" name="Content Placeholder 4">
            <a:extLst>
              <a:ext uri="{FF2B5EF4-FFF2-40B4-BE49-F238E27FC236}">
                <a16:creationId xmlns:a16="http://schemas.microsoft.com/office/drawing/2014/main" id="{9207772E-D22D-47AC-22E4-60795A1A6067}"/>
              </a:ext>
            </a:extLst>
          </p:cNvPr>
          <p:cNvGraphicFramePr>
            <a:graphicFrameLocks noGrp="1"/>
          </p:cNvGraphicFramePr>
          <p:nvPr>
            <p:ph idx="1"/>
          </p:nvPr>
        </p:nvGraphicFramePr>
        <p:xfrm>
          <a:off x="1538287" y="1817756"/>
          <a:ext cx="9115425" cy="3019171"/>
        </p:xfrm>
        <a:graphic>
          <a:graphicData uri="http://schemas.openxmlformats.org/drawingml/2006/table">
            <a:tbl>
              <a:tblPr>
                <a:tableStyleId>{5C22544A-7EE6-4342-B048-85BDC9FD1C3A}</a:tableStyleId>
              </a:tblPr>
              <a:tblGrid>
                <a:gridCol w="1143000">
                  <a:extLst>
                    <a:ext uri="{9D8B030D-6E8A-4147-A177-3AD203B41FA5}">
                      <a16:colId xmlns:a16="http://schemas.microsoft.com/office/drawing/2014/main" val="1418282680"/>
                    </a:ext>
                  </a:extLst>
                </a:gridCol>
                <a:gridCol w="885825">
                  <a:extLst>
                    <a:ext uri="{9D8B030D-6E8A-4147-A177-3AD203B41FA5}">
                      <a16:colId xmlns:a16="http://schemas.microsoft.com/office/drawing/2014/main" val="1285899791"/>
                    </a:ext>
                  </a:extLst>
                </a:gridCol>
                <a:gridCol w="885825">
                  <a:extLst>
                    <a:ext uri="{9D8B030D-6E8A-4147-A177-3AD203B41FA5}">
                      <a16:colId xmlns:a16="http://schemas.microsoft.com/office/drawing/2014/main" val="3758180594"/>
                    </a:ext>
                  </a:extLst>
                </a:gridCol>
                <a:gridCol w="885825">
                  <a:extLst>
                    <a:ext uri="{9D8B030D-6E8A-4147-A177-3AD203B41FA5}">
                      <a16:colId xmlns:a16="http://schemas.microsoft.com/office/drawing/2014/main" val="2192000060"/>
                    </a:ext>
                  </a:extLst>
                </a:gridCol>
                <a:gridCol w="885825">
                  <a:extLst>
                    <a:ext uri="{9D8B030D-6E8A-4147-A177-3AD203B41FA5}">
                      <a16:colId xmlns:a16="http://schemas.microsoft.com/office/drawing/2014/main" val="1442573759"/>
                    </a:ext>
                  </a:extLst>
                </a:gridCol>
                <a:gridCol w="885825">
                  <a:extLst>
                    <a:ext uri="{9D8B030D-6E8A-4147-A177-3AD203B41FA5}">
                      <a16:colId xmlns:a16="http://schemas.microsoft.com/office/drawing/2014/main" val="2354964362"/>
                    </a:ext>
                  </a:extLst>
                </a:gridCol>
                <a:gridCol w="885825">
                  <a:extLst>
                    <a:ext uri="{9D8B030D-6E8A-4147-A177-3AD203B41FA5}">
                      <a16:colId xmlns:a16="http://schemas.microsoft.com/office/drawing/2014/main" val="1591179742"/>
                    </a:ext>
                  </a:extLst>
                </a:gridCol>
                <a:gridCol w="885825">
                  <a:extLst>
                    <a:ext uri="{9D8B030D-6E8A-4147-A177-3AD203B41FA5}">
                      <a16:colId xmlns:a16="http://schemas.microsoft.com/office/drawing/2014/main" val="2498973603"/>
                    </a:ext>
                  </a:extLst>
                </a:gridCol>
                <a:gridCol w="885825">
                  <a:extLst>
                    <a:ext uri="{9D8B030D-6E8A-4147-A177-3AD203B41FA5}">
                      <a16:colId xmlns:a16="http://schemas.microsoft.com/office/drawing/2014/main" val="78265146"/>
                    </a:ext>
                  </a:extLst>
                </a:gridCol>
                <a:gridCol w="885825">
                  <a:extLst>
                    <a:ext uri="{9D8B030D-6E8A-4147-A177-3AD203B41FA5}">
                      <a16:colId xmlns:a16="http://schemas.microsoft.com/office/drawing/2014/main" val="1951397647"/>
                    </a:ext>
                  </a:extLst>
                </a:gridCol>
              </a:tblGrid>
              <a:tr h="371475">
                <a:tc>
                  <a:txBody>
                    <a:bodyPr/>
                    <a:lstStyle/>
                    <a:p>
                      <a:pPr marL="0" marR="0" indent="0" algn="l" rtl="0" fontAlgn="base">
                        <a:buNone/>
                      </a:pPr>
                      <a:r>
                        <a:rPr lang="en-US" sz="1000" dirty="0">
                          <a:effectLst/>
                        </a:rPr>
                        <a:t>  </a:t>
                      </a:r>
                      <a:endParaRPr lang="en-US" b="0" i="0" dirty="0">
                        <a:effectLst/>
                      </a:endParaRPr>
                    </a:p>
                  </a:txBody>
                  <a:tcPr anchor="b"/>
                </a:tc>
                <a:tc>
                  <a:txBody>
                    <a:bodyPr/>
                    <a:lstStyle/>
                    <a:p>
                      <a:pPr marL="0" marR="0" indent="0" algn="ctr" rtl="0" fontAlgn="base">
                        <a:buNone/>
                      </a:pPr>
                      <a:r>
                        <a:rPr lang="en-US" sz="1000">
                          <a:effectLst/>
                        </a:rPr>
                        <a:t>Total </a:t>
                      </a:r>
                      <a:br>
                        <a:rPr lang="en-US" sz="1000">
                          <a:effectLst/>
                        </a:rPr>
                      </a:br>
                      <a:r>
                        <a:rPr lang="en-US" sz="1000">
                          <a:effectLst/>
                        </a:rPr>
                        <a:t>(N=71060) </a:t>
                      </a:r>
                      <a:endParaRPr lang="en-US" b="0" i="0">
                        <a:effectLst/>
                      </a:endParaRPr>
                    </a:p>
                  </a:txBody>
                  <a:tcPr anchor="b"/>
                </a:tc>
                <a:tc>
                  <a:txBody>
                    <a:bodyPr/>
                    <a:lstStyle/>
                    <a:p>
                      <a:pPr marL="0" marR="0" indent="0" algn="ctr" rtl="0" fontAlgn="base">
                        <a:buNone/>
                      </a:pPr>
                      <a:r>
                        <a:rPr lang="en-US" sz="1000">
                          <a:effectLst/>
                        </a:rPr>
                        <a:t>TNFa </a:t>
                      </a:r>
                      <a:br>
                        <a:rPr lang="en-US" sz="1000">
                          <a:effectLst/>
                        </a:rPr>
                      </a:br>
                      <a:r>
                        <a:rPr lang="en-US" sz="1000">
                          <a:effectLst/>
                        </a:rPr>
                        <a:t>(N=44102) </a:t>
                      </a:r>
                      <a:endParaRPr lang="en-US" b="0" i="0">
                        <a:effectLst/>
                      </a:endParaRPr>
                    </a:p>
                  </a:txBody>
                  <a:tcPr anchor="b"/>
                </a:tc>
                <a:tc>
                  <a:txBody>
                    <a:bodyPr/>
                    <a:lstStyle/>
                    <a:p>
                      <a:pPr marL="0" marR="0" indent="0" algn="ctr" rtl="0" fontAlgn="base">
                        <a:buNone/>
                      </a:pPr>
                      <a:r>
                        <a:rPr lang="en-US" sz="1000">
                          <a:effectLst/>
                        </a:rPr>
                        <a:t>BAFF </a:t>
                      </a:r>
                      <a:br>
                        <a:rPr lang="en-US" sz="1000">
                          <a:effectLst/>
                        </a:rPr>
                      </a:br>
                      <a:r>
                        <a:rPr lang="en-US" sz="1000">
                          <a:effectLst/>
                        </a:rPr>
                        <a:t>(N=1875) </a:t>
                      </a:r>
                      <a:endParaRPr lang="en-US" b="0" i="0">
                        <a:effectLst/>
                      </a:endParaRPr>
                    </a:p>
                  </a:txBody>
                  <a:tcPr anchor="b"/>
                </a:tc>
                <a:tc>
                  <a:txBody>
                    <a:bodyPr/>
                    <a:lstStyle/>
                    <a:p>
                      <a:pPr marL="0" marR="0" indent="0" algn="ctr" rtl="0" fontAlgn="base">
                        <a:buNone/>
                      </a:pPr>
                      <a:r>
                        <a:rPr lang="en-US" sz="1000">
                          <a:effectLst/>
                        </a:rPr>
                        <a:t>CD80 </a:t>
                      </a:r>
                      <a:br>
                        <a:rPr lang="en-US" sz="1000">
                          <a:effectLst/>
                        </a:rPr>
                      </a:br>
                      <a:r>
                        <a:rPr lang="en-US" sz="1000">
                          <a:effectLst/>
                        </a:rPr>
                        <a:t>(N=2817) </a:t>
                      </a:r>
                      <a:endParaRPr lang="en-US" b="0" i="0">
                        <a:effectLst/>
                      </a:endParaRPr>
                    </a:p>
                  </a:txBody>
                  <a:tcPr anchor="b"/>
                </a:tc>
                <a:tc>
                  <a:txBody>
                    <a:bodyPr/>
                    <a:lstStyle/>
                    <a:p>
                      <a:pPr marL="0" marR="0" indent="0" algn="ctr" rtl="0" fontAlgn="base">
                        <a:buNone/>
                      </a:pPr>
                      <a:r>
                        <a:rPr lang="en-US" sz="1000">
                          <a:effectLst/>
                        </a:rPr>
                        <a:t>IL-17a </a:t>
                      </a:r>
                      <a:br>
                        <a:rPr lang="en-US" sz="1000">
                          <a:effectLst/>
                        </a:rPr>
                      </a:br>
                      <a:r>
                        <a:rPr lang="en-US" sz="1000">
                          <a:effectLst/>
                        </a:rPr>
                        <a:t>(N=3066) </a:t>
                      </a:r>
                      <a:endParaRPr lang="en-US" b="0" i="0">
                        <a:effectLst/>
                      </a:endParaRPr>
                    </a:p>
                  </a:txBody>
                  <a:tcPr anchor="b"/>
                </a:tc>
                <a:tc>
                  <a:txBody>
                    <a:bodyPr/>
                    <a:lstStyle/>
                    <a:p>
                      <a:pPr marL="0" marR="0" indent="0" algn="ctr" rtl="0" fontAlgn="base">
                        <a:buNone/>
                      </a:pPr>
                      <a:r>
                        <a:rPr lang="en-US" sz="1000">
                          <a:effectLst/>
                        </a:rPr>
                        <a:t>IL-23 </a:t>
                      </a:r>
                      <a:br>
                        <a:rPr lang="en-US" sz="1000">
                          <a:effectLst/>
                        </a:rPr>
                      </a:br>
                      <a:r>
                        <a:rPr lang="en-US" sz="1000">
                          <a:effectLst/>
                        </a:rPr>
                        <a:t>(N=8230) </a:t>
                      </a:r>
                      <a:endParaRPr lang="en-US" b="0" i="0">
                        <a:effectLst/>
                      </a:endParaRPr>
                    </a:p>
                  </a:txBody>
                  <a:tcPr anchor="b"/>
                </a:tc>
                <a:tc>
                  <a:txBody>
                    <a:bodyPr/>
                    <a:lstStyle/>
                    <a:p>
                      <a:pPr marL="0" marR="0" indent="0" algn="ctr" rtl="0" fontAlgn="base">
                        <a:buNone/>
                      </a:pPr>
                      <a:r>
                        <a:rPr lang="en-US" sz="1000">
                          <a:effectLst/>
                        </a:rPr>
                        <a:t>IL6 </a:t>
                      </a:r>
                      <a:br>
                        <a:rPr lang="en-US" sz="1000">
                          <a:effectLst/>
                        </a:rPr>
                      </a:br>
                      <a:r>
                        <a:rPr lang="en-US" sz="1000">
                          <a:effectLst/>
                        </a:rPr>
                        <a:t>(N=698) </a:t>
                      </a:r>
                      <a:endParaRPr lang="en-US" b="0" i="0">
                        <a:effectLst/>
                      </a:endParaRPr>
                    </a:p>
                  </a:txBody>
                  <a:tcPr anchor="b"/>
                </a:tc>
                <a:tc>
                  <a:txBody>
                    <a:bodyPr/>
                    <a:lstStyle/>
                    <a:p>
                      <a:pPr marL="0" marR="0" indent="0" algn="ctr" rtl="0" fontAlgn="base">
                        <a:buNone/>
                      </a:pPr>
                      <a:r>
                        <a:rPr lang="en-US" sz="1000">
                          <a:effectLst/>
                        </a:rPr>
                        <a:t>Integrin </a:t>
                      </a:r>
                      <a:br>
                        <a:rPr lang="en-US" sz="1000">
                          <a:effectLst/>
                        </a:rPr>
                      </a:br>
                      <a:r>
                        <a:rPr lang="en-US" sz="1000">
                          <a:effectLst/>
                        </a:rPr>
                        <a:t>(N=6136) </a:t>
                      </a:r>
                      <a:endParaRPr lang="en-US" b="0" i="0">
                        <a:effectLst/>
                      </a:endParaRPr>
                    </a:p>
                  </a:txBody>
                  <a:tcPr anchor="b"/>
                </a:tc>
                <a:tc>
                  <a:txBody>
                    <a:bodyPr/>
                    <a:lstStyle/>
                    <a:p>
                      <a:pPr marL="0" marR="0" indent="0" algn="ctr" rtl="0" fontAlgn="base">
                        <a:buNone/>
                      </a:pPr>
                      <a:r>
                        <a:rPr lang="en-US" sz="1000">
                          <a:effectLst/>
                        </a:rPr>
                        <a:t>JAK </a:t>
                      </a:r>
                      <a:br>
                        <a:rPr lang="en-US" sz="1000">
                          <a:effectLst/>
                        </a:rPr>
                      </a:br>
                      <a:r>
                        <a:rPr lang="en-US" sz="1000">
                          <a:effectLst/>
                        </a:rPr>
                        <a:t>(N=4136) </a:t>
                      </a:r>
                      <a:endParaRPr lang="en-US" b="0" i="0">
                        <a:effectLst/>
                      </a:endParaRPr>
                    </a:p>
                  </a:txBody>
                  <a:tcPr anchor="b"/>
                </a:tc>
                <a:extLst>
                  <a:ext uri="{0D108BD9-81ED-4DB2-BD59-A6C34878D82A}">
                    <a16:rowId xmlns:a16="http://schemas.microsoft.com/office/drawing/2014/main" val="1036011092"/>
                  </a:ext>
                </a:extLst>
              </a:tr>
              <a:tr h="161925">
                <a:tc>
                  <a:txBody>
                    <a:bodyPr/>
                    <a:lstStyle/>
                    <a:p>
                      <a:pPr marL="0" marR="0" indent="0" algn="l" rtl="0" fontAlgn="base">
                        <a:buNone/>
                      </a:pPr>
                      <a:r>
                        <a:rPr lang="en-US" sz="1000">
                          <a:effectLst/>
                        </a:rPr>
                        <a:t>Median follow-up, years, (IQR) </a:t>
                      </a:r>
                      <a:endParaRPr lang="en-US" b="0" i="0">
                        <a:effectLst/>
                      </a:endParaRPr>
                    </a:p>
                  </a:txBody>
                  <a:tcPr/>
                </a:tc>
                <a:tc>
                  <a:txBody>
                    <a:bodyPr/>
                    <a:lstStyle/>
                    <a:p>
                      <a:pPr marL="0" marR="0" indent="0" algn="ctr" rtl="0" fontAlgn="base">
                        <a:buNone/>
                      </a:pPr>
                      <a:r>
                        <a:rPr lang="en-US" sz="1000">
                          <a:effectLst/>
                        </a:rPr>
                        <a:t>2.3 (1.5, 3.9) </a:t>
                      </a:r>
                      <a:endParaRPr lang="en-US" b="0" i="0">
                        <a:effectLst/>
                      </a:endParaRPr>
                    </a:p>
                  </a:txBody>
                  <a:tcPr anchor="b"/>
                </a:tc>
                <a:tc>
                  <a:txBody>
                    <a:bodyPr/>
                    <a:lstStyle/>
                    <a:p>
                      <a:pPr marL="0" marR="0" indent="0" algn="ctr" rtl="0" fontAlgn="base">
                        <a:buNone/>
                      </a:pPr>
                      <a:r>
                        <a:rPr lang="en-US" sz="1000">
                          <a:effectLst/>
                        </a:rPr>
                        <a:t>2.6 (1.6, 4.0) </a:t>
                      </a:r>
                      <a:endParaRPr lang="en-US" b="0" i="0">
                        <a:effectLst/>
                      </a:endParaRPr>
                    </a:p>
                  </a:txBody>
                  <a:tcPr anchor="b"/>
                </a:tc>
                <a:tc>
                  <a:txBody>
                    <a:bodyPr/>
                    <a:lstStyle/>
                    <a:p>
                      <a:pPr marL="0" marR="0" indent="0" algn="ctr" rtl="0" fontAlgn="base">
                        <a:buNone/>
                      </a:pPr>
                      <a:r>
                        <a:rPr lang="en-US" sz="1000">
                          <a:effectLst/>
                        </a:rPr>
                        <a:t>2.2 (1.3, 3.9) </a:t>
                      </a:r>
                      <a:endParaRPr lang="en-US" b="0" i="0">
                        <a:effectLst/>
                      </a:endParaRPr>
                    </a:p>
                  </a:txBody>
                  <a:tcPr anchor="b"/>
                </a:tc>
                <a:tc>
                  <a:txBody>
                    <a:bodyPr/>
                    <a:lstStyle/>
                    <a:p>
                      <a:pPr marL="0" marR="0" indent="0" algn="ctr" rtl="0" fontAlgn="base">
                        <a:buNone/>
                      </a:pPr>
                      <a:r>
                        <a:rPr lang="en-US" sz="1000">
                          <a:effectLst/>
                        </a:rPr>
                        <a:t>2.3 (1.5, 4.1) </a:t>
                      </a:r>
                      <a:endParaRPr lang="en-US" b="0" i="0">
                        <a:effectLst/>
                      </a:endParaRPr>
                    </a:p>
                  </a:txBody>
                  <a:tcPr anchor="b"/>
                </a:tc>
                <a:tc>
                  <a:txBody>
                    <a:bodyPr/>
                    <a:lstStyle/>
                    <a:p>
                      <a:pPr marL="0" marR="0" indent="0" algn="ctr" rtl="0" fontAlgn="base">
                        <a:buNone/>
                      </a:pPr>
                      <a:r>
                        <a:rPr lang="en-US" sz="1000">
                          <a:effectLst/>
                        </a:rPr>
                        <a:t>2.2 (1.4, 3.1) </a:t>
                      </a:r>
                      <a:endParaRPr lang="en-US" b="0" i="0">
                        <a:effectLst/>
                      </a:endParaRPr>
                    </a:p>
                  </a:txBody>
                  <a:tcPr anchor="b"/>
                </a:tc>
                <a:tc>
                  <a:txBody>
                    <a:bodyPr/>
                    <a:lstStyle/>
                    <a:p>
                      <a:pPr marL="0" marR="0" indent="0" algn="ctr" rtl="0" fontAlgn="base">
                        <a:buNone/>
                      </a:pPr>
                      <a:r>
                        <a:rPr lang="en-US" sz="1000">
                          <a:effectLst/>
                        </a:rPr>
                        <a:t>1.9 (1.4, 2.4) </a:t>
                      </a:r>
                      <a:endParaRPr lang="en-US" b="0" i="0">
                        <a:effectLst/>
                      </a:endParaRPr>
                    </a:p>
                  </a:txBody>
                  <a:tcPr anchor="b"/>
                </a:tc>
                <a:tc>
                  <a:txBody>
                    <a:bodyPr/>
                    <a:lstStyle/>
                    <a:p>
                      <a:pPr marL="0" marR="0" indent="0" algn="ctr" rtl="0" fontAlgn="base">
                        <a:buNone/>
                      </a:pPr>
                      <a:r>
                        <a:rPr lang="en-US" sz="1000">
                          <a:effectLst/>
                        </a:rPr>
                        <a:t>2.2 (1.4, 3.9) </a:t>
                      </a:r>
                      <a:endParaRPr lang="en-US" b="0" i="0">
                        <a:effectLst/>
                      </a:endParaRPr>
                    </a:p>
                  </a:txBody>
                  <a:tcPr anchor="b"/>
                </a:tc>
                <a:tc>
                  <a:txBody>
                    <a:bodyPr/>
                    <a:lstStyle/>
                    <a:p>
                      <a:pPr marL="0" marR="0" indent="0" algn="ctr" rtl="0" fontAlgn="base">
                        <a:buNone/>
                      </a:pPr>
                      <a:r>
                        <a:rPr lang="en-US" sz="1000">
                          <a:effectLst/>
                        </a:rPr>
                        <a:t>2.8 (1.7, 4.7) </a:t>
                      </a:r>
                      <a:endParaRPr lang="en-US" b="0" i="0">
                        <a:effectLst/>
                      </a:endParaRPr>
                    </a:p>
                  </a:txBody>
                  <a:tcPr anchor="b"/>
                </a:tc>
                <a:tc>
                  <a:txBody>
                    <a:bodyPr/>
                    <a:lstStyle/>
                    <a:p>
                      <a:pPr marL="0" marR="0" indent="0" algn="ctr" rtl="0" fontAlgn="base">
                        <a:buNone/>
                      </a:pPr>
                      <a:r>
                        <a:rPr lang="en-US" sz="1000">
                          <a:effectLst/>
                        </a:rPr>
                        <a:t>2.2 (1.4, 3.7) </a:t>
                      </a:r>
                      <a:endParaRPr lang="en-US" b="0" i="0">
                        <a:effectLst/>
                      </a:endParaRPr>
                    </a:p>
                  </a:txBody>
                  <a:tcPr anchor="b"/>
                </a:tc>
                <a:extLst>
                  <a:ext uri="{0D108BD9-81ED-4DB2-BD59-A6C34878D82A}">
                    <a16:rowId xmlns:a16="http://schemas.microsoft.com/office/drawing/2014/main" val="4049159538"/>
                  </a:ext>
                </a:extLst>
              </a:tr>
              <a:tr h="161925">
                <a:tc>
                  <a:txBody>
                    <a:bodyPr/>
                    <a:lstStyle/>
                    <a:p>
                      <a:pPr marL="0" marR="0" indent="0" algn="l"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extLst>
                  <a:ext uri="{0D108BD9-81ED-4DB2-BD59-A6C34878D82A}">
                    <a16:rowId xmlns:a16="http://schemas.microsoft.com/office/drawing/2014/main" val="871458674"/>
                  </a:ext>
                </a:extLst>
              </a:tr>
              <a:tr h="161925">
                <a:tc>
                  <a:txBody>
                    <a:bodyPr/>
                    <a:lstStyle/>
                    <a:p>
                      <a:pPr marL="0" marR="0" indent="0" algn="l" rtl="0" fontAlgn="base">
                        <a:buNone/>
                      </a:pPr>
                      <a:r>
                        <a:rPr lang="en-US" sz="1000">
                          <a:effectLst/>
                        </a:rPr>
                        <a:t>Outcome during follow-up </a:t>
                      </a:r>
                      <a:endParaRPr lang="en-US" b="0" i="0">
                        <a:effectLst/>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dirty="0">
                          <a:effectLst/>
                        </a:rPr>
                        <a:t> </a:t>
                      </a:r>
                      <a:endParaRPr lang="en-US" sz="1000" b="0" i="0" dirty="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tc>
                  <a:txBody>
                    <a:bodyPr/>
                    <a:lstStyle/>
                    <a:p>
                      <a:pPr marL="0" marR="0" indent="0" algn="ctr" rtl="0" fontAlgn="base">
                        <a:lnSpc>
                          <a:spcPct val="106250"/>
                        </a:lnSpc>
                        <a:buNone/>
                      </a:pPr>
                      <a:r>
                        <a:rPr lang="en-US" sz="1000">
                          <a:effectLst/>
                        </a:rPr>
                        <a:t> </a:t>
                      </a:r>
                      <a:endParaRPr lang="en-US" sz="1000" b="0" i="0">
                        <a:solidFill>
                          <a:srgbClr val="000000"/>
                        </a:solidFill>
                        <a:effectLst/>
                        <a:latin typeface="Calibri" panose="020F0502020204030204" pitchFamily="34" charset="0"/>
                      </a:endParaRPr>
                    </a:p>
                  </a:txBody>
                  <a:tcPr/>
                </a:tc>
                <a:extLst>
                  <a:ext uri="{0D108BD9-81ED-4DB2-BD59-A6C34878D82A}">
                    <a16:rowId xmlns:a16="http://schemas.microsoft.com/office/drawing/2014/main" val="2740646386"/>
                  </a:ext>
                </a:extLst>
              </a:tr>
              <a:tr h="161925">
                <a:tc>
                  <a:txBody>
                    <a:bodyPr/>
                    <a:lstStyle/>
                    <a:p>
                      <a:pPr marL="95250" marR="0" indent="0" algn="l" rtl="0" fontAlgn="base">
                        <a:buNone/>
                      </a:pPr>
                      <a:r>
                        <a:rPr lang="en-US" sz="1000">
                          <a:effectLst/>
                        </a:rPr>
                        <a:t>No CVD </a:t>
                      </a:r>
                      <a:endParaRPr lang="en-US" b="0" i="0">
                        <a:effectLst/>
                      </a:endParaRPr>
                    </a:p>
                  </a:txBody>
                  <a:tcPr/>
                </a:tc>
                <a:tc>
                  <a:txBody>
                    <a:bodyPr/>
                    <a:lstStyle/>
                    <a:p>
                      <a:pPr marL="0" marR="0" indent="0" algn="ctr" rtl="0" fontAlgn="base">
                        <a:buNone/>
                      </a:pPr>
                      <a:r>
                        <a:rPr lang="en-US" sz="1000">
                          <a:effectLst/>
                        </a:rPr>
                        <a:t>63582 (89.5%) </a:t>
                      </a:r>
                      <a:endParaRPr lang="en-US" b="0" i="0">
                        <a:effectLst/>
                      </a:endParaRPr>
                    </a:p>
                  </a:txBody>
                  <a:tcPr/>
                </a:tc>
                <a:tc>
                  <a:txBody>
                    <a:bodyPr/>
                    <a:lstStyle/>
                    <a:p>
                      <a:pPr marL="0" marR="0" indent="0" algn="ctr" rtl="0" fontAlgn="base">
                        <a:buNone/>
                      </a:pPr>
                      <a:r>
                        <a:rPr lang="en-US" sz="1000">
                          <a:effectLst/>
                        </a:rPr>
                        <a:t>39681 (90.0%) </a:t>
                      </a:r>
                      <a:endParaRPr lang="en-US" b="0" i="0">
                        <a:effectLst/>
                      </a:endParaRPr>
                    </a:p>
                  </a:txBody>
                  <a:tcPr/>
                </a:tc>
                <a:tc>
                  <a:txBody>
                    <a:bodyPr/>
                    <a:lstStyle/>
                    <a:p>
                      <a:pPr marL="0" marR="0" indent="0" algn="ctr" rtl="0" fontAlgn="base">
                        <a:buNone/>
                      </a:pPr>
                      <a:r>
                        <a:rPr lang="en-US" sz="1000">
                          <a:effectLst/>
                        </a:rPr>
                        <a:t>1454 (77.5%) </a:t>
                      </a:r>
                      <a:endParaRPr lang="en-US" b="0" i="0">
                        <a:effectLst/>
                      </a:endParaRPr>
                    </a:p>
                  </a:txBody>
                  <a:tcPr/>
                </a:tc>
                <a:tc>
                  <a:txBody>
                    <a:bodyPr/>
                    <a:lstStyle/>
                    <a:p>
                      <a:pPr marL="0" marR="0" indent="0" algn="ctr" rtl="0" fontAlgn="base">
                        <a:buNone/>
                      </a:pPr>
                      <a:r>
                        <a:rPr lang="en-US" sz="1000">
                          <a:effectLst/>
                        </a:rPr>
                        <a:t>2207 (78.3%) </a:t>
                      </a:r>
                      <a:endParaRPr lang="en-US" b="0" i="0">
                        <a:effectLst/>
                      </a:endParaRPr>
                    </a:p>
                  </a:txBody>
                  <a:tcPr/>
                </a:tc>
                <a:tc>
                  <a:txBody>
                    <a:bodyPr/>
                    <a:lstStyle/>
                    <a:p>
                      <a:pPr marL="0" marR="0" indent="0" algn="ctr" rtl="0" fontAlgn="base">
                        <a:buNone/>
                      </a:pPr>
                      <a:r>
                        <a:rPr lang="en-US" sz="1000">
                          <a:effectLst/>
                        </a:rPr>
                        <a:t>2771 (90.4%) </a:t>
                      </a:r>
                      <a:endParaRPr lang="en-US" b="0" i="0">
                        <a:effectLst/>
                      </a:endParaRPr>
                    </a:p>
                  </a:txBody>
                  <a:tcPr/>
                </a:tc>
                <a:tc>
                  <a:txBody>
                    <a:bodyPr/>
                    <a:lstStyle/>
                    <a:p>
                      <a:pPr marL="0" marR="0" indent="0" algn="ctr" rtl="0" fontAlgn="base">
                        <a:buNone/>
                      </a:pPr>
                      <a:r>
                        <a:rPr lang="en-US" sz="1000">
                          <a:effectLst/>
                        </a:rPr>
                        <a:t>7816 (95.0%) </a:t>
                      </a:r>
                      <a:endParaRPr lang="en-US" b="0" i="0">
                        <a:effectLst/>
                      </a:endParaRPr>
                    </a:p>
                  </a:txBody>
                  <a:tcPr/>
                </a:tc>
                <a:tc>
                  <a:txBody>
                    <a:bodyPr/>
                    <a:lstStyle/>
                    <a:p>
                      <a:pPr marL="0" marR="0" indent="0" algn="ctr" rtl="0" fontAlgn="base">
                        <a:buNone/>
                      </a:pPr>
                      <a:r>
                        <a:rPr lang="en-US" sz="1000">
                          <a:effectLst/>
                        </a:rPr>
                        <a:t>545 (78.1%) </a:t>
                      </a:r>
                      <a:endParaRPr lang="en-US" b="0" i="0">
                        <a:effectLst/>
                      </a:endParaRPr>
                    </a:p>
                  </a:txBody>
                  <a:tcPr/>
                </a:tc>
                <a:tc>
                  <a:txBody>
                    <a:bodyPr/>
                    <a:lstStyle/>
                    <a:p>
                      <a:pPr marL="0" marR="0" indent="0" algn="ctr" rtl="0" fontAlgn="base">
                        <a:buNone/>
                      </a:pPr>
                      <a:r>
                        <a:rPr lang="en-US" sz="1000">
                          <a:effectLst/>
                        </a:rPr>
                        <a:t>5519 (89.9%) </a:t>
                      </a:r>
                      <a:endParaRPr lang="en-US" b="0" i="0">
                        <a:effectLst/>
                      </a:endParaRPr>
                    </a:p>
                  </a:txBody>
                  <a:tcPr/>
                </a:tc>
                <a:tc>
                  <a:txBody>
                    <a:bodyPr/>
                    <a:lstStyle/>
                    <a:p>
                      <a:pPr marL="0" marR="0" indent="0" algn="ctr" rtl="0" fontAlgn="base">
                        <a:buNone/>
                      </a:pPr>
                      <a:r>
                        <a:rPr lang="en-US" sz="1000">
                          <a:effectLst/>
                        </a:rPr>
                        <a:t>3589 (86.8%) </a:t>
                      </a:r>
                      <a:endParaRPr lang="en-US" b="0" i="0">
                        <a:effectLst/>
                      </a:endParaRPr>
                    </a:p>
                  </a:txBody>
                  <a:tcPr/>
                </a:tc>
                <a:extLst>
                  <a:ext uri="{0D108BD9-81ED-4DB2-BD59-A6C34878D82A}">
                    <a16:rowId xmlns:a16="http://schemas.microsoft.com/office/drawing/2014/main" val="2597270275"/>
                  </a:ext>
                </a:extLst>
              </a:tr>
              <a:tr h="161925">
                <a:tc>
                  <a:txBody>
                    <a:bodyPr/>
                    <a:lstStyle/>
                    <a:p>
                      <a:pPr marL="95250" marR="0" indent="0" algn="l" rtl="0" fontAlgn="base">
                        <a:buNone/>
                      </a:pPr>
                      <a:r>
                        <a:rPr lang="en-US" sz="1000">
                          <a:effectLst/>
                        </a:rPr>
                        <a:t>Incident CVD </a:t>
                      </a:r>
                      <a:endParaRPr lang="en-US" b="0" i="0">
                        <a:effectLst/>
                      </a:endParaRPr>
                    </a:p>
                  </a:txBody>
                  <a:tcPr/>
                </a:tc>
                <a:tc>
                  <a:txBody>
                    <a:bodyPr/>
                    <a:lstStyle/>
                    <a:p>
                      <a:pPr marL="0" marR="0" indent="0" algn="ctr" rtl="0" fontAlgn="base">
                        <a:buNone/>
                      </a:pPr>
                      <a:r>
                        <a:rPr lang="en-US" sz="1000">
                          <a:effectLst/>
                        </a:rPr>
                        <a:t>7478 (10.5%) </a:t>
                      </a:r>
                      <a:endParaRPr lang="en-US" b="0" i="0">
                        <a:effectLst/>
                      </a:endParaRPr>
                    </a:p>
                  </a:txBody>
                  <a:tcPr/>
                </a:tc>
                <a:tc>
                  <a:txBody>
                    <a:bodyPr/>
                    <a:lstStyle/>
                    <a:p>
                      <a:pPr marL="0" marR="0" indent="0" algn="ctr" rtl="0" fontAlgn="base">
                        <a:buNone/>
                      </a:pPr>
                      <a:r>
                        <a:rPr lang="en-US" sz="1000">
                          <a:effectLst/>
                        </a:rPr>
                        <a:t>4421 (10.0%) </a:t>
                      </a:r>
                      <a:endParaRPr lang="en-US" b="0" i="0">
                        <a:effectLst/>
                      </a:endParaRPr>
                    </a:p>
                  </a:txBody>
                  <a:tcPr/>
                </a:tc>
                <a:tc>
                  <a:txBody>
                    <a:bodyPr/>
                    <a:lstStyle/>
                    <a:p>
                      <a:pPr marL="0" marR="0" indent="0" algn="ctr" rtl="0" fontAlgn="base">
                        <a:buNone/>
                      </a:pPr>
                      <a:r>
                        <a:rPr lang="en-US" sz="1000">
                          <a:effectLst/>
                        </a:rPr>
                        <a:t>421 (22.5%) </a:t>
                      </a:r>
                      <a:endParaRPr lang="en-US" b="0" i="0">
                        <a:effectLst/>
                      </a:endParaRPr>
                    </a:p>
                  </a:txBody>
                  <a:tcPr/>
                </a:tc>
                <a:tc>
                  <a:txBody>
                    <a:bodyPr/>
                    <a:lstStyle/>
                    <a:p>
                      <a:pPr marL="0" marR="0" indent="0" algn="ctr" rtl="0" fontAlgn="base">
                        <a:buNone/>
                      </a:pPr>
                      <a:r>
                        <a:rPr lang="en-US" sz="1000">
                          <a:effectLst/>
                        </a:rPr>
                        <a:t>610 (21.7%) </a:t>
                      </a:r>
                      <a:endParaRPr lang="en-US" b="0" i="0">
                        <a:effectLst/>
                      </a:endParaRPr>
                    </a:p>
                  </a:txBody>
                  <a:tcPr/>
                </a:tc>
                <a:tc>
                  <a:txBody>
                    <a:bodyPr/>
                    <a:lstStyle/>
                    <a:p>
                      <a:pPr marL="0" marR="0" indent="0" algn="ctr" rtl="0" fontAlgn="base">
                        <a:buNone/>
                      </a:pPr>
                      <a:r>
                        <a:rPr lang="en-US" sz="1000">
                          <a:effectLst/>
                        </a:rPr>
                        <a:t>295 (9.6%) </a:t>
                      </a:r>
                      <a:endParaRPr lang="en-US" b="0" i="0">
                        <a:effectLst/>
                      </a:endParaRPr>
                    </a:p>
                  </a:txBody>
                  <a:tcPr/>
                </a:tc>
                <a:tc>
                  <a:txBody>
                    <a:bodyPr/>
                    <a:lstStyle/>
                    <a:p>
                      <a:pPr marL="0" marR="0" indent="0" algn="ctr" rtl="0" fontAlgn="base">
                        <a:buNone/>
                      </a:pPr>
                      <a:r>
                        <a:rPr lang="en-US" sz="1000">
                          <a:effectLst/>
                        </a:rPr>
                        <a:t>414 (5.0%) </a:t>
                      </a:r>
                      <a:endParaRPr lang="en-US" b="0" i="0">
                        <a:effectLst/>
                      </a:endParaRPr>
                    </a:p>
                  </a:txBody>
                  <a:tcPr/>
                </a:tc>
                <a:tc>
                  <a:txBody>
                    <a:bodyPr/>
                    <a:lstStyle/>
                    <a:p>
                      <a:pPr marL="0" marR="0" indent="0" algn="ctr" rtl="0" fontAlgn="base">
                        <a:buNone/>
                      </a:pPr>
                      <a:r>
                        <a:rPr lang="en-US" sz="1000">
                          <a:effectLst/>
                        </a:rPr>
                        <a:t>153 (21.9%) </a:t>
                      </a:r>
                      <a:endParaRPr lang="en-US" b="0" i="0">
                        <a:effectLst/>
                      </a:endParaRPr>
                    </a:p>
                  </a:txBody>
                  <a:tcPr/>
                </a:tc>
                <a:tc>
                  <a:txBody>
                    <a:bodyPr/>
                    <a:lstStyle/>
                    <a:p>
                      <a:pPr marL="0" marR="0" indent="0" algn="ctr" rtl="0" fontAlgn="base">
                        <a:buNone/>
                      </a:pPr>
                      <a:r>
                        <a:rPr lang="en-US" sz="1000">
                          <a:effectLst/>
                        </a:rPr>
                        <a:t>617 (10.1%) </a:t>
                      </a:r>
                      <a:endParaRPr lang="en-US" b="0" i="0">
                        <a:effectLst/>
                      </a:endParaRPr>
                    </a:p>
                  </a:txBody>
                  <a:tcPr/>
                </a:tc>
                <a:tc>
                  <a:txBody>
                    <a:bodyPr/>
                    <a:lstStyle/>
                    <a:p>
                      <a:pPr marL="0" marR="0" indent="0" algn="ctr" rtl="0" fontAlgn="base">
                        <a:buNone/>
                      </a:pPr>
                      <a:r>
                        <a:rPr lang="en-US" sz="1000">
                          <a:effectLst/>
                        </a:rPr>
                        <a:t>547 (13.2%) </a:t>
                      </a:r>
                      <a:endParaRPr lang="en-US" b="0" i="0">
                        <a:effectLst/>
                      </a:endParaRPr>
                    </a:p>
                  </a:txBody>
                  <a:tcPr/>
                </a:tc>
                <a:extLst>
                  <a:ext uri="{0D108BD9-81ED-4DB2-BD59-A6C34878D82A}">
                    <a16:rowId xmlns:a16="http://schemas.microsoft.com/office/drawing/2014/main" val="655248789"/>
                  </a:ext>
                </a:extLst>
              </a:tr>
              <a:tr h="161925">
                <a:tc>
                  <a:txBody>
                    <a:bodyPr/>
                    <a:lstStyle/>
                    <a:p>
                      <a:pPr marL="152400" marR="0" indent="0" algn="l" rtl="0" fontAlgn="base">
                        <a:buNone/>
                      </a:pPr>
                      <a:r>
                        <a:rPr lang="en-US" sz="1000">
                          <a:effectLst/>
                        </a:rPr>
                        <a:t>aCVD* </a:t>
                      </a:r>
                      <a:endParaRPr lang="en-US" b="0" i="0">
                        <a:effectLst/>
                      </a:endParaRPr>
                    </a:p>
                  </a:txBody>
                  <a:tcPr/>
                </a:tc>
                <a:tc>
                  <a:txBody>
                    <a:bodyPr/>
                    <a:lstStyle/>
                    <a:p>
                      <a:pPr marL="0" marR="0" indent="0" algn="ctr" rtl="0" fontAlgn="base">
                        <a:buNone/>
                      </a:pPr>
                      <a:r>
                        <a:rPr lang="en-US" sz="1000">
                          <a:effectLst/>
                        </a:rPr>
                        <a:t>4048 (5.7%) </a:t>
                      </a:r>
                      <a:endParaRPr lang="en-US" b="0" i="0">
                        <a:effectLst/>
                      </a:endParaRPr>
                    </a:p>
                  </a:txBody>
                  <a:tcPr/>
                </a:tc>
                <a:tc>
                  <a:txBody>
                    <a:bodyPr/>
                    <a:lstStyle/>
                    <a:p>
                      <a:pPr marL="0" marR="0" indent="0" algn="ctr" rtl="0" fontAlgn="base">
                        <a:buNone/>
                      </a:pPr>
                      <a:r>
                        <a:rPr lang="en-US" sz="1000">
                          <a:effectLst/>
                        </a:rPr>
                        <a:t>2375 (5.4%) </a:t>
                      </a:r>
                      <a:endParaRPr lang="en-US" b="0" i="0">
                        <a:effectLst/>
                      </a:endParaRPr>
                    </a:p>
                  </a:txBody>
                  <a:tcPr/>
                </a:tc>
                <a:tc>
                  <a:txBody>
                    <a:bodyPr/>
                    <a:lstStyle/>
                    <a:p>
                      <a:pPr marL="0" marR="0" indent="0" algn="ctr" rtl="0" fontAlgn="base">
                        <a:buNone/>
                      </a:pPr>
                      <a:r>
                        <a:rPr lang="en-US" sz="1000">
                          <a:effectLst/>
                        </a:rPr>
                        <a:t>199 (10.6%) </a:t>
                      </a:r>
                      <a:endParaRPr lang="en-US" b="0" i="0">
                        <a:effectLst/>
                      </a:endParaRPr>
                    </a:p>
                  </a:txBody>
                  <a:tcPr/>
                </a:tc>
                <a:tc>
                  <a:txBody>
                    <a:bodyPr/>
                    <a:lstStyle/>
                    <a:p>
                      <a:pPr marL="0" marR="0" indent="0" algn="ctr" rtl="0" fontAlgn="base">
                        <a:buNone/>
                      </a:pPr>
                      <a:r>
                        <a:rPr lang="en-US" sz="1000">
                          <a:effectLst/>
                        </a:rPr>
                        <a:t>362 (12.9%) </a:t>
                      </a:r>
                      <a:endParaRPr lang="en-US" b="0" i="0">
                        <a:effectLst/>
                      </a:endParaRPr>
                    </a:p>
                  </a:txBody>
                  <a:tcPr/>
                </a:tc>
                <a:tc>
                  <a:txBody>
                    <a:bodyPr/>
                    <a:lstStyle/>
                    <a:p>
                      <a:pPr marL="0" marR="0" indent="0" algn="ctr" rtl="0" fontAlgn="base">
                        <a:buNone/>
                      </a:pPr>
                      <a:r>
                        <a:rPr lang="en-US" sz="1000">
                          <a:effectLst/>
                        </a:rPr>
                        <a:t>174 (5.7%) </a:t>
                      </a:r>
                      <a:endParaRPr lang="en-US" b="0" i="0">
                        <a:effectLst/>
                      </a:endParaRPr>
                    </a:p>
                  </a:txBody>
                  <a:tcPr/>
                </a:tc>
                <a:tc>
                  <a:txBody>
                    <a:bodyPr/>
                    <a:lstStyle/>
                    <a:p>
                      <a:pPr marL="0" marR="0" indent="0" algn="ctr" rtl="0" fontAlgn="base">
                        <a:buNone/>
                      </a:pPr>
                      <a:r>
                        <a:rPr lang="en-US" sz="1000">
                          <a:effectLst/>
                        </a:rPr>
                        <a:t>217 (2.6%) </a:t>
                      </a:r>
                      <a:endParaRPr lang="en-US" b="0" i="0">
                        <a:effectLst/>
                      </a:endParaRPr>
                    </a:p>
                  </a:txBody>
                  <a:tcPr/>
                </a:tc>
                <a:tc>
                  <a:txBody>
                    <a:bodyPr/>
                    <a:lstStyle/>
                    <a:p>
                      <a:pPr marL="0" marR="0" indent="0" algn="ctr" rtl="0" fontAlgn="base">
                        <a:buNone/>
                      </a:pPr>
                      <a:r>
                        <a:rPr lang="en-US" sz="1000">
                          <a:effectLst/>
                        </a:rPr>
                        <a:t>89 (12.8%) </a:t>
                      </a:r>
                      <a:endParaRPr lang="en-US" b="0" i="0">
                        <a:effectLst/>
                      </a:endParaRPr>
                    </a:p>
                  </a:txBody>
                  <a:tcPr/>
                </a:tc>
                <a:tc>
                  <a:txBody>
                    <a:bodyPr/>
                    <a:lstStyle/>
                    <a:p>
                      <a:pPr marL="0" marR="0" indent="0" algn="ctr" rtl="0" fontAlgn="base">
                        <a:buNone/>
                      </a:pPr>
                      <a:r>
                        <a:rPr lang="en-US" sz="1000">
                          <a:effectLst/>
                        </a:rPr>
                        <a:t>313 (5.1%) </a:t>
                      </a:r>
                      <a:endParaRPr lang="en-US" b="0" i="0">
                        <a:effectLst/>
                      </a:endParaRPr>
                    </a:p>
                  </a:txBody>
                  <a:tcPr/>
                </a:tc>
                <a:tc>
                  <a:txBody>
                    <a:bodyPr/>
                    <a:lstStyle/>
                    <a:p>
                      <a:pPr marL="0" marR="0" indent="0" algn="ctr" rtl="0" fontAlgn="base">
                        <a:buNone/>
                      </a:pPr>
                      <a:r>
                        <a:rPr lang="en-US" sz="1000">
                          <a:effectLst/>
                        </a:rPr>
                        <a:t>319 (7.7%) </a:t>
                      </a:r>
                      <a:endParaRPr lang="en-US" b="0" i="0">
                        <a:effectLst/>
                      </a:endParaRPr>
                    </a:p>
                  </a:txBody>
                  <a:tcPr/>
                </a:tc>
                <a:extLst>
                  <a:ext uri="{0D108BD9-81ED-4DB2-BD59-A6C34878D82A}">
                    <a16:rowId xmlns:a16="http://schemas.microsoft.com/office/drawing/2014/main" val="219024472"/>
                  </a:ext>
                </a:extLst>
              </a:tr>
              <a:tr h="161925">
                <a:tc>
                  <a:txBody>
                    <a:bodyPr/>
                    <a:lstStyle/>
                    <a:p>
                      <a:pPr marL="152400" marR="0" indent="0" algn="l" rtl="0" fontAlgn="base">
                        <a:buNone/>
                      </a:pPr>
                      <a:r>
                        <a:rPr lang="en-US" sz="1000">
                          <a:effectLst/>
                        </a:rPr>
                        <a:t>naCVD </a:t>
                      </a:r>
                      <a:endParaRPr lang="en-US" b="0" i="0">
                        <a:effectLst/>
                      </a:endParaRPr>
                    </a:p>
                  </a:txBody>
                  <a:tcPr/>
                </a:tc>
                <a:tc>
                  <a:txBody>
                    <a:bodyPr/>
                    <a:lstStyle/>
                    <a:p>
                      <a:pPr marL="0" marR="0" indent="0" algn="ctr" rtl="0" fontAlgn="base">
                        <a:buNone/>
                      </a:pPr>
                      <a:r>
                        <a:rPr lang="en-US" sz="1000">
                          <a:effectLst/>
                        </a:rPr>
                        <a:t>3430 (4.8%) </a:t>
                      </a:r>
                      <a:endParaRPr lang="en-US" b="0" i="0">
                        <a:effectLst/>
                      </a:endParaRPr>
                    </a:p>
                  </a:txBody>
                  <a:tcPr/>
                </a:tc>
                <a:tc>
                  <a:txBody>
                    <a:bodyPr/>
                    <a:lstStyle/>
                    <a:p>
                      <a:pPr marL="0" marR="0" indent="0" algn="ctr" rtl="0" fontAlgn="base">
                        <a:buNone/>
                      </a:pPr>
                      <a:r>
                        <a:rPr lang="en-US" sz="1000">
                          <a:effectLst/>
                        </a:rPr>
                        <a:t>2046 (4.6%) </a:t>
                      </a:r>
                      <a:endParaRPr lang="en-US" b="0" i="0">
                        <a:effectLst/>
                      </a:endParaRPr>
                    </a:p>
                  </a:txBody>
                  <a:tcPr/>
                </a:tc>
                <a:tc>
                  <a:txBody>
                    <a:bodyPr/>
                    <a:lstStyle/>
                    <a:p>
                      <a:pPr marL="0" marR="0" indent="0" algn="ctr" rtl="0" fontAlgn="base">
                        <a:buNone/>
                      </a:pPr>
                      <a:r>
                        <a:rPr lang="en-US" sz="1000">
                          <a:effectLst/>
                        </a:rPr>
                        <a:t>222 (11.8%) </a:t>
                      </a:r>
                      <a:endParaRPr lang="en-US" b="0" i="0">
                        <a:effectLst/>
                      </a:endParaRPr>
                    </a:p>
                  </a:txBody>
                  <a:tcPr/>
                </a:tc>
                <a:tc>
                  <a:txBody>
                    <a:bodyPr/>
                    <a:lstStyle/>
                    <a:p>
                      <a:pPr marL="0" marR="0" indent="0" algn="ctr" rtl="0" fontAlgn="base">
                        <a:buNone/>
                      </a:pPr>
                      <a:r>
                        <a:rPr lang="en-US" sz="1000">
                          <a:effectLst/>
                        </a:rPr>
                        <a:t>248 (8.8%) </a:t>
                      </a:r>
                      <a:endParaRPr lang="en-US" b="0" i="0">
                        <a:effectLst/>
                      </a:endParaRPr>
                    </a:p>
                  </a:txBody>
                  <a:tcPr/>
                </a:tc>
                <a:tc>
                  <a:txBody>
                    <a:bodyPr/>
                    <a:lstStyle/>
                    <a:p>
                      <a:pPr marL="0" marR="0" indent="0" algn="ctr" rtl="0" fontAlgn="base">
                        <a:buNone/>
                      </a:pPr>
                      <a:r>
                        <a:rPr lang="en-US" sz="1000">
                          <a:effectLst/>
                        </a:rPr>
                        <a:t>121 (3.9%) </a:t>
                      </a:r>
                      <a:endParaRPr lang="en-US" b="0" i="0">
                        <a:effectLst/>
                      </a:endParaRPr>
                    </a:p>
                  </a:txBody>
                  <a:tcPr/>
                </a:tc>
                <a:tc>
                  <a:txBody>
                    <a:bodyPr/>
                    <a:lstStyle/>
                    <a:p>
                      <a:pPr marL="0" marR="0" indent="0" algn="ctr" rtl="0" fontAlgn="base">
                        <a:buNone/>
                      </a:pPr>
                      <a:r>
                        <a:rPr lang="en-US" sz="1000">
                          <a:effectLst/>
                        </a:rPr>
                        <a:t>197 (2.4%) </a:t>
                      </a:r>
                      <a:endParaRPr lang="en-US" b="0" i="0">
                        <a:effectLst/>
                      </a:endParaRPr>
                    </a:p>
                  </a:txBody>
                  <a:tcPr/>
                </a:tc>
                <a:tc>
                  <a:txBody>
                    <a:bodyPr/>
                    <a:lstStyle/>
                    <a:p>
                      <a:pPr marL="0" marR="0" indent="0" algn="ctr" rtl="0" fontAlgn="base">
                        <a:buNone/>
                      </a:pPr>
                      <a:r>
                        <a:rPr lang="en-US" sz="1000">
                          <a:effectLst/>
                        </a:rPr>
                        <a:t>64 (9.2%) </a:t>
                      </a:r>
                      <a:endParaRPr lang="en-US" b="0" i="0">
                        <a:effectLst/>
                      </a:endParaRPr>
                    </a:p>
                  </a:txBody>
                  <a:tcPr/>
                </a:tc>
                <a:tc>
                  <a:txBody>
                    <a:bodyPr/>
                    <a:lstStyle/>
                    <a:p>
                      <a:pPr marL="0" marR="0" indent="0" algn="ctr" rtl="0" fontAlgn="base">
                        <a:buNone/>
                      </a:pPr>
                      <a:r>
                        <a:rPr lang="en-US" sz="1000">
                          <a:effectLst/>
                        </a:rPr>
                        <a:t>304 (5.0%) </a:t>
                      </a:r>
                      <a:endParaRPr lang="en-US" b="0" i="0">
                        <a:effectLst/>
                      </a:endParaRPr>
                    </a:p>
                  </a:txBody>
                  <a:tcPr/>
                </a:tc>
                <a:tc>
                  <a:txBody>
                    <a:bodyPr/>
                    <a:lstStyle/>
                    <a:p>
                      <a:pPr marL="0" marR="0" indent="0" algn="ctr" rtl="0" fontAlgn="base">
                        <a:buNone/>
                      </a:pPr>
                      <a:r>
                        <a:rPr lang="en-US" sz="1000" dirty="0">
                          <a:effectLst/>
                        </a:rPr>
                        <a:t>228 (5.5%) </a:t>
                      </a:r>
                      <a:endParaRPr lang="en-US" b="0" i="0" dirty="0">
                        <a:effectLst/>
                      </a:endParaRPr>
                    </a:p>
                  </a:txBody>
                  <a:tcPr/>
                </a:tc>
                <a:extLst>
                  <a:ext uri="{0D108BD9-81ED-4DB2-BD59-A6C34878D82A}">
                    <a16:rowId xmlns:a16="http://schemas.microsoft.com/office/drawing/2014/main" val="4201178395"/>
                  </a:ext>
                </a:extLst>
              </a:tr>
            </a:tbl>
          </a:graphicData>
        </a:graphic>
      </p:graphicFrame>
      <p:sp>
        <p:nvSpPr>
          <p:cNvPr id="12" name="TextBox 11">
            <a:extLst>
              <a:ext uri="{FF2B5EF4-FFF2-40B4-BE49-F238E27FC236}">
                <a16:creationId xmlns:a16="http://schemas.microsoft.com/office/drawing/2014/main" id="{245655CB-7AF5-02C5-2851-EF6291DBDC4E}"/>
              </a:ext>
            </a:extLst>
          </p:cNvPr>
          <p:cNvSpPr txBox="1"/>
          <p:nvPr/>
        </p:nvSpPr>
        <p:spPr>
          <a:xfrm>
            <a:off x="757460" y="5101571"/>
            <a:ext cx="11434540" cy="954107"/>
          </a:xfrm>
          <a:prstGeom prst="rect">
            <a:avLst/>
          </a:prstGeom>
          <a:noFill/>
        </p:spPr>
        <p:txBody>
          <a:bodyPr wrap="non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eue Haas Grotesk Text Pro"/>
                <a:ea typeface="+mn-ea"/>
                <a:cs typeface="+mn-cs"/>
              </a:rPr>
              <a:t>Abbreviations: CVD: cardiovascular disease. </a:t>
            </a:r>
            <a:r>
              <a:rPr kumimoji="0" lang="en-US" sz="1400" b="0" i="0" u="none" strike="noStrike" kern="1200" cap="none" spc="0" normalizeH="0" baseline="0" noProof="0" dirty="0" err="1">
                <a:ln>
                  <a:noFill/>
                </a:ln>
                <a:solidFill>
                  <a:prstClr val="black"/>
                </a:solidFill>
                <a:effectLst/>
                <a:uLnTx/>
                <a:uFillTx/>
                <a:latin typeface="Neue Haas Grotesk Text Pro"/>
                <a:ea typeface="+mn-ea"/>
                <a:cs typeface="+mn-cs"/>
              </a:rPr>
              <a:t>aCVD</a:t>
            </a:r>
            <a:r>
              <a:rPr kumimoji="0" lang="en-US" sz="1400" b="0" i="0" u="none" strike="noStrike" kern="1200" cap="none" spc="0" normalizeH="0" baseline="0" noProof="0" dirty="0">
                <a:ln>
                  <a:noFill/>
                </a:ln>
                <a:solidFill>
                  <a:prstClr val="black"/>
                </a:solidFill>
                <a:effectLst/>
                <a:uLnTx/>
                <a:uFillTx/>
                <a:latin typeface="Neue Haas Grotesk Text Pro"/>
                <a:ea typeface="+mn-ea"/>
                <a:cs typeface="+mn-cs"/>
              </a:rPr>
              <a:t>: Atherosclerotic CVD. </a:t>
            </a:r>
            <a:r>
              <a:rPr kumimoji="0" lang="en-US" sz="1400" b="0" i="0" u="none" strike="noStrike" kern="1200" cap="none" spc="0" normalizeH="0" baseline="0" noProof="0" dirty="0" err="1">
                <a:ln>
                  <a:noFill/>
                </a:ln>
                <a:solidFill>
                  <a:prstClr val="black"/>
                </a:solidFill>
                <a:effectLst/>
                <a:uLnTx/>
                <a:uFillTx/>
                <a:latin typeface="Neue Haas Grotesk Text Pro"/>
                <a:ea typeface="+mn-ea"/>
                <a:cs typeface="+mn-cs"/>
              </a:rPr>
              <a:t>naCVD</a:t>
            </a:r>
            <a:r>
              <a:rPr kumimoji="0" lang="en-US" sz="1400" b="0" i="0" u="none" strike="noStrike" kern="1200" cap="none" spc="0" normalizeH="0" baseline="0" noProof="0" dirty="0">
                <a:ln>
                  <a:noFill/>
                </a:ln>
                <a:solidFill>
                  <a:prstClr val="black"/>
                </a:solidFill>
                <a:effectLst/>
                <a:uLnTx/>
                <a:uFillTx/>
                <a:latin typeface="Neue Haas Grotesk Text Pro"/>
                <a:ea typeface="+mn-ea"/>
                <a:cs typeface="+mn-cs"/>
              </a:rPr>
              <a:t>: Non-atherosclerotic CVD.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eue Haas Grotesk Text Pro"/>
                <a:ea typeface="+mn-ea"/>
                <a:cs typeface="+mn-cs"/>
              </a:rPr>
              <a:t>Values are in n (%) unless otherwise specified. Percentages are based on the total number of individuals within each MOA category.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eue Haas Grotesk Text Pro"/>
                <a:ea typeface="+mn-ea"/>
                <a:cs typeface="+mn-cs"/>
              </a:rPr>
              <a:t>*</a:t>
            </a:r>
            <a:r>
              <a:rPr kumimoji="0" lang="en-US" sz="1400" b="0" i="0" u="none" strike="noStrike" kern="1200" cap="none" spc="0" normalizeH="0" baseline="0" noProof="0" dirty="0" err="1">
                <a:ln>
                  <a:noFill/>
                </a:ln>
                <a:solidFill>
                  <a:prstClr val="black"/>
                </a:solidFill>
                <a:effectLst/>
                <a:uLnTx/>
                <a:uFillTx/>
                <a:latin typeface="Neue Haas Grotesk Text Pro"/>
                <a:ea typeface="+mn-ea"/>
                <a:cs typeface="+mn-cs"/>
              </a:rPr>
              <a:t>aCVD</a:t>
            </a:r>
            <a:r>
              <a:rPr kumimoji="0" lang="en-US" sz="1400" b="0" i="0" u="none" strike="noStrike" kern="1200" cap="none" spc="0" normalizeH="0" baseline="0" noProof="0" dirty="0">
                <a:ln>
                  <a:noFill/>
                </a:ln>
                <a:solidFill>
                  <a:prstClr val="black"/>
                </a:solidFill>
                <a:effectLst/>
                <a:uLnTx/>
                <a:uFillTx/>
                <a:latin typeface="Neue Haas Grotesk Text Pro"/>
                <a:ea typeface="+mn-ea"/>
                <a:cs typeface="+mn-cs"/>
              </a:rPr>
              <a:t> and </a:t>
            </a:r>
            <a:r>
              <a:rPr kumimoji="0" lang="en-US" sz="1400" b="0" i="0" u="none" strike="noStrike" kern="1200" cap="none" spc="0" normalizeH="0" baseline="0" noProof="0" dirty="0" err="1">
                <a:ln>
                  <a:noFill/>
                </a:ln>
                <a:solidFill>
                  <a:prstClr val="black"/>
                </a:solidFill>
                <a:effectLst/>
                <a:uLnTx/>
                <a:uFillTx/>
                <a:latin typeface="Neue Haas Grotesk Text Pro"/>
                <a:ea typeface="+mn-ea"/>
                <a:cs typeface="+mn-cs"/>
              </a:rPr>
              <a:t>naCVD</a:t>
            </a:r>
            <a:r>
              <a:rPr kumimoji="0" lang="en-US" sz="1400" b="0" i="0" u="none" strike="noStrike" kern="1200" cap="none" spc="0" normalizeH="0" baseline="0" noProof="0" dirty="0">
                <a:ln>
                  <a:noFill/>
                </a:ln>
                <a:solidFill>
                  <a:prstClr val="black"/>
                </a:solidFill>
                <a:effectLst/>
                <a:uLnTx/>
                <a:uFillTx/>
                <a:latin typeface="Neue Haas Grotesk Text Pro"/>
                <a:ea typeface="+mn-ea"/>
                <a:cs typeface="+mn-cs"/>
              </a:rPr>
              <a:t> are subcategories of Incident CVD.  Those individuals with both </a:t>
            </a:r>
            <a:r>
              <a:rPr kumimoji="0" lang="en-US" sz="1400" b="0" i="0" u="none" strike="noStrike" kern="1200" cap="none" spc="0" normalizeH="0" baseline="0" noProof="0" dirty="0" err="1">
                <a:ln>
                  <a:noFill/>
                </a:ln>
                <a:solidFill>
                  <a:prstClr val="black"/>
                </a:solidFill>
                <a:effectLst/>
                <a:uLnTx/>
                <a:uFillTx/>
                <a:latin typeface="Neue Haas Grotesk Text Pro"/>
                <a:ea typeface="+mn-ea"/>
                <a:cs typeface="+mn-cs"/>
              </a:rPr>
              <a:t>aCVD</a:t>
            </a:r>
            <a:r>
              <a:rPr kumimoji="0" lang="en-US" sz="1400" b="0" i="0" u="none" strike="noStrike" kern="1200" cap="none" spc="0" normalizeH="0" baseline="0" noProof="0" dirty="0">
                <a:ln>
                  <a:noFill/>
                </a:ln>
                <a:solidFill>
                  <a:prstClr val="black"/>
                </a:solidFill>
                <a:effectLst/>
                <a:uLnTx/>
                <a:uFillTx/>
                <a:latin typeface="Neue Haas Grotesk Text Pro"/>
                <a:ea typeface="+mn-ea"/>
                <a:cs typeface="+mn-cs"/>
              </a:rPr>
              <a:t> and </a:t>
            </a:r>
            <a:r>
              <a:rPr kumimoji="0" lang="en-US" sz="1400" b="0" i="0" u="none" strike="noStrike" kern="1200" cap="none" spc="0" normalizeH="0" baseline="0" noProof="0" dirty="0" err="1">
                <a:ln>
                  <a:noFill/>
                </a:ln>
                <a:solidFill>
                  <a:prstClr val="black"/>
                </a:solidFill>
                <a:effectLst/>
                <a:uLnTx/>
                <a:uFillTx/>
                <a:latin typeface="Neue Haas Grotesk Text Pro"/>
                <a:ea typeface="+mn-ea"/>
                <a:cs typeface="+mn-cs"/>
              </a:rPr>
              <a:t>naCVD</a:t>
            </a:r>
            <a:r>
              <a:rPr kumimoji="0" lang="en-US" sz="1400" b="0" i="0" u="none" strike="noStrike" kern="1200" cap="none" spc="0" normalizeH="0" baseline="0" noProof="0" dirty="0">
                <a:ln>
                  <a:noFill/>
                </a:ln>
                <a:solidFill>
                  <a:prstClr val="black"/>
                </a:solidFill>
                <a:effectLst/>
                <a:uLnTx/>
                <a:uFillTx/>
                <a:latin typeface="Neue Haas Grotesk Text Pro"/>
                <a:ea typeface="+mn-ea"/>
                <a:cs typeface="+mn-cs"/>
              </a:rPr>
              <a:t> were classified as atherosclerotic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Neue Haas Grotesk Text Pro"/>
              <a:ea typeface="+mn-ea"/>
              <a:cs typeface="+mn-cs"/>
            </a:endParaRPr>
          </a:p>
        </p:txBody>
      </p:sp>
    </p:spTree>
    <p:extLst>
      <p:ext uri="{BB962C8B-B14F-4D97-AF65-F5344CB8AC3E}">
        <p14:creationId xmlns:p14="http://schemas.microsoft.com/office/powerpoint/2010/main" val="4000928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9EADB-706A-AC58-75CD-8F13EB6450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9130D-8A7D-440F-C980-7E06AD978325}"/>
              </a:ext>
            </a:extLst>
          </p:cNvPr>
          <p:cNvSpPr>
            <a:spLocks noGrp="1"/>
          </p:cNvSpPr>
          <p:nvPr>
            <p:ph type="title"/>
          </p:nvPr>
        </p:nvSpPr>
        <p:spPr>
          <a:xfrm>
            <a:off x="612648" y="103685"/>
            <a:ext cx="10963655" cy="972373"/>
          </a:xfrm>
        </p:spPr>
        <p:txBody>
          <a:bodyPr/>
          <a:lstStyle/>
          <a:p>
            <a:r>
              <a:rPr lang="en-US" dirty="0"/>
              <a:t>Time to Follow-up and Cardiovascular Outcomes by MOA</a:t>
            </a:r>
          </a:p>
        </p:txBody>
      </p:sp>
      <p:pic>
        <p:nvPicPr>
          <p:cNvPr id="8" name="Content Placeholder 7">
            <a:extLst>
              <a:ext uri="{FF2B5EF4-FFF2-40B4-BE49-F238E27FC236}">
                <a16:creationId xmlns:a16="http://schemas.microsoft.com/office/drawing/2014/main" id="{36D58C85-53F6-F4C6-6FAE-B00C150D498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07040" y="1274694"/>
            <a:ext cx="7377919" cy="5269943"/>
          </a:xfrm>
          <a:prstGeom prst="rect">
            <a:avLst/>
          </a:prstGeom>
        </p:spPr>
      </p:pic>
    </p:spTree>
    <p:extLst>
      <p:ext uri="{BB962C8B-B14F-4D97-AF65-F5344CB8AC3E}">
        <p14:creationId xmlns:p14="http://schemas.microsoft.com/office/powerpoint/2010/main" val="3334797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EF579-CEE7-F230-38D3-6BF470FEB9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0FE266-F8E3-7988-73FF-508A8597256E}"/>
              </a:ext>
            </a:extLst>
          </p:cNvPr>
          <p:cNvSpPr>
            <a:spLocks noGrp="1"/>
          </p:cNvSpPr>
          <p:nvPr>
            <p:ph type="title"/>
          </p:nvPr>
        </p:nvSpPr>
        <p:spPr>
          <a:xfrm>
            <a:off x="612648" y="103685"/>
            <a:ext cx="10963655" cy="972373"/>
          </a:xfrm>
        </p:spPr>
        <p:txBody>
          <a:bodyPr/>
          <a:lstStyle/>
          <a:p>
            <a:r>
              <a:rPr lang="en-US" dirty="0"/>
              <a:t>MV Cox PH modeling results</a:t>
            </a:r>
          </a:p>
        </p:txBody>
      </p:sp>
      <p:graphicFrame>
        <p:nvGraphicFramePr>
          <p:cNvPr id="3" name="Content Placeholder 2">
            <a:extLst>
              <a:ext uri="{FF2B5EF4-FFF2-40B4-BE49-F238E27FC236}">
                <a16:creationId xmlns:a16="http://schemas.microsoft.com/office/drawing/2014/main" id="{D38450C0-859F-7EDF-46DD-8049C7C6EC31}"/>
              </a:ext>
            </a:extLst>
          </p:cNvPr>
          <p:cNvGraphicFramePr>
            <a:graphicFrameLocks noGrp="1"/>
          </p:cNvGraphicFramePr>
          <p:nvPr>
            <p:ph idx="1"/>
          </p:nvPr>
        </p:nvGraphicFramePr>
        <p:xfrm>
          <a:off x="1983248" y="1945640"/>
          <a:ext cx="8222454" cy="2966720"/>
        </p:xfrm>
        <a:graphic>
          <a:graphicData uri="http://schemas.openxmlformats.org/drawingml/2006/table">
            <a:tbl>
              <a:tblPr firstRow="1" bandRow="1">
                <a:tableStyleId>{5C22544A-7EE6-4342-B048-85BDC9FD1C3A}</a:tableStyleId>
              </a:tblPr>
              <a:tblGrid>
                <a:gridCol w="2740818">
                  <a:extLst>
                    <a:ext uri="{9D8B030D-6E8A-4147-A177-3AD203B41FA5}">
                      <a16:colId xmlns:a16="http://schemas.microsoft.com/office/drawing/2014/main" val="3954452291"/>
                    </a:ext>
                  </a:extLst>
                </a:gridCol>
                <a:gridCol w="2740818">
                  <a:extLst>
                    <a:ext uri="{9D8B030D-6E8A-4147-A177-3AD203B41FA5}">
                      <a16:colId xmlns:a16="http://schemas.microsoft.com/office/drawing/2014/main" val="1509581005"/>
                    </a:ext>
                  </a:extLst>
                </a:gridCol>
                <a:gridCol w="2740818">
                  <a:extLst>
                    <a:ext uri="{9D8B030D-6E8A-4147-A177-3AD203B41FA5}">
                      <a16:colId xmlns:a16="http://schemas.microsoft.com/office/drawing/2014/main" val="553765829"/>
                    </a:ext>
                  </a:extLst>
                </a:gridCol>
              </a:tblGrid>
              <a:tr h="370840">
                <a:tc>
                  <a:txBody>
                    <a:bodyPr/>
                    <a:lstStyle/>
                    <a:p>
                      <a:pPr algn="ctr"/>
                      <a:r>
                        <a:rPr lang="en-US" dirty="0"/>
                        <a:t>Inhibitor MOA</a:t>
                      </a:r>
                    </a:p>
                  </a:txBody>
                  <a:tcPr/>
                </a:tc>
                <a:tc>
                  <a:txBody>
                    <a:bodyPr/>
                    <a:lstStyle/>
                    <a:p>
                      <a:pPr algn="ctr"/>
                      <a:r>
                        <a:rPr lang="en-US" dirty="0"/>
                        <a:t>HR (95% CI)</a:t>
                      </a:r>
                    </a:p>
                  </a:txBody>
                  <a:tcPr/>
                </a:tc>
                <a:tc>
                  <a:txBody>
                    <a:bodyPr/>
                    <a:lstStyle/>
                    <a:p>
                      <a:pPr algn="ctr"/>
                      <a:r>
                        <a:rPr lang="en-US" dirty="0"/>
                        <a:t>P value</a:t>
                      </a:r>
                    </a:p>
                  </a:txBody>
                  <a:tcPr/>
                </a:tc>
                <a:extLst>
                  <a:ext uri="{0D108BD9-81ED-4DB2-BD59-A6C34878D82A}">
                    <a16:rowId xmlns:a16="http://schemas.microsoft.com/office/drawing/2014/main" val="2282752965"/>
                  </a:ext>
                </a:extLst>
              </a:tr>
              <a:tr h="370840">
                <a:tc>
                  <a:txBody>
                    <a:bodyPr/>
                    <a:lstStyle/>
                    <a:p>
                      <a:pPr algn="ctr"/>
                      <a:r>
                        <a:rPr lang="en-US" dirty="0"/>
                        <a:t>BAFF</a:t>
                      </a:r>
                    </a:p>
                  </a:txBody>
                  <a:tcPr/>
                </a:tc>
                <a:tc>
                  <a:txBody>
                    <a:bodyPr/>
                    <a:lstStyle/>
                    <a:p>
                      <a:pPr algn="ctr"/>
                      <a:r>
                        <a:rPr lang="en-US" dirty="0"/>
                        <a:t>2.38 (2.15, 2.36)</a:t>
                      </a:r>
                    </a:p>
                  </a:txBody>
                  <a:tcPr/>
                </a:tc>
                <a:tc>
                  <a:txBody>
                    <a:bodyPr/>
                    <a:lstStyle/>
                    <a:p>
                      <a:pPr algn="ctr"/>
                      <a:r>
                        <a:rPr lang="en-US" dirty="0"/>
                        <a:t>&lt;0.0001</a:t>
                      </a:r>
                    </a:p>
                  </a:txBody>
                  <a:tcPr/>
                </a:tc>
                <a:extLst>
                  <a:ext uri="{0D108BD9-81ED-4DB2-BD59-A6C34878D82A}">
                    <a16:rowId xmlns:a16="http://schemas.microsoft.com/office/drawing/2014/main" val="2828614295"/>
                  </a:ext>
                </a:extLst>
              </a:tr>
              <a:tr h="370840">
                <a:tc>
                  <a:txBody>
                    <a:bodyPr/>
                    <a:lstStyle/>
                    <a:p>
                      <a:pPr algn="ctr"/>
                      <a:r>
                        <a:rPr lang="en-US" dirty="0"/>
                        <a:t>IL-6</a:t>
                      </a:r>
                    </a:p>
                  </a:txBody>
                  <a:tcPr/>
                </a:tc>
                <a:tc>
                  <a:txBody>
                    <a:bodyPr/>
                    <a:lstStyle/>
                    <a:p>
                      <a:pPr algn="ctr"/>
                      <a:r>
                        <a:rPr lang="en-US" dirty="0"/>
                        <a:t>1.86 (1.58, 2.19)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&lt;0.0001</a:t>
                      </a:r>
                    </a:p>
                  </a:txBody>
                  <a:tcPr/>
                </a:tc>
                <a:extLst>
                  <a:ext uri="{0D108BD9-81ED-4DB2-BD59-A6C34878D82A}">
                    <a16:rowId xmlns:a16="http://schemas.microsoft.com/office/drawing/2014/main" val="1783384707"/>
                  </a:ext>
                </a:extLst>
              </a:tr>
              <a:tr h="370840">
                <a:tc>
                  <a:txBody>
                    <a:bodyPr/>
                    <a:lstStyle/>
                    <a:p>
                      <a:pPr algn="ctr"/>
                      <a:r>
                        <a:rPr lang="en-US" dirty="0"/>
                        <a:t>CD80</a:t>
                      </a:r>
                    </a:p>
                  </a:txBody>
                  <a:tcPr/>
                </a:tc>
                <a:tc>
                  <a:txBody>
                    <a:bodyPr/>
                    <a:lstStyle/>
                    <a:p>
                      <a:pPr algn="ctr"/>
                      <a:r>
                        <a:rPr lang="en-US" dirty="0"/>
                        <a:t>1.61 (1.48, 1.76)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&lt;0.0001</a:t>
                      </a:r>
                    </a:p>
                  </a:txBody>
                  <a:tcPr/>
                </a:tc>
                <a:extLst>
                  <a:ext uri="{0D108BD9-81ED-4DB2-BD59-A6C34878D82A}">
                    <a16:rowId xmlns:a16="http://schemas.microsoft.com/office/drawing/2014/main" val="274110897"/>
                  </a:ext>
                </a:extLst>
              </a:tr>
              <a:tr h="370840">
                <a:tc>
                  <a:txBody>
                    <a:bodyPr/>
                    <a:lstStyle/>
                    <a:p>
                      <a:pPr algn="ctr"/>
                      <a:r>
                        <a:rPr lang="en-US" dirty="0"/>
                        <a:t>JAK</a:t>
                      </a:r>
                    </a:p>
                  </a:txBody>
                  <a:tcPr/>
                </a:tc>
                <a:tc>
                  <a:txBody>
                    <a:bodyPr/>
                    <a:lstStyle/>
                    <a:p>
                      <a:pPr algn="ctr"/>
                      <a:r>
                        <a:rPr lang="en-US" dirty="0"/>
                        <a:t>1.1 (1.01, 1.21)</a:t>
                      </a:r>
                    </a:p>
                  </a:txBody>
                  <a:tcPr/>
                </a:tc>
                <a:tc>
                  <a:txBody>
                    <a:bodyPr/>
                    <a:lstStyle/>
                    <a:p>
                      <a:pPr algn="ctr"/>
                      <a:r>
                        <a:rPr lang="en-US" dirty="0"/>
                        <a:t>0.0340</a:t>
                      </a:r>
                    </a:p>
                  </a:txBody>
                  <a:tcPr/>
                </a:tc>
                <a:extLst>
                  <a:ext uri="{0D108BD9-81ED-4DB2-BD59-A6C34878D82A}">
                    <a16:rowId xmlns:a16="http://schemas.microsoft.com/office/drawing/2014/main" val="1913558650"/>
                  </a:ext>
                </a:extLst>
              </a:tr>
              <a:tr h="370840">
                <a:tc>
                  <a:txBody>
                    <a:bodyPr/>
                    <a:lstStyle/>
                    <a:p>
                      <a:pPr algn="ctr"/>
                      <a:r>
                        <a:rPr lang="en-US" dirty="0"/>
                        <a:t>Integrin</a:t>
                      </a:r>
                    </a:p>
                  </a:txBody>
                  <a:tcPr/>
                </a:tc>
                <a:tc>
                  <a:txBody>
                    <a:bodyPr/>
                    <a:lstStyle/>
                    <a:p>
                      <a:pPr algn="ctr"/>
                      <a:r>
                        <a:rPr lang="en-US" dirty="0"/>
                        <a:t>1.03 (0.94, 1.12)</a:t>
                      </a:r>
                    </a:p>
                  </a:txBody>
                  <a:tcPr/>
                </a:tc>
                <a:tc>
                  <a:txBody>
                    <a:bodyPr/>
                    <a:lstStyle/>
                    <a:p>
                      <a:pPr algn="ctr"/>
                      <a:r>
                        <a:rPr lang="en-US" dirty="0"/>
                        <a:t>0.5351</a:t>
                      </a:r>
                    </a:p>
                  </a:txBody>
                  <a:tcPr/>
                </a:tc>
                <a:extLst>
                  <a:ext uri="{0D108BD9-81ED-4DB2-BD59-A6C34878D82A}">
                    <a16:rowId xmlns:a16="http://schemas.microsoft.com/office/drawing/2014/main" val="1787767346"/>
                  </a:ext>
                </a:extLst>
              </a:tr>
              <a:tr h="370840">
                <a:tc>
                  <a:txBody>
                    <a:bodyPr/>
                    <a:lstStyle/>
                    <a:p>
                      <a:pPr algn="ctr"/>
                      <a:r>
                        <a:rPr lang="en-US" dirty="0"/>
                        <a:t>IL-17a</a:t>
                      </a:r>
                    </a:p>
                  </a:txBody>
                  <a:tcPr/>
                </a:tc>
                <a:tc>
                  <a:txBody>
                    <a:bodyPr/>
                    <a:lstStyle/>
                    <a:p>
                      <a:pPr algn="ctr"/>
                      <a:r>
                        <a:rPr lang="en-US" dirty="0"/>
                        <a:t>0.93 (0.85, 1.05)</a:t>
                      </a:r>
                    </a:p>
                  </a:txBody>
                  <a:tcPr/>
                </a:tc>
                <a:tc>
                  <a:txBody>
                    <a:bodyPr/>
                    <a:lstStyle/>
                    <a:p>
                      <a:pPr algn="ctr"/>
                      <a:r>
                        <a:rPr lang="en-US" dirty="0"/>
                        <a:t>0.2511</a:t>
                      </a:r>
                    </a:p>
                  </a:txBody>
                  <a:tcPr/>
                </a:tc>
                <a:extLst>
                  <a:ext uri="{0D108BD9-81ED-4DB2-BD59-A6C34878D82A}">
                    <a16:rowId xmlns:a16="http://schemas.microsoft.com/office/drawing/2014/main" val="2737276560"/>
                  </a:ext>
                </a:extLst>
              </a:tr>
              <a:tr h="370840">
                <a:tc>
                  <a:txBody>
                    <a:bodyPr/>
                    <a:lstStyle/>
                    <a:p>
                      <a:pPr algn="ctr"/>
                      <a:r>
                        <a:rPr lang="en-US" dirty="0"/>
                        <a:t>IL-23</a:t>
                      </a:r>
                    </a:p>
                  </a:txBody>
                  <a:tcPr/>
                </a:tc>
                <a:tc>
                  <a:txBody>
                    <a:bodyPr/>
                    <a:lstStyle/>
                    <a:p>
                      <a:pPr algn="ctr"/>
                      <a:r>
                        <a:rPr lang="en-US" dirty="0"/>
                        <a:t>0.64 (0.58, 0.71)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&lt;0.0001</a:t>
                      </a:r>
                    </a:p>
                  </a:txBody>
                  <a:tcPr/>
                </a:tc>
                <a:extLst>
                  <a:ext uri="{0D108BD9-81ED-4DB2-BD59-A6C34878D82A}">
                    <a16:rowId xmlns:a16="http://schemas.microsoft.com/office/drawing/2014/main" val="2949134482"/>
                  </a:ext>
                </a:extLst>
              </a:tr>
            </a:tbl>
          </a:graphicData>
        </a:graphic>
      </p:graphicFrame>
      <p:sp>
        <p:nvSpPr>
          <p:cNvPr id="5" name="TextBox 4">
            <a:extLst>
              <a:ext uri="{FF2B5EF4-FFF2-40B4-BE49-F238E27FC236}">
                <a16:creationId xmlns:a16="http://schemas.microsoft.com/office/drawing/2014/main" id="{6F4CA8AA-BED1-3541-F01F-6518A2D77CC1}"/>
              </a:ext>
            </a:extLst>
          </p:cNvPr>
          <p:cNvSpPr txBox="1"/>
          <p:nvPr/>
        </p:nvSpPr>
        <p:spPr>
          <a:xfrm>
            <a:off x="1983248" y="5040750"/>
            <a:ext cx="1065430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eue Haas Grotesk Text Pro"/>
                <a:ea typeface="Aptos" panose="020B0004020202020204" pitchFamily="34" charset="0"/>
                <a:cs typeface="+mn-cs"/>
              </a:rPr>
              <a:t>***</a:t>
            </a:r>
            <a:r>
              <a:rPr kumimoji="0" lang="en-US" sz="1800" b="0" i="0" u="none" strike="noStrike" kern="1200" cap="none" spc="0" normalizeH="0" baseline="0" noProof="0" dirty="0" err="1">
                <a:ln>
                  <a:noFill/>
                </a:ln>
                <a:solidFill>
                  <a:prstClr val="black"/>
                </a:solidFill>
                <a:effectLst/>
                <a:uLnTx/>
                <a:uFillTx/>
                <a:latin typeface="Neue Haas Grotesk Text Pro"/>
                <a:ea typeface="Aptos" panose="020B0004020202020204" pitchFamily="34" charset="0"/>
                <a:cs typeface="+mn-cs"/>
              </a:rPr>
              <a:t>TNFa</a:t>
            </a:r>
            <a:r>
              <a:rPr kumimoji="0" lang="en-US" sz="1800" b="0" i="0" u="none" strike="noStrike" kern="1200" cap="none" spc="0" normalizeH="0" baseline="0" noProof="0" dirty="0">
                <a:ln>
                  <a:noFill/>
                </a:ln>
                <a:solidFill>
                  <a:prstClr val="black"/>
                </a:solidFill>
                <a:effectLst/>
                <a:uLnTx/>
                <a:uFillTx/>
                <a:latin typeface="Neue Haas Grotesk Text Pro"/>
                <a:ea typeface="Aptos" panose="020B0004020202020204" pitchFamily="34" charset="0"/>
                <a:cs typeface="+mn-cs"/>
              </a:rPr>
              <a:t> inhibitors are the reference group.</a:t>
            </a:r>
            <a:endParaRPr kumimoji="0" lang="en-US" sz="1800" b="0" i="0" u="none" strike="noStrike" kern="1200" cap="none" spc="0" normalizeH="0" baseline="0" noProof="0" dirty="0">
              <a:ln>
                <a:noFill/>
              </a:ln>
              <a:solidFill>
                <a:prstClr val="black"/>
              </a:solidFill>
              <a:effectLst/>
              <a:uLnTx/>
              <a:uFillTx/>
              <a:latin typeface="Neue Haas Grotesk Text Pro"/>
              <a:ea typeface="+mn-ea"/>
              <a:cs typeface="+mn-cs"/>
            </a:endParaRPr>
          </a:p>
        </p:txBody>
      </p:sp>
    </p:spTree>
    <p:extLst>
      <p:ext uri="{BB962C8B-B14F-4D97-AF65-F5344CB8AC3E}">
        <p14:creationId xmlns:p14="http://schemas.microsoft.com/office/powerpoint/2010/main" val="3088672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37BAA-2C78-6A7F-CC75-4C4C80E11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8E5D48-3ED8-9308-BFC6-64D78A10F511}"/>
              </a:ext>
            </a:extLst>
          </p:cNvPr>
          <p:cNvSpPr>
            <a:spLocks noGrp="1"/>
          </p:cNvSpPr>
          <p:nvPr>
            <p:ph type="title"/>
          </p:nvPr>
        </p:nvSpPr>
        <p:spPr>
          <a:xfrm>
            <a:off x="612648" y="103685"/>
            <a:ext cx="10963655" cy="972373"/>
          </a:xfrm>
        </p:spPr>
        <p:txBody>
          <a:bodyPr/>
          <a:lstStyle/>
          <a:p>
            <a:r>
              <a:rPr lang="en-US" dirty="0"/>
              <a:t>Is risk dependent on sex?</a:t>
            </a:r>
          </a:p>
        </p:txBody>
      </p:sp>
      <p:pic>
        <p:nvPicPr>
          <p:cNvPr id="7" name="Picture 6">
            <a:extLst>
              <a:ext uri="{FF2B5EF4-FFF2-40B4-BE49-F238E27FC236}">
                <a16:creationId xmlns:a16="http://schemas.microsoft.com/office/drawing/2014/main" id="{DDD98A7B-116E-FF1F-5835-C9EE75A36609}"/>
              </a:ext>
            </a:extLst>
          </p:cNvPr>
          <p:cNvPicPr>
            <a:picLocks noChangeAspect="1"/>
          </p:cNvPicPr>
          <p:nvPr/>
        </p:nvPicPr>
        <p:blipFill>
          <a:blip r:embed="rId3"/>
          <a:stretch>
            <a:fillRect/>
          </a:stretch>
        </p:blipFill>
        <p:spPr>
          <a:xfrm>
            <a:off x="2901180" y="1837745"/>
            <a:ext cx="6389640" cy="4419216"/>
          </a:xfrm>
          <a:prstGeom prst="rect">
            <a:avLst/>
          </a:prstGeom>
        </p:spPr>
      </p:pic>
    </p:spTree>
    <p:extLst>
      <p:ext uri="{BB962C8B-B14F-4D97-AF65-F5344CB8AC3E}">
        <p14:creationId xmlns:p14="http://schemas.microsoft.com/office/powerpoint/2010/main" val="312961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CA26F-8779-720B-B099-D21F43656838}"/>
              </a:ext>
            </a:extLst>
          </p:cNvPr>
          <p:cNvSpPr>
            <a:spLocks noGrp="1"/>
          </p:cNvSpPr>
          <p:nvPr>
            <p:ph type="title"/>
          </p:nvPr>
        </p:nvSpPr>
        <p:spPr/>
        <p:txBody>
          <a:bodyPr/>
          <a:lstStyle/>
          <a:p>
            <a:r>
              <a:rPr lang="en-US" dirty="0"/>
              <a:t>Conclusions thus far….</a:t>
            </a:r>
          </a:p>
        </p:txBody>
      </p:sp>
      <p:sp>
        <p:nvSpPr>
          <p:cNvPr id="3" name="Content Placeholder 2">
            <a:extLst>
              <a:ext uri="{FF2B5EF4-FFF2-40B4-BE49-F238E27FC236}">
                <a16:creationId xmlns:a16="http://schemas.microsoft.com/office/drawing/2014/main" id="{D119F813-CE1B-C959-3FF7-91B50A0E45E6}"/>
              </a:ext>
            </a:extLst>
          </p:cNvPr>
          <p:cNvSpPr>
            <a:spLocks noGrp="1"/>
          </p:cNvSpPr>
          <p:nvPr>
            <p:ph idx="1"/>
          </p:nvPr>
        </p:nvSpPr>
        <p:spPr/>
        <p:txBody>
          <a:bodyPr>
            <a:normAutofit fontScale="85000" lnSpcReduction="20000"/>
          </a:bodyPr>
          <a:lstStyle/>
          <a:p>
            <a:r>
              <a:rPr lang="en-US" sz="2400" dirty="0"/>
              <a:t>Different MOAs do appear to confer different risk of incident cardiovascular disease, some enhancing and some protective.</a:t>
            </a:r>
          </a:p>
          <a:p>
            <a:endParaRPr lang="en-US" sz="2400" dirty="0"/>
          </a:p>
          <a:p>
            <a:r>
              <a:rPr lang="en-US" sz="2400" dirty="0"/>
              <a:t>Some of this appears dependent on sex, but mostly not. </a:t>
            </a:r>
          </a:p>
          <a:p>
            <a:endParaRPr lang="en-US" sz="2400" dirty="0"/>
          </a:p>
          <a:p>
            <a:r>
              <a:rPr lang="en-US" sz="2400" dirty="0"/>
              <a:t>This is the first example to our knowledge of using </a:t>
            </a:r>
            <a:r>
              <a:rPr lang="en-US" sz="2400" dirty="0" err="1"/>
              <a:t>Marketscan</a:t>
            </a:r>
            <a:r>
              <a:rPr lang="en-US" sz="2400" dirty="0"/>
              <a:t> in this way to more broadly consider CVD trends in the setting of </a:t>
            </a:r>
            <a:r>
              <a:rPr lang="en-US" sz="2400" dirty="0" err="1"/>
              <a:t>immunomodulatories</a:t>
            </a:r>
            <a:r>
              <a:rPr lang="en-US" sz="2400" dirty="0"/>
              <a:t> with an eye toward drug repurposing/biologic insight.</a:t>
            </a:r>
          </a:p>
          <a:p>
            <a:endParaRPr lang="en-US" sz="2400" dirty="0"/>
          </a:p>
          <a:p>
            <a:r>
              <a:rPr lang="en-US" sz="2400" dirty="0"/>
              <a:t>We do feel this was </a:t>
            </a:r>
            <a:r>
              <a:rPr lang="en-US" sz="2400" u="sng" dirty="0"/>
              <a:t>very successful from the perspective of further hypothesis generation</a:t>
            </a:r>
            <a:r>
              <a:rPr lang="en-US" sz="2400" dirty="0"/>
              <a:t> to be tested in other ways.</a:t>
            </a:r>
          </a:p>
          <a:p>
            <a:endParaRPr lang="en-US" dirty="0"/>
          </a:p>
        </p:txBody>
      </p:sp>
    </p:spTree>
    <p:extLst>
      <p:ext uri="{BB962C8B-B14F-4D97-AF65-F5344CB8AC3E}">
        <p14:creationId xmlns:p14="http://schemas.microsoft.com/office/powerpoint/2010/main" val="707701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A3CC5-8326-8A69-D03F-00A8753DEFF3}"/>
              </a:ext>
            </a:extLst>
          </p:cNvPr>
          <p:cNvSpPr>
            <a:spLocks noGrp="1"/>
          </p:cNvSpPr>
          <p:nvPr>
            <p:ph type="title"/>
          </p:nvPr>
        </p:nvSpPr>
        <p:spPr/>
        <p:txBody>
          <a:bodyPr/>
          <a:lstStyle/>
          <a:p>
            <a:r>
              <a:rPr lang="en-US" dirty="0"/>
              <a:t>Limitations						Thank you!</a:t>
            </a:r>
          </a:p>
        </p:txBody>
      </p:sp>
      <p:sp>
        <p:nvSpPr>
          <p:cNvPr id="3" name="Content Placeholder 2">
            <a:extLst>
              <a:ext uri="{FF2B5EF4-FFF2-40B4-BE49-F238E27FC236}">
                <a16:creationId xmlns:a16="http://schemas.microsoft.com/office/drawing/2014/main" id="{943180F4-AD0E-79FA-FEC2-49A3D6FB05C8}"/>
              </a:ext>
            </a:extLst>
          </p:cNvPr>
          <p:cNvSpPr>
            <a:spLocks noGrp="1"/>
          </p:cNvSpPr>
          <p:nvPr>
            <p:ph idx="1"/>
          </p:nvPr>
        </p:nvSpPr>
        <p:spPr>
          <a:xfrm>
            <a:off x="7700174" y="787018"/>
            <a:ext cx="4190581" cy="4513752"/>
          </a:xfrm>
        </p:spPr>
        <p:txBody>
          <a:bodyPr>
            <a:normAutofit/>
          </a:bodyPr>
          <a:lstStyle/>
          <a:p>
            <a:endParaRPr lang="en-US" sz="2400" dirty="0"/>
          </a:p>
          <a:p>
            <a:endParaRPr lang="en-US" sz="2400" dirty="0"/>
          </a:p>
          <a:p>
            <a:r>
              <a:rPr lang="en-US" sz="2400" dirty="0"/>
              <a:t>Sharon Scarboro, MS</a:t>
            </a:r>
          </a:p>
          <a:p>
            <a:r>
              <a:rPr lang="en-US" sz="2400" dirty="0"/>
              <a:t>Ron Vagnozzi, PhD</a:t>
            </a:r>
          </a:p>
          <a:p>
            <a:r>
              <a:rPr lang="en-US" sz="2400" dirty="0"/>
              <a:t>Larry Allen, MD</a:t>
            </a:r>
          </a:p>
        </p:txBody>
      </p:sp>
      <p:pic>
        <p:nvPicPr>
          <p:cNvPr id="5" name="Picture 4">
            <a:extLst>
              <a:ext uri="{FF2B5EF4-FFF2-40B4-BE49-F238E27FC236}">
                <a16:creationId xmlns:a16="http://schemas.microsoft.com/office/drawing/2014/main" id="{73AA2426-968C-B44D-21C1-19CDDB055BCC}"/>
              </a:ext>
            </a:extLst>
          </p:cNvPr>
          <p:cNvPicPr>
            <a:picLocks noChangeAspect="1"/>
          </p:cNvPicPr>
          <p:nvPr/>
        </p:nvPicPr>
        <p:blipFill>
          <a:blip r:embed="rId2"/>
          <a:stretch>
            <a:fillRect/>
          </a:stretch>
        </p:blipFill>
        <p:spPr>
          <a:xfrm>
            <a:off x="7914061" y="3837930"/>
            <a:ext cx="2662877" cy="2681023"/>
          </a:xfrm>
          <a:prstGeom prst="rect">
            <a:avLst/>
          </a:prstGeom>
        </p:spPr>
      </p:pic>
      <p:sp>
        <p:nvSpPr>
          <p:cNvPr id="6" name="TextBox 5">
            <a:extLst>
              <a:ext uri="{FF2B5EF4-FFF2-40B4-BE49-F238E27FC236}">
                <a16:creationId xmlns:a16="http://schemas.microsoft.com/office/drawing/2014/main" id="{08490E98-53BA-722E-4CEF-985F7F1FE0AF}"/>
              </a:ext>
            </a:extLst>
          </p:cNvPr>
          <p:cNvSpPr txBox="1"/>
          <p:nvPr/>
        </p:nvSpPr>
        <p:spPr>
          <a:xfrm>
            <a:off x="513708" y="1859409"/>
            <a:ext cx="6544638"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Neue Haas Grotesk Text Pro"/>
                <a:ea typeface="+mn-ea"/>
                <a:cs typeface="+mn-cs"/>
              </a:rPr>
              <a:t>There are a myriad of limitations to this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Neue Haas Grotesk Tex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eue Haas Grotesk Text Pro"/>
                <a:ea typeface="+mn-ea"/>
                <a:cs typeface="+mn-cs"/>
              </a:rPr>
              <a:t>The populations on different MOAs might inherently be higher risk for CVD by metrics we can’t measure.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eue Haas Grotesk Text Pro"/>
                <a:ea typeface="+mn-ea"/>
                <a:cs typeface="+mn-cs"/>
              </a:rPr>
              <a:t>Several assumptions are made when using </a:t>
            </a:r>
            <a:r>
              <a:rPr kumimoji="0" lang="en-US" sz="1800" b="0" i="0" u="none" strike="noStrike" kern="1200" cap="none" spc="0" normalizeH="0" baseline="0" noProof="0" dirty="0" err="1">
                <a:ln>
                  <a:noFill/>
                </a:ln>
                <a:solidFill>
                  <a:prstClr val="black"/>
                </a:solidFill>
                <a:effectLst/>
                <a:uLnTx/>
                <a:uFillTx/>
                <a:latin typeface="Neue Haas Grotesk Text Pro"/>
                <a:ea typeface="+mn-ea"/>
                <a:cs typeface="+mn-cs"/>
              </a:rPr>
              <a:t>TNFa</a:t>
            </a:r>
            <a:r>
              <a:rPr kumimoji="0" lang="en-US" sz="1800" b="0" i="0" u="none" strike="noStrike" kern="1200" cap="none" spc="0" normalizeH="0" baseline="0" noProof="0" dirty="0">
                <a:ln>
                  <a:noFill/>
                </a:ln>
                <a:solidFill>
                  <a:prstClr val="black"/>
                </a:solidFill>
                <a:effectLst/>
                <a:uLnTx/>
                <a:uFillTx/>
                <a:latin typeface="Neue Haas Grotesk Text Pro"/>
                <a:ea typeface="+mn-ea"/>
                <a:cs typeface="+mn-cs"/>
              </a:rPr>
              <a:t> as the reference group.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eue Haas Grotesk Text Pro"/>
                <a:ea typeface="+mn-ea"/>
                <a:cs typeface="+mn-cs"/>
              </a:rPr>
              <a:t>This is overall a younger population, relatively short median follow up.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eue Haas Grotesk Text Pro"/>
                <a:ea typeface="+mn-ea"/>
                <a:cs typeface="+mn-cs"/>
              </a:rPr>
              <a:t>We couldn’t account for obesity and smoking.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Neue Haas Grotesk Text Pro"/>
                <a:ea typeface="+mn-ea"/>
                <a:cs typeface="+mn-cs"/>
              </a:rPr>
              <a:t>We didn’t layer in use vs non-use of other drugs (like statins or aspirin).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Neue Haas Grotesk Text Pro"/>
              <a:ea typeface="+mn-ea"/>
              <a:cs typeface="+mn-cs"/>
            </a:endParaRPr>
          </a:p>
        </p:txBody>
      </p:sp>
      <p:sp>
        <p:nvSpPr>
          <p:cNvPr id="7" name="Rectangle 6">
            <a:extLst>
              <a:ext uri="{FF2B5EF4-FFF2-40B4-BE49-F238E27FC236}">
                <a16:creationId xmlns:a16="http://schemas.microsoft.com/office/drawing/2014/main" id="{53B6E481-9449-CDB3-792A-5BAE2912502F}"/>
              </a:ext>
            </a:extLst>
          </p:cNvPr>
          <p:cNvSpPr/>
          <p:nvPr/>
        </p:nvSpPr>
        <p:spPr>
          <a:xfrm>
            <a:off x="7058345" y="667820"/>
            <a:ext cx="4832409" cy="59929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Tree>
    <p:extLst>
      <p:ext uri="{BB962C8B-B14F-4D97-AF65-F5344CB8AC3E}">
        <p14:creationId xmlns:p14="http://schemas.microsoft.com/office/powerpoint/2010/main" val="198311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5">
          <a:extLst>
            <a:ext uri="{FF2B5EF4-FFF2-40B4-BE49-F238E27FC236}">
              <a16:creationId xmlns:a16="http://schemas.microsoft.com/office/drawing/2014/main" id="{BD5FE647-EC89-918D-3B98-B4729403FFDB}"/>
            </a:ext>
          </a:extLst>
        </p:cNvPr>
        <p:cNvGrpSpPr/>
        <p:nvPr/>
      </p:nvGrpSpPr>
      <p:grpSpPr>
        <a:xfrm>
          <a:off x="0" y="0"/>
          <a:ext cx="0" cy="0"/>
          <a:chOff x="0" y="0"/>
          <a:chExt cx="0" cy="0"/>
        </a:xfrm>
      </p:grpSpPr>
      <p:sp>
        <p:nvSpPr>
          <p:cNvPr id="266" name="Google Shape;266;p2">
            <a:extLst>
              <a:ext uri="{FF2B5EF4-FFF2-40B4-BE49-F238E27FC236}">
                <a16:creationId xmlns:a16="http://schemas.microsoft.com/office/drawing/2014/main" id="{F379A7B8-A4E1-55C5-5131-8C33F248DFC0}"/>
              </a:ext>
            </a:extLst>
          </p:cNvPr>
          <p:cNvSpPr txBox="1">
            <a:spLocks noGrp="1"/>
          </p:cNvSpPr>
          <p:nvPr>
            <p:ph type="title"/>
          </p:nvPr>
        </p:nvSpPr>
        <p:spPr>
          <a:xfrm>
            <a:off x="0" y="-284465"/>
            <a:ext cx="12192000" cy="1725121"/>
          </a:xfrm>
          <a:prstGeom prst="rect">
            <a:avLst/>
          </a:prstGeom>
          <a:noFill/>
          <a:ln>
            <a:noFill/>
          </a:ln>
        </p:spPr>
        <p:txBody>
          <a:bodyPr spcFirstLastPara="1" wrap="square" lIns="47625" tIns="47625" rIns="47625" bIns="47625" anchor="ctr" anchorCtr="0">
            <a:noAutofit/>
          </a:bodyPr>
          <a:lstStyle/>
          <a:p>
            <a:pPr algn="ctr"/>
            <a:r>
              <a:rPr lang="en-US" sz="3516" dirty="0"/>
              <a:t>Upcoming ACCORDS Education Program Events</a:t>
            </a:r>
            <a:endParaRPr sz="3516" dirty="0"/>
          </a:p>
        </p:txBody>
      </p:sp>
      <p:sp>
        <p:nvSpPr>
          <p:cNvPr id="267" name="Google Shape;267;p2">
            <a:extLst>
              <a:ext uri="{FF2B5EF4-FFF2-40B4-BE49-F238E27FC236}">
                <a16:creationId xmlns:a16="http://schemas.microsoft.com/office/drawing/2014/main" id="{4E414CCC-D854-AB5E-8BCC-D4292BC1EAA2}"/>
              </a:ext>
            </a:extLst>
          </p:cNvPr>
          <p:cNvSpPr/>
          <p:nvPr/>
        </p:nvSpPr>
        <p:spPr>
          <a:xfrm>
            <a:off x="642937" y="1440657"/>
            <a:ext cx="10513219" cy="4226719"/>
          </a:xfrm>
          <a:prstGeom prst="rect">
            <a:avLst/>
          </a:prstGeom>
          <a:noFill/>
          <a:ln>
            <a:noFill/>
          </a:ln>
        </p:spPr>
        <p:txBody>
          <a:bodyPr spcFirstLastPara="1" wrap="square" lIns="0" tIns="0" rIns="0" bIns="0" anchor="ctr" anchorCtr="0">
            <a:noAutofit/>
          </a:bodyPr>
          <a:lstStyle/>
          <a:p>
            <a:pPr marL="1828800" marR="0" lvl="4" indent="0" algn="l" defTabSz="914400" rtl="0" eaLnBrk="1" fontAlgn="auto" latinLnBrk="0" hangingPunct="1">
              <a:lnSpc>
                <a:spcPct val="100000"/>
              </a:lnSpc>
              <a:spcBef>
                <a:spcPts val="0"/>
              </a:spcBef>
              <a:spcAft>
                <a:spcPts val="0"/>
              </a:spcAft>
              <a:buClrTx/>
              <a:buSzTx/>
              <a:buFontTx/>
              <a:buNone/>
              <a:tabLst/>
              <a:defRPr/>
            </a:pPr>
            <a:endParaRPr kumimoji="0" sz="3375" b="0" i="0" u="none" strike="noStrike" kern="1200" cap="none" spc="0" normalizeH="0" baseline="0" noProof="0">
              <a:ln>
                <a:noFill/>
              </a:ln>
              <a:solidFill>
                <a:srgbClr val="000000"/>
              </a:solidFill>
              <a:effectLst/>
              <a:uLnTx/>
              <a:uFillTx/>
              <a:latin typeface="Gill Sans"/>
              <a:ea typeface="Gill Sans"/>
              <a:cs typeface="Gill Sans"/>
              <a:sym typeface="Gill Sans"/>
            </a:endParaRPr>
          </a:p>
        </p:txBody>
      </p:sp>
      <p:sp>
        <p:nvSpPr>
          <p:cNvPr id="4" name="TextBox 3">
            <a:extLst>
              <a:ext uri="{FF2B5EF4-FFF2-40B4-BE49-F238E27FC236}">
                <a16:creationId xmlns:a16="http://schemas.microsoft.com/office/drawing/2014/main" id="{9930F9FC-C125-8CB3-3EF2-84EAF1745863}"/>
              </a:ext>
            </a:extLst>
          </p:cNvPr>
          <p:cNvSpPr txBox="1"/>
          <p:nvPr/>
        </p:nvSpPr>
        <p:spPr>
          <a:xfrm>
            <a:off x="8815219" y="6034187"/>
            <a:ext cx="299340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https://bit.ly/ACCORDSEdu</a:t>
            </a:r>
          </a:p>
        </p:txBody>
      </p:sp>
      <p:pic>
        <p:nvPicPr>
          <p:cNvPr id="6" name="Picture 5" descr="A qr code with a letter b&#10;&#10;AI-generated content may be incorrect.">
            <a:extLst>
              <a:ext uri="{FF2B5EF4-FFF2-40B4-BE49-F238E27FC236}">
                <a16:creationId xmlns:a16="http://schemas.microsoft.com/office/drawing/2014/main" id="{7A1D6B49-9B2A-24E3-8291-FB44975609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0396" y="5501766"/>
            <a:ext cx="1361636" cy="1361636"/>
          </a:xfrm>
          <a:prstGeom prst="rect">
            <a:avLst/>
          </a:prstGeom>
        </p:spPr>
      </p:pic>
      <p:graphicFrame>
        <p:nvGraphicFramePr>
          <p:cNvPr id="8" name="Table 7">
            <a:extLst>
              <a:ext uri="{FF2B5EF4-FFF2-40B4-BE49-F238E27FC236}">
                <a16:creationId xmlns:a16="http://schemas.microsoft.com/office/drawing/2014/main" id="{630D341B-4C17-E525-724B-E805125E97B6}"/>
              </a:ext>
            </a:extLst>
          </p:cNvPr>
          <p:cNvGraphicFramePr>
            <a:graphicFrameLocks noGrp="1"/>
          </p:cNvGraphicFramePr>
          <p:nvPr/>
        </p:nvGraphicFramePr>
        <p:xfrm>
          <a:off x="528236" y="1525080"/>
          <a:ext cx="11280384" cy="3892263"/>
        </p:xfrm>
        <a:graphic>
          <a:graphicData uri="http://schemas.openxmlformats.org/drawingml/2006/table">
            <a:tbl>
              <a:tblPr firstRow="1" bandRow="1">
                <a:tableStyleId>{5C22544A-7EE6-4342-B048-85BDC9FD1C3A}</a:tableStyleId>
              </a:tblPr>
              <a:tblGrid>
                <a:gridCol w="2449534">
                  <a:extLst>
                    <a:ext uri="{9D8B030D-6E8A-4147-A177-3AD203B41FA5}">
                      <a16:colId xmlns:a16="http://schemas.microsoft.com/office/drawing/2014/main" val="1874944418"/>
                    </a:ext>
                  </a:extLst>
                </a:gridCol>
                <a:gridCol w="8830850">
                  <a:extLst>
                    <a:ext uri="{9D8B030D-6E8A-4147-A177-3AD203B41FA5}">
                      <a16:colId xmlns:a16="http://schemas.microsoft.com/office/drawing/2014/main" val="3202539781"/>
                    </a:ext>
                  </a:extLst>
                </a:gridCol>
              </a:tblGrid>
              <a:tr h="7809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baseline="0">
                          <a:solidFill>
                            <a:srgbClr val="000000"/>
                          </a:solidFill>
                          <a:latin typeface="Arial" panose="020B0604020202020204" pitchFamily="34" charset="0"/>
                          <a:cs typeface="Arial" panose="020B0604020202020204" pitchFamily="34" charset="0"/>
                        </a:rPr>
                        <a:t>September 14,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baseline="0">
                          <a:solidFill>
                            <a:srgbClr val="000000"/>
                          </a:solidFill>
                          <a:latin typeface="Arial" panose="020B0604020202020204" pitchFamily="34" charset="0"/>
                          <a:cs typeface="Arial" panose="020B0604020202020204" pitchFamily="34" charset="0"/>
                        </a:rPr>
                        <a:t>Krugman Conf Hall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baseline="0">
                          <a:solidFill>
                            <a:srgbClr val="000000"/>
                          </a:solidFill>
                          <a:latin typeface="Arial" panose="020B0604020202020204" pitchFamily="34" charset="0"/>
                          <a:cs typeface="Arial" panose="020B0604020202020204" pitchFamily="34" charset="0"/>
                        </a:rPr>
                        <a:t>RC2 2100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baseline="0">
                          <a:solidFill>
                            <a:srgbClr val="000000"/>
                          </a:solidFill>
                          <a:latin typeface="Arial" panose="020B0604020202020204" pitchFamily="34" charset="0"/>
                          <a:cs typeface="Arial" panose="020B0604020202020204" pitchFamily="34" charset="0"/>
                        </a:rPr>
                        <a:t>ACCORDS Highlights</a:t>
                      </a:r>
                    </a:p>
                    <a:p>
                      <a:r>
                        <a:rPr lang="en-US" sz="1400" b="0" i="1">
                          <a:solidFill>
                            <a:srgbClr val="15232B"/>
                          </a:solidFill>
                          <a:effectLst/>
                          <a:latin typeface="Arial" panose="020B0604020202020204" pitchFamily="34" charset="0"/>
                          <a:cs typeface="Arial" panose="020B0604020202020204" pitchFamily="34" charset="0"/>
                        </a:rPr>
                        <a:t>Use of Secondary Data to Advance Health Outcomes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baseline="0">
                          <a:solidFill>
                            <a:srgbClr val="000000"/>
                          </a:solidFill>
                          <a:latin typeface="Arial" panose="020B0604020202020204" pitchFamily="34" charset="0"/>
                          <a:cs typeface="Arial" panose="020B0604020202020204" pitchFamily="34" charset="0"/>
                        </a:rPr>
                        <a:t>Presented by: Tom Valley, MD, MSc and Caitlin Bell, MD</a:t>
                      </a:r>
                    </a:p>
                  </a:txBody>
                  <a:tcPr marR="1447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3290979"/>
                  </a:ext>
                </a:extLst>
              </a:tr>
              <a:tr h="549647">
                <a:tc>
                  <a:txBody>
                    <a:bodyPr/>
                    <a:lstStyle/>
                    <a:p>
                      <a:r>
                        <a:rPr lang="en-US" sz="1400" b="0" i="0" baseline="0">
                          <a:solidFill>
                            <a:srgbClr val="000000"/>
                          </a:solidFill>
                          <a:latin typeface="Arial" panose="020B0604020202020204" pitchFamily="34" charset="0"/>
                          <a:cs typeface="Arial" panose="020B0604020202020204" pitchFamily="34" charset="0"/>
                        </a:rPr>
                        <a:t>September 23, 2026</a:t>
                      </a:r>
                    </a:p>
                    <a:p>
                      <a:r>
                        <a:rPr lang="en-US" sz="1400" b="0" i="0" baseline="0">
                          <a:solidFill>
                            <a:srgbClr val="000000"/>
                          </a:solidFill>
                          <a:latin typeface="Arial" panose="020B0604020202020204" pitchFamily="34" charset="0"/>
                          <a:cs typeface="Arial" panose="020B0604020202020204" pitchFamily="34" charset="0"/>
                        </a:rPr>
                        <a:t>Elliman Conf Ctr, AHSB</a:t>
                      </a:r>
                    </a:p>
                    <a:p>
                      <a:endParaRPr lang="en-US" sz="1400" b="0" i="0" baseline="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baseline="0">
                          <a:solidFill>
                            <a:srgbClr val="000000"/>
                          </a:solidFill>
                          <a:latin typeface="Arial" panose="020B0604020202020204" pitchFamily="34" charset="0"/>
                          <a:cs typeface="Arial" panose="020B0604020202020204" pitchFamily="34" charset="0"/>
                        </a:rPr>
                        <a:t>Health Services Research Day</a:t>
                      </a:r>
                    </a:p>
                    <a:p>
                      <a:r>
                        <a:rPr lang="en-US" sz="1400" i="0">
                          <a:effectLst/>
                        </a:rPr>
                        <a:t>Join colleagues across Medicine, Nursing, Pharmacy, Dentistry, Public Health, Veterans Affairs, Denver Health, Kaiser, and beyond to explore how health services research is shaping the future of healthcare.</a:t>
                      </a:r>
                      <a:endParaRPr lang="en-US" sz="140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8618110"/>
                  </a:ext>
                </a:extLst>
              </a:tr>
              <a:tr h="581919">
                <a:tc>
                  <a:txBody>
                    <a:bodyPr/>
                    <a:lstStyle/>
                    <a:p>
                      <a:r>
                        <a:rPr lang="en-US" sz="1400" b="0" i="0" baseline="0">
                          <a:solidFill>
                            <a:srgbClr val="000000"/>
                          </a:solidFill>
                          <a:latin typeface="Arial" panose="020B0604020202020204" pitchFamily="34" charset="0"/>
                          <a:cs typeface="Arial" panose="020B0604020202020204" pitchFamily="34" charset="0"/>
                        </a:rPr>
                        <a:t>October 19, 2026</a:t>
                      </a:r>
                    </a:p>
                    <a:p>
                      <a:r>
                        <a:rPr lang="en-US" sz="1400" b="0" i="0" baseline="0">
                          <a:solidFill>
                            <a:srgbClr val="000000"/>
                          </a:solidFill>
                          <a:latin typeface="Arial" panose="020B0604020202020204" pitchFamily="34" charset="0"/>
                          <a:cs typeface="Arial" panose="020B0604020202020204" pitchFamily="34" charset="0"/>
                        </a:rPr>
                        <a:t>Krugman Conf Hall</a:t>
                      </a:r>
                    </a:p>
                    <a:p>
                      <a:r>
                        <a:rPr lang="en-US" sz="1400" b="0" i="0" baseline="0">
                          <a:solidFill>
                            <a:srgbClr val="000000"/>
                          </a:solidFill>
                          <a:latin typeface="Arial" panose="020B0604020202020204" pitchFamily="34" charset="0"/>
                          <a:cs typeface="Arial" panose="020B0604020202020204" pitchFamily="34" charset="0"/>
                        </a:rPr>
                        <a:t>RC2 2100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1" i="0">
                          <a:solidFill>
                            <a:srgbClr val="000000"/>
                          </a:solidFill>
                          <a:latin typeface="Arial" panose="020B0604020202020204" pitchFamily="34" charset="0"/>
                          <a:cs typeface="Arial" panose="020B0604020202020204" pitchFamily="34" charset="0"/>
                        </a:rPr>
                        <a:t>ACCORDS Grand Rounds</a:t>
                      </a:r>
                    </a:p>
                    <a:p>
                      <a:endParaRPr lang="en-US" sz="1400" b="0" i="0">
                        <a:solidFill>
                          <a:srgbClr val="000000"/>
                        </a:solidFill>
                        <a:latin typeface="Arial" panose="020B0604020202020204" pitchFamily="34" charset="0"/>
                        <a:cs typeface="Arial" panose="020B0604020202020204" pitchFamily="34" charset="0"/>
                      </a:endParaRPr>
                    </a:p>
                    <a:p>
                      <a:endParaRPr lang="en-US" sz="1400" b="1" i="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5321803"/>
                  </a:ext>
                </a:extLst>
              </a:tr>
              <a:tr h="473698">
                <a:tc>
                  <a:txBody>
                    <a:bodyPr/>
                    <a:lstStyle/>
                    <a:p>
                      <a:r>
                        <a:rPr lang="en-US" sz="1400" b="0" i="0" baseline="0">
                          <a:solidFill>
                            <a:srgbClr val="000000"/>
                          </a:solidFill>
                          <a:latin typeface="Arial" panose="020B0604020202020204" pitchFamily="34" charset="0"/>
                          <a:cs typeface="Arial" panose="020B0604020202020204" pitchFamily="34" charset="0"/>
                        </a:rPr>
                        <a:t>October 28, 2026</a:t>
                      </a:r>
                    </a:p>
                    <a:p>
                      <a:r>
                        <a:rPr lang="en-US" sz="1400" b="0" i="0" baseline="0">
                          <a:solidFill>
                            <a:srgbClr val="000000"/>
                          </a:solidFill>
                          <a:latin typeface="Arial" panose="020B0604020202020204" pitchFamily="34" charset="0"/>
                          <a:cs typeface="Arial" panose="020B0604020202020204" pitchFamily="34" charset="0"/>
                        </a:rPr>
                        <a:t>virtual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1">
                          <a:solidFill>
                            <a:srgbClr val="000000"/>
                          </a:solidFill>
                          <a:latin typeface="Arial" panose="020B0604020202020204" pitchFamily="34" charset="0"/>
                          <a:cs typeface="Arial" panose="020B0604020202020204" pitchFamily="34" charset="0"/>
                        </a:rPr>
                        <a:t>ACCORDS &amp; CCTSI Community Engagement Forum</a:t>
                      </a:r>
                    </a:p>
                    <a:p>
                      <a:r>
                        <a:rPr lang="en-US" sz="1400" b="0" i="1"/>
                        <a:t>Building and Maintaining Healthy Community-Academic Partnerships</a:t>
                      </a:r>
                      <a:endParaRPr lang="en-US" sz="1400" b="0" i="1">
                        <a:solidFill>
                          <a:srgbClr val="000000"/>
                        </a:solidFill>
                        <a:latin typeface="Arial" panose="020B0604020202020204" pitchFamily="34" charset="0"/>
                        <a:cs typeface="Arial" panose="020B0604020202020204" pitchFamily="34" charset="0"/>
                      </a:endParaRPr>
                    </a:p>
                    <a:p>
                      <a:r>
                        <a:rPr lang="en-US" sz="1400" b="0" i="0">
                          <a:solidFill>
                            <a:srgbClr val="000000"/>
                          </a:solidFill>
                          <a:latin typeface="Arial" panose="020B0604020202020204" pitchFamily="34" charset="0"/>
                          <a:cs typeface="Arial" panose="020B0604020202020204" pitchFamily="34" charset="0"/>
                        </a:rPr>
                        <a:t>Connect with community and academic partners!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6150923"/>
                  </a:ext>
                </a:extLst>
              </a:tr>
              <a:tr h="874743">
                <a:tc>
                  <a:txBody>
                    <a:bodyPr/>
                    <a:lstStyle/>
                    <a:p>
                      <a:r>
                        <a:rPr lang="en-US" sz="1400" b="0" i="0" baseline="0">
                          <a:solidFill>
                            <a:srgbClr val="000000"/>
                          </a:solidFill>
                          <a:latin typeface="Arial" panose="020B0604020202020204" pitchFamily="34" charset="0"/>
                          <a:cs typeface="Arial" panose="020B0604020202020204" pitchFamily="34" charset="0"/>
                        </a:rPr>
                        <a:t>Annual Conference</a:t>
                      </a:r>
                    </a:p>
                    <a:p>
                      <a:r>
                        <a:rPr lang="en-US" sz="1400" b="0" i="0" baseline="0">
                          <a:solidFill>
                            <a:srgbClr val="000000"/>
                          </a:solidFill>
                          <a:latin typeface="Arial" panose="020B0604020202020204" pitchFamily="34" charset="0"/>
                          <a:cs typeface="Arial" panose="020B0604020202020204" pitchFamily="34" charset="0"/>
                        </a:rPr>
                        <a:t>May 25-27, 2027</a:t>
                      </a:r>
                    </a:p>
                    <a:p>
                      <a:r>
                        <a:rPr lang="en-US" sz="1400" b="0" i="0" baseline="0">
                          <a:solidFill>
                            <a:srgbClr val="000000"/>
                          </a:solidFill>
                          <a:latin typeface="Arial" panose="020B0604020202020204" pitchFamily="34" charset="0"/>
                          <a:cs typeface="Arial" panose="020B0604020202020204" pitchFamily="34" charset="0"/>
                        </a:rPr>
                        <a:t>9-4pm MT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baseline="0">
                          <a:solidFill>
                            <a:srgbClr val="000000"/>
                          </a:solidFill>
                          <a:latin typeface="Arial" panose="020B0604020202020204" pitchFamily="34" charset="0"/>
                          <a:cs typeface="Arial" panose="020B0604020202020204" pitchFamily="34" charset="0"/>
                        </a:rPr>
                        <a:t>Colorado Pragmatic Research in Health Conference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baseline="0">
                          <a:solidFill>
                            <a:srgbClr val="000000"/>
                          </a:solidFill>
                          <a:effectLst/>
                          <a:latin typeface="Arial" panose="020B0604020202020204" pitchFamily="34" charset="0"/>
                          <a:cs typeface="Arial" panose="020B0604020202020204" pitchFamily="34" charset="0"/>
                        </a:rPr>
                        <a:t>Visit COPRHcon.com for more information!</a:t>
                      </a:r>
                      <a:endParaRPr lang="en-US" sz="1400" b="1" i="1" u="none" baseline="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9534820"/>
                  </a:ext>
                </a:extLst>
              </a:tr>
            </a:tbl>
          </a:graphicData>
        </a:graphic>
      </p:graphicFrame>
    </p:spTree>
    <p:extLst>
      <p:ext uri="{BB962C8B-B14F-4D97-AF65-F5344CB8AC3E}">
        <p14:creationId xmlns:p14="http://schemas.microsoft.com/office/powerpoint/2010/main" val="1225009294"/>
      </p:ext>
    </p:extLst>
  </p:cSld>
  <p:clrMapOvr>
    <a:masterClrMapping/>
  </p:clrMapOvr>
</p:sld>
</file>

<file path=ppt/theme/theme1.xml><?xml version="1.0" encoding="utf-8"?>
<a:theme xmlns:a="http://schemas.openxmlformats.org/drawingml/2006/main" name="cu_mast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u_master" id="{E44A0EDB-DBDE-2741-B190-CC05F81F0847}" vid="{3712084E-B5BD-F849-A695-CDD783776648}"/>
    </a:ext>
  </a:extLst>
</a:theme>
</file>

<file path=ppt/theme/theme2.xml><?xml version="1.0" encoding="utf-8"?>
<a:theme xmlns:a="http://schemas.openxmlformats.org/drawingml/2006/main" name="1_Default Design">
  <a:themeElements>
    <a:clrScheme name="Children's 2945 Straight">
      <a:dk1>
        <a:srgbClr val="0069AA"/>
      </a:dk1>
      <a:lt1>
        <a:srgbClr val="FFFFFF"/>
      </a:lt1>
      <a:dk2>
        <a:srgbClr val="0069AA"/>
      </a:dk2>
      <a:lt2>
        <a:srgbClr val="FFFFFF"/>
      </a:lt2>
      <a:accent1>
        <a:srgbClr val="E31836"/>
      </a:accent1>
      <a:accent2>
        <a:srgbClr val="F8981D"/>
      </a:accent2>
      <a:accent3>
        <a:srgbClr val="7AC142"/>
      </a:accent3>
      <a:accent4>
        <a:srgbClr val="00A4E3"/>
      </a:accent4>
      <a:accent5>
        <a:srgbClr val="D60C8C"/>
      </a:accent5>
      <a:accent6>
        <a:srgbClr val="FFE04F"/>
      </a:accent6>
      <a:hlink>
        <a:srgbClr val="005DAA"/>
      </a:hlink>
      <a:folHlink>
        <a:srgbClr val="7A68AE"/>
      </a:folHlink>
    </a:clrScheme>
    <a:fontScheme name="1_Default Design">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35AD"/>
        </a:dk2>
        <a:lt2>
          <a:srgbClr val="808080"/>
        </a:lt2>
        <a:accent1>
          <a:srgbClr val="0035AD"/>
        </a:accent1>
        <a:accent2>
          <a:srgbClr val="EE3424"/>
        </a:accent2>
        <a:accent3>
          <a:srgbClr val="FFFFFF"/>
        </a:accent3>
        <a:accent4>
          <a:srgbClr val="000000"/>
        </a:accent4>
        <a:accent5>
          <a:srgbClr val="AAAED3"/>
        </a:accent5>
        <a:accent6>
          <a:srgbClr val="D82E20"/>
        </a:accent6>
        <a:hlink>
          <a:srgbClr val="F78828"/>
        </a:hlink>
        <a:folHlink>
          <a:srgbClr val="FFD520"/>
        </a:folHlink>
      </a:clrScheme>
      <a:clrMap bg1="lt1" tx1="dk1" bg2="lt2" tx2="dk2" accent1="accent1" accent2="accent2" accent3="accent3" accent4="accent4" accent5="accent5" accent6="accent6" hlink="hlink" folHlink="folHlink"/>
    </a:extraClrScheme>
    <a:extraClrScheme>
      <a:clrScheme name="1_Default Design 14">
        <a:dk1>
          <a:srgbClr val="000000"/>
        </a:dk1>
        <a:lt1>
          <a:srgbClr val="FFFFFF"/>
        </a:lt1>
        <a:dk2>
          <a:srgbClr val="0069AA"/>
        </a:dk2>
        <a:lt2>
          <a:srgbClr val="808080"/>
        </a:lt2>
        <a:accent1>
          <a:srgbClr val="0069AA"/>
        </a:accent1>
        <a:accent2>
          <a:srgbClr val="EE3424"/>
        </a:accent2>
        <a:accent3>
          <a:srgbClr val="FFFFFF"/>
        </a:accent3>
        <a:accent4>
          <a:srgbClr val="000000"/>
        </a:accent4>
        <a:accent5>
          <a:srgbClr val="AAB9D2"/>
        </a:accent5>
        <a:accent6>
          <a:srgbClr val="D82E20"/>
        </a:accent6>
        <a:hlink>
          <a:srgbClr val="F78828"/>
        </a:hlink>
        <a:folHlink>
          <a:srgbClr val="FFD52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 id="{83B93026-B8A4-4FE9-8E48-8009734911E7}" vid="{E43B60F7-EC4F-4A08-AFF5-BDC94162E53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5144</Words>
  <Application>Microsoft Office PowerPoint</Application>
  <PresentationFormat>Widescreen</PresentationFormat>
  <Paragraphs>589</Paragraphs>
  <Slides>29</Slides>
  <Notes>24</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29</vt:i4>
      </vt:variant>
    </vt:vector>
  </HeadingPairs>
  <TitlesOfParts>
    <vt:vector size="45" baseType="lpstr">
      <vt:lpstr>Aptos</vt:lpstr>
      <vt:lpstr>Aptos Display</vt:lpstr>
      <vt:lpstr>Arial</vt:lpstr>
      <vt:lpstr>Calibri</vt:lpstr>
      <vt:lpstr>Gill Sans</vt:lpstr>
      <vt:lpstr>Helvetica Neue</vt:lpstr>
      <vt:lpstr>IBM Plex Sans</vt:lpstr>
      <vt:lpstr>Myriad Pro</vt:lpstr>
      <vt:lpstr>Neue Haas Grotesk Text Pro</vt:lpstr>
      <vt:lpstr>Nunito Sans</vt:lpstr>
      <vt:lpstr>Segoe UI</vt:lpstr>
      <vt:lpstr>Wingdings</vt:lpstr>
      <vt:lpstr>cu_master</vt:lpstr>
      <vt:lpstr>1_Default Design</vt:lpstr>
      <vt:lpstr>Helena</vt:lpstr>
      <vt:lpstr>Office Theme</vt:lpstr>
      <vt:lpstr>ACCORDS Highlights</vt:lpstr>
      <vt:lpstr>Use of Secondary Data  to Advance Health Outcomes</vt:lpstr>
      <vt:lpstr>My first fellowship research meeting (2014)</vt:lpstr>
      <vt:lpstr>Who benefits from ICU admission?</vt:lpstr>
      <vt:lpstr>Mission – Secondary Data Resource Core</vt:lpstr>
      <vt:lpstr>A wider view of care</vt:lpstr>
      <vt:lpstr>Racial bias in pulse oximetry</vt:lpstr>
      <vt:lpstr>More questions within reach</vt:lpstr>
      <vt:lpstr>Preliminary data for rural R01 (May 2020)</vt:lpstr>
      <vt:lpstr>Questions that fit claims well</vt:lpstr>
      <vt:lpstr>What is missing from claims data?</vt:lpstr>
      <vt:lpstr>Secondary data available at CU</vt:lpstr>
      <vt:lpstr>An example:</vt:lpstr>
      <vt:lpstr>A place to bring a question</vt:lpstr>
      <vt:lpstr>The future we can build at CU</vt:lpstr>
      <vt:lpstr>PowerPoint Presentation</vt:lpstr>
      <vt:lpstr>Marketscan Queries; Tales of Secondary Data Use from a Health Outcomes Dummy</vt:lpstr>
      <vt:lpstr>Does CVD lead to increased risk of cancer?</vt:lpstr>
      <vt:lpstr>Can common pathways in Cancer and CVD be used for drug repurposing?</vt:lpstr>
      <vt:lpstr>Can Marketscan be used to think about drug repurposing?</vt:lpstr>
      <vt:lpstr>Do different targeted anti-inflammatories confer differential incident CVD risk?</vt:lpstr>
      <vt:lpstr>Do different targeted anti-inflammatories confer differential incident CVD risk?</vt:lpstr>
      <vt:lpstr>Time to Follow-up and Cardiovascular Outcomes by MOA</vt:lpstr>
      <vt:lpstr>Time to Follow-up and Cardiovascular Outcomes by MOA</vt:lpstr>
      <vt:lpstr>MV Cox PH modeling results</vt:lpstr>
      <vt:lpstr>Is risk dependent on sex?</vt:lpstr>
      <vt:lpstr>Conclusions thus far….</vt:lpstr>
      <vt:lpstr>Limitations      Thank you!</vt:lpstr>
      <vt:lpstr>Upcoming ACCORDS Education Program Events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O'Brien</dc:creator>
  <cp:lastModifiedBy>Josh O'Brien</cp:lastModifiedBy>
  <cp:revision>1</cp:revision>
  <dcterms:created xsi:type="dcterms:W3CDTF">2026-09-14T16:41:12Z</dcterms:created>
  <dcterms:modified xsi:type="dcterms:W3CDTF">2026-09-14T16:50:43Z</dcterms:modified>
</cp:coreProperties>
</file>